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45"/>
  </p:notesMasterIdLst>
  <p:handoutMasterIdLst>
    <p:handoutMasterId r:id="rId146"/>
  </p:handoutMasterIdLst>
  <p:sldIdLst>
    <p:sldId id="342" r:id="rId2"/>
    <p:sldId id="285" r:id="rId3"/>
    <p:sldId id="286" r:id="rId4"/>
    <p:sldId id="257" r:id="rId5"/>
    <p:sldId id="287" r:id="rId6"/>
    <p:sldId id="288" r:id="rId7"/>
    <p:sldId id="289" r:id="rId8"/>
    <p:sldId id="290" r:id="rId9"/>
    <p:sldId id="268" r:id="rId10"/>
    <p:sldId id="279" r:id="rId11"/>
    <p:sldId id="291" r:id="rId12"/>
    <p:sldId id="295" r:id="rId13"/>
    <p:sldId id="292" r:id="rId14"/>
    <p:sldId id="293" r:id="rId15"/>
    <p:sldId id="294" r:id="rId16"/>
    <p:sldId id="296" r:id="rId17"/>
    <p:sldId id="297" r:id="rId18"/>
    <p:sldId id="283" r:id="rId19"/>
    <p:sldId id="299" r:id="rId20"/>
    <p:sldId id="298" r:id="rId21"/>
    <p:sldId id="300" r:id="rId22"/>
    <p:sldId id="301" r:id="rId23"/>
    <p:sldId id="302" r:id="rId24"/>
    <p:sldId id="303" r:id="rId25"/>
    <p:sldId id="304" r:id="rId26"/>
    <p:sldId id="258" r:id="rId27"/>
    <p:sldId id="345" r:id="rId28"/>
    <p:sldId id="329" r:id="rId29"/>
    <p:sldId id="305" r:id="rId30"/>
    <p:sldId id="306" r:id="rId31"/>
    <p:sldId id="343" r:id="rId32"/>
    <p:sldId id="307" r:id="rId33"/>
    <p:sldId id="346" r:id="rId34"/>
    <p:sldId id="357" r:id="rId35"/>
    <p:sldId id="358" r:id="rId36"/>
    <p:sldId id="359" r:id="rId37"/>
    <p:sldId id="360" r:id="rId38"/>
    <p:sldId id="361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09" r:id="rId50"/>
    <p:sldId id="308" r:id="rId51"/>
    <p:sldId id="262" r:id="rId52"/>
    <p:sldId id="310" r:id="rId53"/>
    <p:sldId id="311" r:id="rId54"/>
    <p:sldId id="264" r:id="rId55"/>
    <p:sldId id="363" r:id="rId56"/>
    <p:sldId id="265" r:id="rId57"/>
    <p:sldId id="266" r:id="rId58"/>
    <p:sldId id="267" r:id="rId59"/>
    <p:sldId id="312" r:id="rId60"/>
    <p:sldId id="314" r:id="rId61"/>
    <p:sldId id="313" r:id="rId62"/>
    <p:sldId id="315" r:id="rId63"/>
    <p:sldId id="316" r:id="rId64"/>
    <p:sldId id="317" r:id="rId65"/>
    <p:sldId id="269" r:id="rId66"/>
    <p:sldId id="270" r:id="rId67"/>
    <p:sldId id="271" r:id="rId68"/>
    <p:sldId id="318" r:id="rId69"/>
    <p:sldId id="319" r:id="rId70"/>
    <p:sldId id="273" r:id="rId71"/>
    <p:sldId id="320" r:id="rId72"/>
    <p:sldId id="364" r:id="rId73"/>
    <p:sldId id="429" r:id="rId74"/>
    <p:sldId id="430" r:id="rId75"/>
    <p:sldId id="431" r:id="rId76"/>
    <p:sldId id="432" r:id="rId77"/>
    <p:sldId id="433" r:id="rId78"/>
    <p:sldId id="365" r:id="rId79"/>
    <p:sldId id="366" r:id="rId80"/>
    <p:sldId id="367" r:id="rId81"/>
    <p:sldId id="368" r:id="rId82"/>
    <p:sldId id="369" r:id="rId83"/>
    <p:sldId id="370" r:id="rId84"/>
    <p:sldId id="371" r:id="rId85"/>
    <p:sldId id="372" r:id="rId86"/>
    <p:sldId id="373" r:id="rId87"/>
    <p:sldId id="374" r:id="rId88"/>
    <p:sldId id="436" r:id="rId89"/>
    <p:sldId id="375" r:id="rId90"/>
    <p:sldId id="376" r:id="rId91"/>
    <p:sldId id="377" r:id="rId92"/>
    <p:sldId id="378" r:id="rId93"/>
    <p:sldId id="397" r:id="rId94"/>
    <p:sldId id="402" r:id="rId95"/>
    <p:sldId id="398" r:id="rId96"/>
    <p:sldId id="404" r:id="rId97"/>
    <p:sldId id="403" r:id="rId98"/>
    <p:sldId id="399" r:id="rId99"/>
    <p:sldId id="400" r:id="rId100"/>
    <p:sldId id="401" r:id="rId101"/>
    <p:sldId id="379" r:id="rId102"/>
    <p:sldId id="380" r:id="rId103"/>
    <p:sldId id="383" r:id="rId104"/>
    <p:sldId id="384" r:id="rId105"/>
    <p:sldId id="424" r:id="rId106"/>
    <p:sldId id="425" r:id="rId107"/>
    <p:sldId id="426" r:id="rId108"/>
    <p:sldId id="427" r:id="rId109"/>
    <p:sldId id="428" r:id="rId110"/>
    <p:sldId id="381" r:id="rId111"/>
    <p:sldId id="434" r:id="rId112"/>
    <p:sldId id="385" r:id="rId113"/>
    <p:sldId id="386" r:id="rId114"/>
    <p:sldId id="387" r:id="rId115"/>
    <p:sldId id="388" r:id="rId116"/>
    <p:sldId id="389" r:id="rId117"/>
    <p:sldId id="390" r:id="rId118"/>
    <p:sldId id="391" r:id="rId119"/>
    <p:sldId id="392" r:id="rId120"/>
    <p:sldId id="393" r:id="rId121"/>
    <p:sldId id="394" r:id="rId122"/>
    <p:sldId id="395" r:id="rId123"/>
    <p:sldId id="405" r:id="rId124"/>
    <p:sldId id="407" r:id="rId125"/>
    <p:sldId id="442" r:id="rId126"/>
    <p:sldId id="437" r:id="rId127"/>
    <p:sldId id="438" r:id="rId128"/>
    <p:sldId id="439" r:id="rId129"/>
    <p:sldId id="440" r:id="rId130"/>
    <p:sldId id="441" r:id="rId131"/>
    <p:sldId id="408" r:id="rId132"/>
    <p:sldId id="416" r:id="rId133"/>
    <p:sldId id="410" r:id="rId134"/>
    <p:sldId id="409" r:id="rId135"/>
    <p:sldId id="411" r:id="rId136"/>
    <p:sldId id="414" r:id="rId137"/>
    <p:sldId id="412" r:id="rId138"/>
    <p:sldId id="413" r:id="rId139"/>
    <p:sldId id="415" r:id="rId140"/>
    <p:sldId id="406" r:id="rId141"/>
    <p:sldId id="396" r:id="rId142"/>
    <p:sldId id="417" r:id="rId143"/>
    <p:sldId id="423" r:id="rId144"/>
  </p:sldIdLst>
  <p:sldSz cx="9906000" cy="6858000" type="A4"/>
  <p:notesSz cx="6642100" cy="9779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C0128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C0128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C0128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C0128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C0128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rgbClr val="FC0128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rgbClr val="FC0128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rgbClr val="FC0128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rgbClr val="FC0128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0FF00"/>
    <a:srgbClr val="000075"/>
    <a:srgbClr val="103DFC"/>
    <a:srgbClr val="009688"/>
    <a:srgbClr val="FF0000"/>
    <a:srgbClr val="FFFF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5"/>
    <p:restoredTop sz="91389" autoAdjust="0"/>
  </p:normalViewPr>
  <p:slideViewPr>
    <p:cSldViewPr>
      <p:cViewPr varScale="1">
        <p:scale>
          <a:sx n="122" d="100"/>
          <a:sy n="122" d="100"/>
        </p:scale>
        <p:origin x="1048" y="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72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image" Target="../media/image110.emf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image" Target="../media/image125.emf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Relationship Id="rId5" Type="http://schemas.openxmlformats.org/officeDocument/2006/relationships/image" Target="../media/image134.emf"/><Relationship Id="rId4" Type="http://schemas.openxmlformats.org/officeDocument/2006/relationships/image" Target="../media/image13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7" Type="http://schemas.openxmlformats.org/officeDocument/2006/relationships/image" Target="../media/image142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Relationship Id="rId6" Type="http://schemas.openxmlformats.org/officeDocument/2006/relationships/image" Target="../media/image141.emf"/><Relationship Id="rId5" Type="http://schemas.openxmlformats.org/officeDocument/2006/relationships/image" Target="../media/image140.emf"/><Relationship Id="rId4" Type="http://schemas.openxmlformats.org/officeDocument/2006/relationships/image" Target="../media/image139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image" Target="../media/image135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image" Target="../media/image144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image" Target="../media/image146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52.emf"/><Relationship Id="rId1" Type="http://schemas.openxmlformats.org/officeDocument/2006/relationships/image" Target="../media/image151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image" Target="../media/image153.emf"/><Relationship Id="rId5" Type="http://schemas.openxmlformats.org/officeDocument/2006/relationships/image" Target="../media/image157.emf"/><Relationship Id="rId4" Type="http://schemas.openxmlformats.org/officeDocument/2006/relationships/image" Target="../media/image1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9.emf"/><Relationship Id="rId1" Type="http://schemas.openxmlformats.org/officeDocument/2006/relationships/image" Target="../media/image158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image" Target="../media/image161.emf"/><Relationship Id="rId1" Type="http://schemas.openxmlformats.org/officeDocument/2006/relationships/image" Target="../media/image160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image" Target="../media/image163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1.emf"/><Relationship Id="rId1" Type="http://schemas.openxmlformats.org/officeDocument/2006/relationships/image" Target="../media/image160.emf"/><Relationship Id="rId6" Type="http://schemas.openxmlformats.org/officeDocument/2006/relationships/image" Target="../media/image166.emf"/><Relationship Id="rId5" Type="http://schemas.openxmlformats.org/officeDocument/2006/relationships/image" Target="../media/image165.emf"/><Relationship Id="rId4" Type="http://schemas.openxmlformats.org/officeDocument/2006/relationships/image" Target="../media/image164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67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image" Target="../media/image165.emf"/><Relationship Id="rId5" Type="http://schemas.openxmlformats.org/officeDocument/2006/relationships/image" Target="../media/image169.emf"/><Relationship Id="rId4" Type="http://schemas.openxmlformats.org/officeDocument/2006/relationships/image" Target="../media/image16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337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5025"/>
            <a:ext cx="4870450" cy="4400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notes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4550" y="852488"/>
            <a:ext cx="4953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03984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6.1: Bilateral trading in a two-bus power system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806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6.7: Supply functions for the electrical energy markets of Borduria and Syldavia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8737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6.7: Supply functions for the electrical energy markets of Borduria and Syldavia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21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6.7: Supply functions for the electrical energy markets of Borduria and Syldavia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41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6.7: Supply functions for the electrical energy markets of Borduria and Syldavia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629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6.7: Supply functions for the electrical energy markets of Borduria and Syldavia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8083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6.7: Supply functions for the electrical energy markets of Borduria and Syldavia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51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6.10: Graphical representation of the effect of congestion on the Syldavian and Bordurian electricity markets.</a:t>
            </a:r>
          </a:p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282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6.11: Consumers</a:t>
            </a:r>
            <a:r>
              <a:rPr lang="ja-JP" altLang="en-GB">
                <a:latin typeface="Arial"/>
                <a:cs typeface="Times" charset="0"/>
              </a:rPr>
              <a:t>’</a:t>
            </a:r>
            <a:r>
              <a:rPr lang="en-GB">
                <a:cs typeface="Times" charset="0"/>
              </a:rPr>
              <a:t> payments (solid line) and generators</a:t>
            </a:r>
            <a:r>
              <a:rPr lang="ja-JP" altLang="en-GB">
                <a:latin typeface="Arial"/>
                <a:cs typeface="Times" charset="0"/>
              </a:rPr>
              <a:t>’</a:t>
            </a:r>
            <a:r>
              <a:rPr lang="en-GB">
                <a:cs typeface="Times" charset="0"/>
              </a:rPr>
              <a:t> revenue (dashed line) as a function of the flow on the interconnection between Borduria and Syldavia.</a:t>
            </a:r>
          </a:p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79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933F856F-65F9-0044-ABA5-B2927B1A8B0A}" type="slidenum">
              <a:rPr lang="en-GB"/>
              <a:pPr/>
              <a:t>33</a:t>
            </a:fld>
            <a:endParaRPr lang="en-GB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7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E8172C38-8256-9840-A05B-805A41A937BD}" type="slidenum">
              <a:rPr lang="en-GB"/>
              <a:pPr/>
              <a:t>34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6.1: Bilateral trading in a two-bus power system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729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A453CD5E-AB45-6043-89E5-A1F7A6100B72}" type="slidenum">
              <a:rPr lang="en-GB"/>
              <a:pPr/>
              <a:t>35</a:t>
            </a:fld>
            <a:endParaRPr lang="en-GB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31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EEF383AD-B486-3140-8AF8-EE0A5DE006C3}" type="slidenum">
              <a:rPr lang="en-GB"/>
              <a:pPr/>
              <a:t>36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05C2C98B-2477-7341-B925-3F122B61533E}" type="slidenum">
              <a:rPr lang="en-GB"/>
              <a:pPr/>
              <a:t>37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4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A193DA6A-E677-EA4D-8460-5C7DFABB6136}" type="slidenum">
              <a:rPr lang="en-GB"/>
              <a:pPr/>
              <a:t>38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5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A622DF5D-BC3F-A943-A306-5A090B8ACD8A}" type="slidenum">
              <a:rPr lang="en-GB"/>
              <a:pPr/>
              <a:t>39</a:t>
            </a:fld>
            <a:endParaRPr lang="en-GB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4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D8BA5AF5-27F9-A348-AC27-C473A0BF7528}" type="slidenum">
              <a:rPr lang="en-GB"/>
              <a:pPr/>
              <a:t>40</a:t>
            </a:fld>
            <a:endParaRPr lang="en-GB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8D713F4C-18EC-8341-833C-F04127E516CE}" type="slidenum">
              <a:rPr lang="en-GB"/>
              <a:pPr/>
              <a:t>41</a:t>
            </a:fld>
            <a:endParaRPr lang="en-GB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7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D02ECA49-319C-B84A-A261-1BB6F45B60A3}" type="slidenum">
              <a:rPr lang="en-GB"/>
              <a:pPr/>
              <a:t>42</a:t>
            </a:fld>
            <a:endParaRPr lang="en-GB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45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17CDC171-EABD-234A-A08C-031AC7055775}" type="slidenum">
              <a:rPr lang="en-GB"/>
              <a:pPr/>
              <a:t>43</a:t>
            </a:fld>
            <a:endParaRPr lang="en-GB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CE4FA857-CE09-2E4F-8F19-C68F581DE274}" type="slidenum">
              <a:rPr lang="en-GB"/>
              <a:pPr/>
              <a:t>44</a:t>
            </a:fld>
            <a:endParaRPr lang="en-GB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73100" y="733425"/>
            <a:ext cx="52959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614" y="4645025"/>
            <a:ext cx="4870873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6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6.1: Bilateral trading in a two-bus power system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634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22DF7C86-FE8C-8C45-B249-B32282AE0DAA}" type="slidenum">
              <a:rPr lang="en-GB"/>
              <a:pPr/>
              <a:t>45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73100" y="733425"/>
            <a:ext cx="52959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614" y="4645025"/>
            <a:ext cx="4870873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4AA516D7-A345-E447-A980-75D40F991BE7}" type="slidenum">
              <a:rPr lang="en-GB"/>
              <a:pPr/>
              <a:t>46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73100" y="733425"/>
            <a:ext cx="5295900" cy="3667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614" y="4645025"/>
            <a:ext cx="4870873" cy="4400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016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D38CD672-6DBE-734A-A21F-5FDFDAC50F38}" type="slidenum">
              <a:rPr lang="en-GB"/>
              <a:pPr/>
              <a:t>47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6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62320" y="9288353"/>
            <a:ext cx="2878243" cy="488950"/>
          </a:xfrm>
          <a:prstGeom prst="rect">
            <a:avLst/>
          </a:prstGeom>
          <a:ln/>
        </p:spPr>
        <p:txBody>
          <a:bodyPr/>
          <a:lstStyle/>
          <a:p>
            <a:fld id="{0EDA7F0C-7CF4-B94D-B084-0D02325A51B4}" type="slidenum">
              <a:rPr lang="en-GB"/>
              <a:pPr/>
              <a:t>48</a:t>
            </a:fld>
            <a:endParaRPr lang="en-GB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07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6.14: Application of the superposition theorem to the calculation of the line flows in the three-bus system.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64425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6.16: Effect of an incremental change in the generation at bus 2.</a:t>
            </a:r>
          </a:p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7865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6.2: Illustration of Kirchoff</a:t>
            </a:r>
            <a:r>
              <a:rPr lang="ja-JP" altLang="en-GB">
                <a:latin typeface="Arial"/>
                <a:cs typeface="Times" charset="0"/>
              </a:rPr>
              <a:t>’</a:t>
            </a:r>
            <a:r>
              <a:rPr lang="en-GB">
                <a:cs typeface="Times" charset="0"/>
              </a:rPr>
              <a:t>s Voltage Law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7241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6.17: Superposition of the redispatch of generation from bus 1 to bus 2 (B) on the economic dispatch (A) to produce a constrained dispatch that meets the constraints on line flows (C).</a:t>
            </a:r>
          </a:p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525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6.18: Effect of an incremental change in the generation at bus 3.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6624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6.19: Superposition of the redispatch of generation from bus 1 to bus 3 (B) on the economic dispatch (A) to produce a constrained dispatch that meets the constraints on line flows (C).</a:t>
            </a:r>
          </a:p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55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6.2: Illustration of Kirchoff</a:t>
            </a:r>
            <a:r>
              <a:rPr lang="ja-JP" altLang="en-GB">
                <a:latin typeface="Arial"/>
                <a:cs typeface="Times" charset="0"/>
              </a:rPr>
              <a:t>’</a:t>
            </a:r>
            <a:r>
              <a:rPr lang="en-GB">
                <a:cs typeface="Times" charset="0"/>
              </a:rPr>
              <a:t>s Voltage Law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7366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6.20: Incremental flows in the network due to an additional megawatt of load at bus 2 when this megawatt is produced at bus 1 (A) or at bus 3 (B).</a:t>
            </a:r>
          </a:p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5414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6.21: Supplying an additional megawatt of load at bus 2 by increasing production at bus 3 and reducing it at bus 3.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2797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6.22: Application of the superposition theorem to the analysis of the conditions illustrated in Figure 6.17.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57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6.24: Nodal marginal prices and flows in the three-bus system. Power in branch 2-3 flows from a higher marginal price to a lower marginal price.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770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6.25: Two-bus system illustrating the calculation of the marginal cost of losses</a:t>
            </a:r>
          </a:p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124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6.26: Total generation cost in the Borduria-Syldavia interconnection as a function of the flow on the interconnector when the losses in this interconnector are and are not taken into consideration. The coefficient  of the interconnector is . The resistances of the internal lines of the Bordurian and Syldavian networks have been neglected. The demands in Borduria and Syldavia are 500 MW and 1500 MW respectively. </a:t>
            </a:r>
          </a:p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8926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6.24: Nodal marginal prices and flows in the three-bus system. Power in branch 2-3 flows from a higher marginal price to a lower marginal price.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6881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6.24: Nodal marginal prices and flows in the three-bus system. Power in branch 2-3 flows from a higher marginal price to a lower marginal price.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992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6.24: Nodal marginal prices and flows in the three-bus system. Power in branch 2-3 flows from a higher marginal price to a lower marginal price.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08133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6.24: Nodal marginal prices and flows in the three-bus system. Power in branch 2-3 flows from a higher marginal price to a lower marginal price.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6.3: Active power flows on parallel paths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5886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6.24: Nodal marginal prices and flows in the three-bus system. Power in branch 2-3 flows from a higher marginal price to a lower marginal price.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5214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Figure 6.24: Nodal marginal prices and flows in the three-bus system. Power in branch 2-3 flows from a higher marginal price to a lower marginal price.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97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6.3: Active power flows on parallel paths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7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6.3: Active power flows on parallel paths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6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6.3: Active power flows on parallel paths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227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733425"/>
            <a:ext cx="5295900" cy="36671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Times" charset="0"/>
              </a:rPr>
              <a:t>Fig. 6.3: Active power flows on parallel paths</a:t>
            </a:r>
            <a:r>
              <a:rPr lang="en-GB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18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" y="5"/>
            <a:ext cx="990256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752605"/>
            <a:ext cx="84201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0837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-39552" y="6016208"/>
            <a:ext cx="3609923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4231" y="5943605"/>
            <a:ext cx="31369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6146" y="6520264"/>
            <a:ext cx="23114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4A53B5-1420-D14D-9871-81ABF03854C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29C0-7626-174E-9104-CB83D2135C4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533401"/>
            <a:ext cx="22288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533405"/>
            <a:ext cx="6521450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138EA-402F-D74A-A7CC-636B549D31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39" y="44625"/>
            <a:ext cx="89154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0759" y="1052736"/>
            <a:ext cx="4375150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31009" y="1052736"/>
            <a:ext cx="4375150" cy="504056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8054" y="6613530"/>
            <a:ext cx="404495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12050" y="6629400"/>
            <a:ext cx="23114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8497-E5B5-8644-8F86-DCFBE46E05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507342" y="764704"/>
            <a:ext cx="88913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" y="6518280"/>
            <a:ext cx="3236648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56765" y="6519868"/>
            <a:ext cx="2311400" cy="36512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07342" y="1125538"/>
            <a:ext cx="88913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" y="5"/>
            <a:ext cx="990256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072834"/>
            <a:ext cx="84201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72"/>
            <a:ext cx="4250922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04919" y="6592272"/>
            <a:ext cx="23114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EAFEE5-0633-5844-BAAD-3D1064DABC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507342" y="1125538"/>
            <a:ext cx="88913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268760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988845"/>
            <a:ext cx="4376870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268760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1988845"/>
            <a:ext cx="4378590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BF26-C709-8C43-B9F7-49F917EFE6B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507342" y="1052736"/>
            <a:ext cx="88913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61076" y="6597357"/>
            <a:ext cx="3843949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34155" y="6592272"/>
            <a:ext cx="23114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07342" y="1125538"/>
            <a:ext cx="88913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9555" y="6592272"/>
            <a:ext cx="4290477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34155" y="6592272"/>
            <a:ext cx="23114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C554A2B-1D6F-204E-8AF2-87A6A841FC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3259006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533401"/>
            <a:ext cx="5537729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676405"/>
            <a:ext cx="3259006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0125-7F51-C747-AF8E-52D534B8522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6482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80"/>
            <a:ext cx="59436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214938"/>
            <a:ext cx="59436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41E8-B40A-0946-BB2B-53B96999D50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72"/>
            <a:ext cx="331481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4000" y="6592272"/>
            <a:ext cx="331481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AAD38497-E5B5-8644-8F86-DCFBE46E05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7944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76400"/>
            <a:ext cx="8915400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4231" y="6096005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9.emf"/><Relationship Id="rId11" Type="http://schemas.openxmlformats.org/officeDocument/2006/relationships/image" Target="../media/image151.png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50.emf"/><Relationship Id="rId4" Type="http://schemas.openxmlformats.org/officeDocument/2006/relationships/image" Target="../media/image148.emf"/><Relationship Id="rId9" Type="http://schemas.openxmlformats.org/officeDocument/2006/relationships/oleObject" Target="../embeddings/oleObject890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oleObject" Target="../embeddings/oleObject91.bin"/><Relationship Id="rId7" Type="http://schemas.openxmlformats.org/officeDocument/2006/relationships/image" Target="../media/image15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2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51.emf"/><Relationship Id="rId9" Type="http://schemas.openxmlformats.org/officeDocument/2006/relationships/image" Target="../media/image119.e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57.emf"/><Relationship Id="rId3" Type="http://schemas.openxmlformats.org/officeDocument/2006/relationships/oleObject" Target="../embeddings/oleObject94.bin"/><Relationship Id="rId7" Type="http://schemas.openxmlformats.org/officeDocument/2006/relationships/image" Target="../media/image160.png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4.emf"/><Relationship Id="rId11" Type="http://schemas.openxmlformats.org/officeDocument/2006/relationships/image" Target="../media/image156.emf"/><Relationship Id="rId5" Type="http://schemas.openxmlformats.org/officeDocument/2006/relationships/oleObject" Target="../embeddings/oleObject95.bin"/><Relationship Id="rId10" Type="http://schemas.openxmlformats.org/officeDocument/2006/relationships/oleObject" Target="../embeddings/oleObject97.bin"/><Relationship Id="rId4" Type="http://schemas.openxmlformats.org/officeDocument/2006/relationships/image" Target="../media/image153.emf"/><Relationship Id="rId9" Type="http://schemas.openxmlformats.org/officeDocument/2006/relationships/image" Target="../media/image155.e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9.e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58.e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1.e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60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16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63.emf"/><Relationship Id="rId4" Type="http://schemas.openxmlformats.org/officeDocument/2006/relationships/oleObject" Target="../embeddings/oleObject105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6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61.e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64.emf"/><Relationship Id="rId4" Type="http://schemas.openxmlformats.org/officeDocument/2006/relationships/image" Target="../media/image160.e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66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67.e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emf"/><Relationship Id="rId13" Type="http://schemas.openxmlformats.org/officeDocument/2006/relationships/oleObject" Target="../embeddings/oleObject119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7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66.emf"/><Relationship Id="rId11" Type="http://schemas.openxmlformats.org/officeDocument/2006/relationships/image" Target="../media/image176.png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68.emf"/><Relationship Id="rId4" Type="http://schemas.openxmlformats.org/officeDocument/2006/relationships/image" Target="../media/image165.e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6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70.e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78.emf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1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1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1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3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9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85.emf"/><Relationship Id="rId12" Type="http://schemas.openxmlformats.org/officeDocument/2006/relationships/image" Target="../media/image8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83.emf"/><Relationship Id="rId10" Type="http://schemas.openxmlformats.org/officeDocument/2006/relationships/image" Target="../media/image80.emf"/><Relationship Id="rId4" Type="http://schemas.openxmlformats.org/officeDocument/2006/relationships/image" Target="../media/image82.emf"/><Relationship Id="rId9" Type="http://schemas.openxmlformats.org/officeDocument/2006/relationships/oleObject" Target="../embeddings/oleObject23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8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87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8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9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95.emf"/><Relationship Id="rId10" Type="http://schemas.openxmlformats.org/officeDocument/2006/relationships/image" Target="../media/image93.emf"/><Relationship Id="rId4" Type="http://schemas.openxmlformats.org/officeDocument/2006/relationships/image" Target="../media/image90.e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4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10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7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99.emf"/><Relationship Id="rId4" Type="http://schemas.openxmlformats.org/officeDocument/2006/relationships/image" Target="../media/image96.emf"/><Relationship Id="rId9" Type="http://schemas.openxmlformats.org/officeDocument/2006/relationships/oleObject" Target="../embeddings/oleObject38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10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2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104.emf"/><Relationship Id="rId4" Type="http://schemas.openxmlformats.org/officeDocument/2006/relationships/image" Target="../media/image101.emf"/><Relationship Id="rId9" Type="http://schemas.openxmlformats.org/officeDocument/2006/relationships/oleObject" Target="../embeddings/oleObject43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7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06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9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08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11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1.e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113.emf"/><Relationship Id="rId4" Type="http://schemas.openxmlformats.org/officeDocument/2006/relationships/image" Target="../media/image110.emf"/><Relationship Id="rId9" Type="http://schemas.openxmlformats.org/officeDocument/2006/relationships/oleObject" Target="../embeddings/oleObject52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9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18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12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1.e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123.emf"/><Relationship Id="rId4" Type="http://schemas.openxmlformats.org/officeDocument/2006/relationships/image" Target="../media/image120.emf"/><Relationship Id="rId9" Type="http://schemas.openxmlformats.org/officeDocument/2006/relationships/oleObject" Target="../embeddings/oleObject62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1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6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128.emf"/><Relationship Id="rId4" Type="http://schemas.openxmlformats.org/officeDocument/2006/relationships/image" Target="../media/image125.emf"/><Relationship Id="rId9" Type="http://schemas.openxmlformats.org/officeDocument/2006/relationships/oleObject" Target="../embeddings/oleObject67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3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1.e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133.emf"/><Relationship Id="rId4" Type="http://schemas.openxmlformats.org/officeDocument/2006/relationships/image" Target="../media/image130.emf"/><Relationship Id="rId9" Type="http://schemas.openxmlformats.org/officeDocument/2006/relationships/oleObject" Target="../embeddings/oleObject72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oleObject" Target="../embeddings/oleObject74.bin"/><Relationship Id="rId7" Type="http://schemas.openxmlformats.org/officeDocument/2006/relationships/image" Target="../media/image1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e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140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2.e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7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139.emf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41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3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35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5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44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7.e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857500"/>
            <a:ext cx="8420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>
                <a:cs typeface="Times" charset="0"/>
              </a:rPr>
              <a:t>Effects of the Transmission Network </a:t>
            </a:r>
            <a:br>
              <a:rPr lang="en-GB" sz="4000" dirty="0">
                <a:cs typeface="Times" charset="0"/>
              </a:rPr>
            </a:br>
            <a:r>
              <a:rPr lang="en-GB" sz="4000" dirty="0">
                <a:cs typeface="Times" charset="0"/>
              </a:rPr>
              <a:t>on Electricity Markets</a:t>
            </a:r>
            <a:endParaRPr lang="en-GB" dirty="0">
              <a:cs typeface="Times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56419-DD8E-0143-8FB8-D57DFED8C79B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4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Parallel paths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383E08-89CA-3D49-84A3-7AF39C523E9E}" type="slidenum">
              <a:rPr lang="en-GB"/>
              <a:pPr>
                <a:defRPr/>
              </a:pPr>
              <a:t>10</a:t>
            </a:fld>
            <a:endParaRPr lang="en-GB"/>
          </a:p>
        </p:txBody>
      </p:sp>
      <p:grpSp>
        <p:nvGrpSpPr>
          <p:cNvPr id="17412" name="Group 90"/>
          <p:cNvGrpSpPr>
            <a:grpSpLocks/>
          </p:cNvGrpSpPr>
          <p:nvPr/>
        </p:nvGrpSpPr>
        <p:grpSpPr bwMode="auto">
          <a:xfrm>
            <a:off x="660403" y="1295400"/>
            <a:ext cx="4338638" cy="3352800"/>
            <a:chOff x="384" y="816"/>
            <a:chExt cx="2523" cy="2112"/>
          </a:xfrm>
        </p:grpSpPr>
        <p:sp>
          <p:nvSpPr>
            <p:cNvPr id="342044" name="AutoShape 28"/>
            <p:cNvSpPr>
              <a:spLocks noChangeArrowheads="1"/>
            </p:cNvSpPr>
            <p:nvPr/>
          </p:nvSpPr>
          <p:spPr bwMode="auto">
            <a:xfrm>
              <a:off x="1488" y="2506"/>
              <a:ext cx="113" cy="397"/>
            </a:xfrm>
            <a:prstGeom prst="downArrow">
              <a:avLst>
                <a:gd name="adj1" fmla="val 28167"/>
                <a:gd name="adj2" fmla="val 94728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15" name="Line 29"/>
            <p:cNvSpPr>
              <a:spLocks noChangeShapeType="1"/>
            </p:cNvSpPr>
            <p:nvPr/>
          </p:nvSpPr>
          <p:spPr bwMode="auto">
            <a:xfrm>
              <a:off x="935" y="909"/>
              <a:ext cx="0" cy="7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AutoShape 30"/>
            <p:cNvSpPr>
              <a:spLocks noChangeArrowheads="1"/>
            </p:cNvSpPr>
            <p:nvPr/>
          </p:nvSpPr>
          <p:spPr bwMode="auto">
            <a:xfrm rot="10800000">
              <a:off x="576" y="1577"/>
              <a:ext cx="354" cy="414"/>
            </a:xfrm>
            <a:custGeom>
              <a:avLst/>
              <a:gdLst>
                <a:gd name="T0" fmla="*/ 277 w 21600"/>
                <a:gd name="T1" fmla="*/ 0 h 21600"/>
                <a:gd name="T2" fmla="*/ 199 w 21600"/>
                <a:gd name="T3" fmla="*/ 138 h 21600"/>
                <a:gd name="T4" fmla="*/ 0 w 21600"/>
                <a:gd name="T5" fmla="*/ 399 h 21600"/>
                <a:gd name="T6" fmla="*/ 144 w 21600"/>
                <a:gd name="T7" fmla="*/ 414 h 21600"/>
                <a:gd name="T8" fmla="*/ 287 w 21600"/>
                <a:gd name="T9" fmla="*/ 292 h 21600"/>
                <a:gd name="T10" fmla="*/ 354 w 21600"/>
                <a:gd name="T11" fmla="*/ 138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35 h 21600"/>
                <a:gd name="T20" fmla="*/ 1751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7" name="Group 31"/>
            <p:cNvGrpSpPr>
              <a:grpSpLocks/>
            </p:cNvGrpSpPr>
            <p:nvPr/>
          </p:nvGrpSpPr>
          <p:grpSpPr bwMode="auto">
            <a:xfrm>
              <a:off x="521" y="1249"/>
              <a:ext cx="410" cy="227"/>
              <a:chOff x="2942" y="2697"/>
              <a:chExt cx="1026" cy="568"/>
            </a:xfrm>
          </p:grpSpPr>
          <p:sp>
            <p:nvSpPr>
              <p:cNvPr id="17465" name="Line 32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66" name="Group 33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17467" name="Oval 34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68" name="Group 35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17469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7473" name="Arc 3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74" name="Arc 3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70" name="Group 3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7471" name="Arc 4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72" name="Arc 4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7418" name="Text Box 42"/>
            <p:cNvSpPr txBox="1">
              <a:spLocks noChangeArrowheads="1"/>
            </p:cNvSpPr>
            <p:nvPr/>
          </p:nvSpPr>
          <p:spPr bwMode="auto">
            <a:xfrm>
              <a:off x="919" y="1738"/>
              <a:ext cx="9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7419" name="AutoShape 43"/>
            <p:cNvSpPr>
              <a:spLocks noChangeArrowheads="1"/>
            </p:cNvSpPr>
            <p:nvPr/>
          </p:nvSpPr>
          <p:spPr bwMode="auto">
            <a:xfrm rot="10800000" flipH="1">
              <a:off x="2498" y="1584"/>
              <a:ext cx="354" cy="414"/>
            </a:xfrm>
            <a:custGeom>
              <a:avLst/>
              <a:gdLst>
                <a:gd name="T0" fmla="*/ 277 w 21600"/>
                <a:gd name="T1" fmla="*/ 0 h 21600"/>
                <a:gd name="T2" fmla="*/ 199 w 21600"/>
                <a:gd name="T3" fmla="*/ 138 h 21600"/>
                <a:gd name="T4" fmla="*/ 0 w 21600"/>
                <a:gd name="T5" fmla="*/ 400 h 21600"/>
                <a:gd name="T6" fmla="*/ 143 w 21600"/>
                <a:gd name="T7" fmla="*/ 414 h 21600"/>
                <a:gd name="T8" fmla="*/ 287 w 21600"/>
                <a:gd name="T9" fmla="*/ 292 h 21600"/>
                <a:gd name="T10" fmla="*/ 354 w 21600"/>
                <a:gd name="T11" fmla="*/ 138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87 h 21600"/>
                <a:gd name="T20" fmla="*/ 1751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Text Box 44"/>
            <p:cNvSpPr txBox="1">
              <a:spLocks noChangeArrowheads="1"/>
            </p:cNvSpPr>
            <p:nvPr/>
          </p:nvSpPr>
          <p:spPr bwMode="auto">
            <a:xfrm>
              <a:off x="2468" y="1738"/>
              <a:ext cx="1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7421" name="Line 45"/>
            <p:cNvSpPr>
              <a:spLocks noChangeShapeType="1"/>
            </p:cNvSpPr>
            <p:nvPr/>
          </p:nvSpPr>
          <p:spPr bwMode="auto">
            <a:xfrm>
              <a:off x="2493" y="909"/>
              <a:ext cx="0" cy="7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062" name="Line 46"/>
            <p:cNvSpPr>
              <a:spLocks noChangeShapeType="1"/>
            </p:cNvSpPr>
            <p:nvPr/>
          </p:nvSpPr>
          <p:spPr bwMode="auto">
            <a:xfrm>
              <a:off x="936" y="1249"/>
              <a:ext cx="15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3" name="Line 47"/>
            <p:cNvSpPr>
              <a:spLocks noChangeShapeType="1"/>
            </p:cNvSpPr>
            <p:nvPr/>
          </p:nvSpPr>
          <p:spPr bwMode="auto">
            <a:xfrm rot="-5400000">
              <a:off x="1711" y="2212"/>
              <a:ext cx="0" cy="60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064" name="Freeform 48"/>
            <p:cNvSpPr>
              <a:spLocks/>
            </p:cNvSpPr>
            <p:nvPr/>
          </p:nvSpPr>
          <p:spPr bwMode="auto">
            <a:xfrm>
              <a:off x="944" y="1594"/>
              <a:ext cx="607" cy="928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65" name="Freeform 49"/>
            <p:cNvSpPr>
              <a:spLocks/>
            </p:cNvSpPr>
            <p:nvPr/>
          </p:nvSpPr>
          <p:spPr bwMode="auto">
            <a:xfrm flipH="1">
              <a:off x="1892" y="1594"/>
              <a:ext cx="607" cy="928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26" name="Text Box 50"/>
            <p:cNvSpPr txBox="1">
              <a:spLocks noChangeArrowheads="1"/>
            </p:cNvSpPr>
            <p:nvPr/>
          </p:nvSpPr>
          <p:spPr bwMode="auto">
            <a:xfrm>
              <a:off x="2071" y="2473"/>
              <a:ext cx="11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17427" name="Group 51"/>
            <p:cNvGrpSpPr>
              <a:grpSpLocks/>
            </p:cNvGrpSpPr>
            <p:nvPr/>
          </p:nvGrpSpPr>
          <p:grpSpPr bwMode="auto">
            <a:xfrm>
              <a:off x="524" y="852"/>
              <a:ext cx="411" cy="227"/>
              <a:chOff x="2942" y="2697"/>
              <a:chExt cx="1026" cy="568"/>
            </a:xfrm>
          </p:grpSpPr>
          <p:sp>
            <p:nvSpPr>
              <p:cNvPr id="17455" name="Line 52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56" name="Group 53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17457" name="Oval 54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58" name="Group 55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17459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7463" name="Arc 5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64" name="Arc 5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60" name="Group 5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7461" name="Arc 6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62" name="Arc 6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7428" name="Group 62"/>
            <p:cNvGrpSpPr>
              <a:grpSpLocks/>
            </p:cNvGrpSpPr>
            <p:nvPr/>
          </p:nvGrpSpPr>
          <p:grpSpPr bwMode="auto">
            <a:xfrm>
              <a:off x="2497" y="1022"/>
              <a:ext cx="410" cy="228"/>
              <a:chOff x="7880" y="1988"/>
              <a:chExt cx="1026" cy="568"/>
            </a:xfrm>
          </p:grpSpPr>
          <p:sp>
            <p:nvSpPr>
              <p:cNvPr id="17445" name="Line 63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46" name="Group 64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17447" name="Oval 65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48" name="Group 66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1744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7453" name="Arc 6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54" name="Arc 6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450" name="Group 70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7451" name="Arc 71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52" name="Arc 72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7429" name="Text Box 73"/>
            <p:cNvSpPr txBox="1">
              <a:spLocks noChangeArrowheads="1"/>
            </p:cNvSpPr>
            <p:nvPr/>
          </p:nvSpPr>
          <p:spPr bwMode="auto">
            <a:xfrm>
              <a:off x="2736" y="816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0" name="Text Box 74"/>
            <p:cNvSpPr txBox="1">
              <a:spLocks noChangeArrowheads="1"/>
            </p:cNvSpPr>
            <p:nvPr/>
          </p:nvSpPr>
          <p:spPr bwMode="auto">
            <a:xfrm>
              <a:off x="384" y="849"/>
              <a:ext cx="14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1" name="Text Box 75"/>
            <p:cNvSpPr txBox="1">
              <a:spLocks noChangeArrowheads="1"/>
            </p:cNvSpPr>
            <p:nvPr/>
          </p:nvSpPr>
          <p:spPr bwMode="auto">
            <a:xfrm>
              <a:off x="384" y="1246"/>
              <a:ext cx="14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2" name="Line 76"/>
            <p:cNvSpPr>
              <a:spLocks noChangeShapeType="1"/>
            </p:cNvSpPr>
            <p:nvPr/>
          </p:nvSpPr>
          <p:spPr bwMode="auto">
            <a:xfrm rot="5400000" flipH="1">
              <a:off x="1800" y="2598"/>
              <a:ext cx="16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33" name="Group 77"/>
            <p:cNvGrpSpPr>
              <a:grpSpLocks/>
            </p:cNvGrpSpPr>
            <p:nvPr/>
          </p:nvGrpSpPr>
          <p:grpSpPr bwMode="auto">
            <a:xfrm>
              <a:off x="1770" y="2701"/>
              <a:ext cx="227" cy="227"/>
              <a:chOff x="8338" y="1988"/>
              <a:chExt cx="568" cy="568"/>
            </a:xfrm>
          </p:grpSpPr>
          <p:sp>
            <p:nvSpPr>
              <p:cNvPr id="17437" name="Oval 78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38" name="Group 79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17439" name="Group 80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17443" name="Arc 8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4" name="Arc 8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40" name="Group 83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17441" name="Arc 84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42" name="Arc 85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7434" name="Text Box 86"/>
            <p:cNvSpPr txBox="1">
              <a:spLocks noChangeArrowheads="1"/>
            </p:cNvSpPr>
            <p:nvPr/>
          </p:nvSpPr>
          <p:spPr bwMode="auto">
            <a:xfrm>
              <a:off x="2062" y="2758"/>
              <a:ext cx="14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5" name="Text Box 87"/>
            <p:cNvSpPr txBox="1">
              <a:spLocks noChangeArrowheads="1"/>
            </p:cNvSpPr>
            <p:nvPr/>
          </p:nvSpPr>
          <p:spPr bwMode="auto">
            <a:xfrm>
              <a:off x="1344" y="2592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 Y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436" name="Text Box 88"/>
            <p:cNvSpPr txBox="1">
              <a:spLocks noChangeArrowheads="1"/>
            </p:cNvSpPr>
            <p:nvPr/>
          </p:nvSpPr>
          <p:spPr bwMode="auto">
            <a:xfrm>
              <a:off x="480" y="1680"/>
              <a:ext cx="1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 Z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aphicFrame>
        <p:nvGraphicFramePr>
          <p:cNvPr id="17413" name="Object 89"/>
          <p:cNvGraphicFramePr>
            <a:graphicFrameLocks noChangeAspect="1"/>
          </p:cNvGraphicFramePr>
          <p:nvPr/>
        </p:nvGraphicFramePr>
        <p:xfrm>
          <a:off x="2779713" y="2070100"/>
          <a:ext cx="9210676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5" name="Document" r:id="rId4" imgW="5626100" imgH="1485900" progId="Word.Document.8">
                  <p:embed/>
                </p:oleObj>
              </mc:Choice>
              <mc:Fallback>
                <p:oleObj name="Document" r:id="rId4" imgW="5626100" imgH="1485900" progId="Word.Document.8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2070100"/>
                        <a:ext cx="9210676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 Power Flow</a:t>
            </a:r>
          </a:p>
        </p:txBody>
      </p:sp>
      <p:sp>
        <p:nvSpPr>
          <p:cNvPr id="273411" name="AutoShape 3"/>
          <p:cNvSpPr>
            <a:spLocks noChangeArrowheads="1"/>
          </p:cNvSpPr>
          <p:nvPr/>
        </p:nvSpPr>
        <p:spPr bwMode="auto">
          <a:xfrm>
            <a:off x="4459288" y="3325813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3425826" y="1600200"/>
          <a:ext cx="30591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6" name="Equation" r:id="rId3" imgW="2755900" imgH="698500" progId="Equation.DSMT36">
                  <p:embed/>
                </p:oleObj>
              </mc:Choice>
              <mc:Fallback>
                <p:oleObj name="Equation" r:id="rId3" imgW="2755900" imgH="6985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6" y="1600200"/>
                        <a:ext cx="30591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4" name="Object 6"/>
          <p:cNvGraphicFramePr>
            <a:graphicFrameLocks noChangeAspect="1"/>
          </p:cNvGraphicFramePr>
          <p:nvPr>
            <p:extLst/>
          </p:nvPr>
        </p:nvGraphicFramePr>
        <p:xfrm>
          <a:off x="5145089" y="3325813"/>
          <a:ext cx="42703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07" name="Equation" r:id="rId5" imgW="3848100" imgH="241300" progId="Equation.DSMT36">
                  <p:embed/>
                </p:oleObj>
              </mc:Choice>
              <mc:Fallback>
                <p:oleObj name="Equation" r:id="rId5" imgW="3848100" imgH="2413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9" y="3325813"/>
                        <a:ext cx="427037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22400" y="3186114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Assume all angles </a:t>
            </a:r>
            <a:br>
              <a:rPr lang="en-GB" dirty="0"/>
            </a:br>
            <a:r>
              <a:rPr lang="en-GB" dirty="0"/>
              <a:t>are small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12640" y="4076259"/>
            <a:ext cx="6715174" cy="1368152"/>
            <a:chOff x="1712640" y="4076259"/>
            <a:chExt cx="6715174" cy="1368152"/>
          </a:xfrm>
        </p:grpSpPr>
        <p:grpSp>
          <p:nvGrpSpPr>
            <p:cNvPr id="4" name="Group 3"/>
            <p:cNvGrpSpPr/>
            <p:nvPr/>
          </p:nvGrpSpPr>
          <p:grpSpPr>
            <a:xfrm>
              <a:off x="1712640" y="4076259"/>
              <a:ext cx="6715174" cy="1368152"/>
              <a:chOff x="2188249" y="4365104"/>
              <a:chExt cx="6715174" cy="1368152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73415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63117598"/>
                      </p:ext>
                    </p:extLst>
                  </p:nvPr>
                </p:nvGraphicFramePr>
                <p:xfrm>
                  <a:off x="2188249" y="4570413"/>
                  <a:ext cx="5534266" cy="9286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22208" name="Equation" r:id="rId7" imgW="2717800" imgH="457200" progId="Equation.DSMT4">
                          <p:embed/>
                        </p:oleObj>
                      </mc:Choice>
                      <mc:Fallback>
                        <p:oleObj name="Equation" r:id="rId7" imgW="2717800" imgH="4572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88249" y="4570413"/>
                                <a:ext cx="5534266" cy="9286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73415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63117598"/>
                      </p:ext>
                    </p:extLst>
                  </p:nvPr>
                </p:nvGraphicFramePr>
                <p:xfrm>
                  <a:off x="2188249" y="4570413"/>
                  <a:ext cx="5534266" cy="9286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21890" name="Equation" r:id="rId9" imgW="2717800" imgH="457200" progId="Equation.DSMT4">
                          <p:embed/>
                        </p:oleObj>
                      </mc:Choice>
                      <mc:Fallback>
                        <p:oleObj name="Equation" r:id="rId9" imgW="2717800" imgH="4572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88249" y="4570413"/>
                                <a:ext cx="5534266" cy="9286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3" name="Rectangle 2"/>
              <p:cNvSpPr/>
              <p:nvPr/>
            </p:nvSpPr>
            <p:spPr>
              <a:xfrm>
                <a:off x="5591055" y="4365104"/>
                <a:ext cx="3312368" cy="1368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159094" y="4164013"/>
                  <a:ext cx="2802754" cy="10802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is-I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094" y="4164013"/>
                  <a:ext cx="2802754" cy="108029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44719" y="5865372"/>
                <a:ext cx="2416302" cy="463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𝑖𝑗</m:t>
                          </m:r>
                        </m:sub>
                        <m:sup/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719" y="5865372"/>
                <a:ext cx="2416302" cy="46384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04728" y="5865372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in line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-j: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A33ED17-94E9-4E47-AB6F-38E639D43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76ECB-0154-E045-86D3-A5CCF8498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animBg="1"/>
      <p:bldP spid="2" grpId="0"/>
      <p:bldP spid="12" grpId="0"/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of finite capacity: DC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101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6496" y="3564328"/>
            <a:ext cx="6719654" cy="648072"/>
            <a:chOff x="560512" y="2492896"/>
            <a:chExt cx="6719654" cy="648072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3008783" y="2492896"/>
            <a:ext cx="4271383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60" name="Equation" r:id="rId3" imgW="1841500" imgH="279400" progId="Equation.DSMT4">
                    <p:embed/>
                  </p:oleObj>
                </mc:Choice>
                <mc:Fallback>
                  <p:oleObj name="Equation" r:id="rId3" imgW="1841500" imgH="279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08783" y="2492896"/>
                          <a:ext cx="4271383" cy="648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60512" y="2564904"/>
              <a:ext cx="1638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Line flows: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6496" y="4295825"/>
            <a:ext cx="8222416" cy="717351"/>
            <a:chOff x="560512" y="3573016"/>
            <a:chExt cx="8222416" cy="717351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3728864" y="3573016"/>
            <a:ext cx="5054064" cy="717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61" name="Equation" r:id="rId5" imgW="1968500" imgH="279400" progId="Equation.3">
                    <p:embed/>
                  </p:oleObj>
                </mc:Choice>
                <mc:Fallback>
                  <p:oleObj name="Equation" r:id="rId5" imgW="19685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28864" y="3573016"/>
                          <a:ext cx="5054064" cy="7173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60512" y="3687415"/>
              <a:ext cx="3058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Line flow constraints: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7392" y="3019238"/>
            <a:ext cx="578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Introduce the voltage angles as variables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3937" y="4941443"/>
            <a:ext cx="8553519" cy="1655909"/>
            <a:chOff x="503937" y="4221363"/>
            <a:chExt cx="8553519" cy="1655909"/>
          </a:xfrm>
        </p:grpSpPr>
        <p:sp>
          <p:nvSpPr>
            <p:cNvPr id="14" name="TextBox 13"/>
            <p:cNvSpPr txBox="1"/>
            <p:nvPr/>
          </p:nvSpPr>
          <p:spPr>
            <a:xfrm>
              <a:off x="503937" y="4221363"/>
              <a:ext cx="2977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Lagrangian function: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08897" y="4899055"/>
                  <a:ext cx="8548559" cy="9782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ℓ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is-I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nary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is-I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pt-BR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is-I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𝑗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is-I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is-I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𝑗</m:t>
                                </m:r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𝑚𝑎𝑥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97" y="4899055"/>
                  <a:ext cx="8548559" cy="97821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3080796" y="5043727"/>
            <a:ext cx="5449108" cy="575408"/>
            <a:chOff x="3080796" y="5043727"/>
            <a:chExt cx="5449108" cy="575408"/>
          </a:xfrm>
        </p:grpSpPr>
        <p:sp>
          <p:nvSpPr>
            <p:cNvPr id="18" name="TextBox 17"/>
            <p:cNvSpPr txBox="1"/>
            <p:nvPr/>
          </p:nvSpPr>
          <p:spPr>
            <a:xfrm>
              <a:off x="4440323" y="5043727"/>
              <a:ext cx="40895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Power balance at each node</a:t>
              </a:r>
            </a:p>
          </p:txBody>
        </p:sp>
        <p:sp>
          <p:nvSpPr>
            <p:cNvPr id="22" name="Right Brace 21"/>
            <p:cNvSpPr/>
            <p:nvPr/>
          </p:nvSpPr>
          <p:spPr>
            <a:xfrm rot="16200000">
              <a:off x="4011170" y="4461277"/>
              <a:ext cx="227484" cy="2088231"/>
            </a:xfrm>
            <a:prstGeom prst="rightBrace">
              <a:avLst>
                <a:gd name="adj1" fmla="val 31703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31719"/>
              </p:ext>
            </p:extLst>
          </p:nvPr>
        </p:nvGraphicFramePr>
        <p:xfrm>
          <a:off x="495300" y="1226080"/>
          <a:ext cx="5986700" cy="188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2" r:id="rId8" imgW="2946400" imgH="927100" progId="Equation.DSMT36">
                  <p:embed/>
                </p:oleObj>
              </mc:Choice>
              <mc:Fallback>
                <p:oleObj r:id="rId8" imgW="2946400" imgH="9271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226080"/>
                        <a:ext cx="5986700" cy="1883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3080798" y="2088387"/>
            <a:ext cx="6186176" cy="1099155"/>
            <a:chOff x="3080798" y="2088387"/>
            <a:chExt cx="6186176" cy="1099155"/>
          </a:xfrm>
        </p:grpSpPr>
        <p:sp>
          <p:nvSpPr>
            <p:cNvPr id="25" name="TextBox 24"/>
            <p:cNvSpPr txBox="1"/>
            <p:nvPr/>
          </p:nvSpPr>
          <p:spPr>
            <a:xfrm>
              <a:off x="6001336" y="2356545"/>
              <a:ext cx="32656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Power balance for the </a:t>
              </a:r>
            </a:p>
            <a:p>
              <a:r>
                <a:rPr lang="en-US" dirty="0"/>
                <a:t>whole system</a:t>
              </a:r>
            </a:p>
          </p:txBody>
        </p:sp>
        <p:sp>
          <p:nvSpPr>
            <p:cNvPr id="26" name="Right Brace 25"/>
            <p:cNvSpPr/>
            <p:nvPr/>
          </p:nvSpPr>
          <p:spPr>
            <a:xfrm rot="5400000" flipV="1">
              <a:off x="4547099" y="622086"/>
              <a:ext cx="235745" cy="3168347"/>
            </a:xfrm>
            <a:prstGeom prst="rightBrace">
              <a:avLst>
                <a:gd name="adj1" fmla="val 31703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97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of finite capacity: DC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102</a:t>
            </a:fld>
            <a:endParaRPr lang="en-GB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72480" y="2348880"/>
          <a:ext cx="378677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3" name="Equation" r:id="rId3" imgW="1892300" imgH="431800" progId="Equation.DSMT4">
                  <p:embed/>
                </p:oleObj>
              </mc:Choice>
              <mc:Fallback>
                <p:oleObj name="Equation" r:id="rId3" imgW="1892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480" y="2348880"/>
                        <a:ext cx="3786774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272480" y="4221088"/>
          <a:ext cx="4752528" cy="88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4" name="Equation" r:id="rId5" imgW="2463800" imgH="457200" progId="Equation.DSMT4">
                  <p:embed/>
                </p:oleObj>
              </mc:Choice>
              <mc:Fallback>
                <p:oleObj name="Equation" r:id="rId5" imgW="246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480" y="4221088"/>
                        <a:ext cx="4752528" cy="881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5300" y="1255440"/>
                <a:ext cx="8548559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ℓ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s-I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is-I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s-I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𝑚𝑎𝑥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255440"/>
                <a:ext cx="8548559" cy="9782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272479" y="3356992"/>
            <a:ext cx="8784977" cy="768152"/>
            <a:chOff x="272479" y="3356992"/>
            <a:chExt cx="8784977" cy="768152"/>
          </a:xfrm>
        </p:grpSpPr>
        <p:grpSp>
          <p:nvGrpSpPr>
            <p:cNvPr id="7" name="Group 6"/>
            <p:cNvGrpSpPr/>
            <p:nvPr/>
          </p:nvGrpSpPr>
          <p:grpSpPr>
            <a:xfrm>
              <a:off x="920552" y="3543399"/>
              <a:ext cx="8136904" cy="461665"/>
              <a:chOff x="920552" y="3543399"/>
              <a:chExt cx="8136904" cy="46166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734585" y="3543399"/>
                <a:ext cx="2322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(Slack at bus n)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20552" y="3639324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5128697"/>
                </p:ext>
              </p:extLst>
            </p:nvPr>
          </p:nvGraphicFramePr>
          <p:xfrm>
            <a:off x="272479" y="3356992"/>
            <a:ext cx="5249039" cy="768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335" r:id="rId8" imgW="3124200" imgH="457200" progId="Equation.DSMT36">
                    <p:embed/>
                  </p:oleObj>
                </mc:Choice>
                <mc:Fallback>
                  <p:oleObj r:id="rId8" imgW="3124200" imgH="457200" progId="Equation.DSMT36">
                    <p:embed/>
                    <p:pic>
                      <p:nvPicPr>
                        <p:cNvPr id="0" name="Object 6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479" y="3356992"/>
                          <a:ext cx="5249039" cy="76815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902658"/>
              </p:ext>
            </p:extLst>
          </p:nvPr>
        </p:nvGraphicFramePr>
        <p:xfrm>
          <a:off x="272479" y="5198944"/>
          <a:ext cx="4687031" cy="695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6" r:id="rId10" imgW="2908300" imgH="431800" progId="Equation.DSMT36">
                  <p:embed/>
                </p:oleObj>
              </mc:Choice>
              <mc:Fallback>
                <p:oleObj r:id="rId10" imgW="2908300" imgH="431800" progId="Equation.DSMT36">
                  <p:embed/>
                  <p:pic>
                    <p:nvPicPr>
                      <p:cNvPr id="0" name="Object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79" y="5198944"/>
                        <a:ext cx="4687031" cy="695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35681"/>
              </p:ext>
            </p:extLst>
          </p:nvPr>
        </p:nvGraphicFramePr>
        <p:xfrm>
          <a:off x="290372" y="6023382"/>
          <a:ext cx="6001719" cy="50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7" r:id="rId12" imgW="3492500" imgH="292100" progId="Equation.DSMT36">
                  <p:embed/>
                </p:oleObj>
              </mc:Choice>
              <mc:Fallback>
                <p:oleObj r:id="rId12" imgW="3492500" imgH="292100" progId="Equation.DSMT36">
                  <p:embed/>
                  <p:pic>
                    <p:nvPicPr>
                      <p:cNvPr id="0" name="Object 6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72" y="6023382"/>
                        <a:ext cx="6001719" cy="501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2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 binding constraints </a:t>
            </a:r>
            <a:r>
              <a:rPr lang="en-US" dirty="0">
                <a:sym typeface="Wingdings"/>
              </a:rPr>
              <a:t> m+1 marginal generators</a:t>
            </a:r>
          </a:p>
          <a:p>
            <a:pPr lvl="1"/>
            <a:r>
              <a:rPr lang="en-US" dirty="0">
                <a:sym typeface="Wingdings"/>
              </a:rPr>
              <a:t>Price at these buses determined using</a:t>
            </a:r>
          </a:p>
          <a:p>
            <a:pPr lvl="1"/>
            <a:r>
              <a:rPr lang="en-US" dirty="0">
                <a:sym typeface="Wingdings"/>
              </a:rPr>
              <a:t>m+1 known prices</a:t>
            </a:r>
          </a:p>
          <a:p>
            <a:pPr lvl="1"/>
            <a:r>
              <a:rPr lang="en-US" dirty="0">
                <a:sym typeface="Wingdings"/>
              </a:rPr>
              <a:t>n-m-1 unknown prices</a:t>
            </a:r>
          </a:p>
          <a:p>
            <a:pPr lvl="1"/>
            <a:r>
              <a:rPr lang="en-US" dirty="0">
                <a:sym typeface="Wingdings"/>
              </a:rPr>
              <a:t>m unknown Lagrange multipliers </a:t>
            </a:r>
          </a:p>
          <a:p>
            <a:r>
              <a:rPr lang="en-US" dirty="0"/>
              <a:t>Use the second optimality condition to determine these prices and shadow prices: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103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473280" y="1916832"/>
          <a:ext cx="15763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09"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3280" y="1916832"/>
                        <a:ext cx="157638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177136" y="3558614"/>
          <a:ext cx="432048" cy="51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0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7136" y="3558614"/>
                        <a:ext cx="432048" cy="518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 flipH="1" flipV="1">
            <a:off x="1424608" y="5733256"/>
            <a:ext cx="216024" cy="287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461991"/>
              </p:ext>
            </p:extLst>
          </p:nvPr>
        </p:nvGraphicFramePr>
        <p:xfrm>
          <a:off x="704528" y="5371322"/>
          <a:ext cx="5819178" cy="85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1" r:id="rId7" imgW="3124200" imgH="457200" progId="Equation.DSMT36">
                  <p:embed/>
                </p:oleObj>
              </mc:Choice>
              <mc:Fallback>
                <p:oleObj r:id="rId7" imgW="3124200" imgH="457200" progId="Equation.DSMT36">
                  <p:embed/>
                  <p:pic>
                    <p:nvPicPr>
                      <p:cNvPr id="0" name="Object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28" y="5371322"/>
                        <a:ext cx="5819178" cy="851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6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5300" y="2636912"/>
            <a:ext cx="8915400" cy="3744416"/>
          </a:xfrm>
        </p:spPr>
        <p:txBody>
          <a:bodyPr/>
          <a:lstStyle/>
          <a:p>
            <a:r>
              <a:rPr lang="en-US" i="1" dirty="0"/>
              <a:t>K: </a:t>
            </a:r>
            <a:r>
              <a:rPr lang="en-US" dirty="0"/>
              <a:t>set of buses where the price is known</a:t>
            </a:r>
          </a:p>
          <a:p>
            <a:r>
              <a:rPr lang="en-US" i="1" dirty="0"/>
              <a:t>U:</a:t>
            </a:r>
            <a:r>
              <a:rPr lang="en-US" dirty="0"/>
              <a:t> set of buses where the price is unknown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011763"/>
              </p:ext>
            </p:extLst>
          </p:nvPr>
        </p:nvGraphicFramePr>
        <p:xfrm>
          <a:off x="560512" y="3933056"/>
          <a:ext cx="882098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51" name="Equation" r:id="rId3" imgW="4000500" imgH="457200" progId="Equation.DSMT4">
                  <p:embed/>
                </p:oleObj>
              </mc:Choice>
              <mc:Fallback>
                <p:oleObj name="Equation" r:id="rId3" imgW="4000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512" y="3933056"/>
                        <a:ext cx="8820980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036281"/>
              </p:ext>
            </p:extLst>
          </p:nvPr>
        </p:nvGraphicFramePr>
        <p:xfrm>
          <a:off x="560512" y="5081069"/>
          <a:ext cx="8856984" cy="101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52" name="Equation" r:id="rId5" imgW="4000500" imgH="457200" progId="Equation.3">
                  <p:embed/>
                </p:oleObj>
              </mc:Choice>
              <mc:Fallback>
                <p:oleObj name="Equation" r:id="rId5" imgW="4000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512" y="5081069"/>
                        <a:ext cx="8856984" cy="1012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9171" y="1468229"/>
            <a:ext cx="8305576" cy="863600"/>
            <a:chOff x="751880" y="3357588"/>
            <a:chExt cx="8305576" cy="86360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751880" y="3357588"/>
            <a:ext cx="5929312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53" name="Equation" r:id="rId7" imgW="3136900" imgH="457200" progId="Equation.3">
                    <p:embed/>
                  </p:oleObj>
                </mc:Choice>
                <mc:Fallback>
                  <p:oleObj name="Equation" r:id="rId7" imgW="31369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51880" y="3357588"/>
                          <a:ext cx="5929312" cy="86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734585" y="3543399"/>
              <a:ext cx="23228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(Slack at bus 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1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Example</a:t>
            </a:r>
          </a:p>
        </p:txBody>
      </p:sp>
      <p:sp>
        <p:nvSpPr>
          <p:cNvPr id="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0136C-2B85-EC47-A919-EEC5B25662F1}" type="slidenum">
              <a:rPr lang="en-GB" smtClean="0"/>
              <a:pPr>
                <a:defRPr/>
              </a:pPr>
              <a:t>105</a:t>
            </a:fld>
            <a:endParaRPr lang="en-GB" dirty="0"/>
          </a:p>
        </p:txBody>
      </p:sp>
      <p:grpSp>
        <p:nvGrpSpPr>
          <p:cNvPr id="81925" name="Group 106"/>
          <p:cNvGrpSpPr>
            <a:grpSpLocks/>
          </p:cNvGrpSpPr>
          <p:nvPr/>
        </p:nvGrpSpPr>
        <p:grpSpPr bwMode="auto">
          <a:xfrm>
            <a:off x="1238250" y="1219200"/>
            <a:ext cx="7593854" cy="5408613"/>
            <a:chOff x="720" y="768"/>
            <a:chExt cx="4416" cy="3407"/>
          </a:xfrm>
        </p:grpSpPr>
        <p:sp>
          <p:nvSpPr>
            <p:cNvPr id="329755" name="AutoShape 27"/>
            <p:cNvSpPr>
              <a:spLocks noChangeArrowheads="1"/>
            </p:cNvSpPr>
            <p:nvPr/>
          </p:nvSpPr>
          <p:spPr bwMode="auto">
            <a:xfrm>
              <a:off x="2609" y="3365"/>
              <a:ext cx="174" cy="610"/>
            </a:xfrm>
            <a:prstGeom prst="downArrow">
              <a:avLst>
                <a:gd name="adj1" fmla="val 28167"/>
                <a:gd name="adj2" fmla="val 95072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27" name="Line 28"/>
            <p:cNvSpPr>
              <a:spLocks noChangeShapeType="1"/>
            </p:cNvSpPr>
            <p:nvPr/>
          </p:nvSpPr>
          <p:spPr bwMode="auto">
            <a:xfrm>
              <a:off x="1759" y="911"/>
              <a:ext cx="0" cy="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AutoShape 29"/>
            <p:cNvSpPr>
              <a:spLocks noChangeArrowheads="1"/>
            </p:cNvSpPr>
            <p:nvPr/>
          </p:nvSpPr>
          <p:spPr bwMode="auto">
            <a:xfrm rot="10800000">
              <a:off x="1207" y="1937"/>
              <a:ext cx="544" cy="637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1 w 21600"/>
                <a:gd name="T7" fmla="*/ 637 h 21600"/>
                <a:gd name="T8" fmla="*/ 441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9" name="Group 30"/>
            <p:cNvGrpSpPr>
              <a:grpSpLocks/>
            </p:cNvGrpSpPr>
            <p:nvPr/>
          </p:nvGrpSpPr>
          <p:grpSpPr bwMode="auto">
            <a:xfrm>
              <a:off x="864" y="1433"/>
              <a:ext cx="889" cy="492"/>
              <a:chOff x="2942" y="2697"/>
              <a:chExt cx="1026" cy="568"/>
            </a:xfrm>
          </p:grpSpPr>
          <p:sp>
            <p:nvSpPr>
              <p:cNvPr id="81995" name="Line 3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96" name="Group 3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97" name="Oval 3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98" name="Group 3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9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3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4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000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1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2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30" name="Text Box 41"/>
            <p:cNvSpPr txBox="1">
              <a:spLocks noChangeArrowheads="1"/>
            </p:cNvSpPr>
            <p:nvPr/>
          </p:nvSpPr>
          <p:spPr bwMode="auto">
            <a:xfrm>
              <a:off x="1734" y="2185"/>
              <a:ext cx="14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1931" name="AutoShape 42"/>
            <p:cNvSpPr>
              <a:spLocks noChangeArrowheads="1"/>
            </p:cNvSpPr>
            <p:nvPr/>
          </p:nvSpPr>
          <p:spPr bwMode="auto">
            <a:xfrm rot="10800000" flipH="1">
              <a:off x="4161" y="1948"/>
              <a:ext cx="544" cy="636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0 w 21600"/>
                <a:gd name="T7" fmla="*/ 636 h 21600"/>
                <a:gd name="T8" fmla="*/ 440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106 h 21600"/>
                <a:gd name="T20" fmla="*/ 1747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Text Box 43"/>
            <p:cNvSpPr txBox="1">
              <a:spLocks noChangeArrowheads="1"/>
            </p:cNvSpPr>
            <p:nvPr/>
          </p:nvSpPr>
          <p:spPr bwMode="auto">
            <a:xfrm>
              <a:off x="4115" y="2185"/>
              <a:ext cx="17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1933" name="Line 44"/>
            <p:cNvSpPr>
              <a:spLocks noChangeShapeType="1"/>
            </p:cNvSpPr>
            <p:nvPr/>
          </p:nvSpPr>
          <p:spPr bwMode="auto">
            <a:xfrm>
              <a:off x="4153" y="911"/>
              <a:ext cx="0" cy="12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3" name="Line 45"/>
            <p:cNvSpPr>
              <a:spLocks noChangeShapeType="1"/>
            </p:cNvSpPr>
            <p:nvPr/>
          </p:nvSpPr>
          <p:spPr bwMode="auto">
            <a:xfrm>
              <a:off x="1760" y="1433"/>
              <a:ext cx="23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5" name="Line 46"/>
            <p:cNvSpPr>
              <a:spLocks noChangeShapeType="1"/>
            </p:cNvSpPr>
            <p:nvPr/>
          </p:nvSpPr>
          <p:spPr bwMode="auto">
            <a:xfrm rot="-5400000">
              <a:off x="2951" y="2913"/>
              <a:ext cx="0" cy="9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5" name="Freeform 47"/>
            <p:cNvSpPr>
              <a:spLocks/>
            </p:cNvSpPr>
            <p:nvPr/>
          </p:nvSpPr>
          <p:spPr bwMode="auto">
            <a:xfrm>
              <a:off x="1773" y="1964"/>
              <a:ext cx="933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776" name="Freeform 48"/>
            <p:cNvSpPr>
              <a:spLocks/>
            </p:cNvSpPr>
            <p:nvPr/>
          </p:nvSpPr>
          <p:spPr bwMode="auto">
            <a:xfrm flipH="1">
              <a:off x="3230" y="1964"/>
              <a:ext cx="934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8" name="Text Box 49"/>
            <p:cNvSpPr txBox="1">
              <a:spLocks noChangeArrowheads="1"/>
            </p:cNvSpPr>
            <p:nvPr/>
          </p:nvSpPr>
          <p:spPr bwMode="auto">
            <a:xfrm>
              <a:off x="3505" y="3314"/>
              <a:ext cx="17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81939" name="Group 50"/>
            <p:cNvGrpSpPr>
              <a:grpSpLocks/>
            </p:cNvGrpSpPr>
            <p:nvPr/>
          </p:nvGrpSpPr>
          <p:grpSpPr bwMode="auto">
            <a:xfrm>
              <a:off x="816" y="816"/>
              <a:ext cx="943" cy="521"/>
              <a:chOff x="2942" y="2697"/>
              <a:chExt cx="1026" cy="568"/>
            </a:xfrm>
          </p:grpSpPr>
          <p:sp>
            <p:nvSpPr>
              <p:cNvPr id="81985" name="Line 5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86" name="Group 5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87" name="Oval 5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88" name="Group 5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8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3" name="Arc 5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4" name="Arc 5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90" name="Group 5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1" name="Arc 5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2" name="Arc 6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1940" name="Group 61"/>
            <p:cNvGrpSpPr>
              <a:grpSpLocks/>
            </p:cNvGrpSpPr>
            <p:nvPr/>
          </p:nvGrpSpPr>
          <p:grpSpPr bwMode="auto">
            <a:xfrm>
              <a:off x="4159" y="912"/>
              <a:ext cx="977" cy="543"/>
              <a:chOff x="7880" y="1988"/>
              <a:chExt cx="1026" cy="568"/>
            </a:xfrm>
          </p:grpSpPr>
          <p:sp>
            <p:nvSpPr>
              <p:cNvPr id="81975" name="Line 62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76" name="Group 63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81977" name="Oval 64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78" name="Group 65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79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3" name="Arc 6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4" name="Arc 6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80" name="Group 6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1" name="Arc 7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2" name="Arc 7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41" name="Text Box 72"/>
            <p:cNvSpPr txBox="1">
              <a:spLocks noChangeArrowheads="1"/>
            </p:cNvSpPr>
            <p:nvPr/>
          </p:nvSpPr>
          <p:spPr bwMode="auto">
            <a:xfrm>
              <a:off x="4527" y="768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2" name="Text Box 73"/>
            <p:cNvSpPr txBox="1">
              <a:spLocks noChangeArrowheads="1"/>
            </p:cNvSpPr>
            <p:nvPr/>
          </p:nvSpPr>
          <p:spPr bwMode="auto">
            <a:xfrm>
              <a:off x="720" y="816"/>
              <a:ext cx="2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3" name="Text Box 74"/>
            <p:cNvSpPr txBox="1">
              <a:spLocks noChangeArrowheads="1"/>
            </p:cNvSpPr>
            <p:nvPr/>
          </p:nvSpPr>
          <p:spPr bwMode="auto">
            <a:xfrm>
              <a:off x="768" y="1429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4" name="Line 75"/>
            <p:cNvSpPr>
              <a:spLocks noChangeShapeType="1"/>
            </p:cNvSpPr>
            <p:nvPr/>
          </p:nvSpPr>
          <p:spPr bwMode="auto">
            <a:xfrm rot="5400000" flipH="1">
              <a:off x="3055" y="3556"/>
              <a:ext cx="3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5" name="Group 76"/>
            <p:cNvGrpSpPr>
              <a:grpSpLocks/>
            </p:cNvGrpSpPr>
            <p:nvPr/>
          </p:nvGrpSpPr>
          <p:grpSpPr bwMode="auto">
            <a:xfrm>
              <a:off x="2974" y="3665"/>
              <a:ext cx="511" cy="510"/>
              <a:chOff x="8338" y="1988"/>
              <a:chExt cx="568" cy="568"/>
            </a:xfrm>
          </p:grpSpPr>
          <p:sp>
            <p:nvSpPr>
              <p:cNvPr id="81967" name="Oval 77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68" name="Group 78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81969" name="Group 79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81973" name="Arc 8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4" name="Arc 8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0" name="Group 82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81971" name="Arc 8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2" name="Arc 8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1946" name="Text Box 85"/>
            <p:cNvSpPr txBox="1">
              <a:spLocks noChangeArrowheads="1"/>
            </p:cNvSpPr>
            <p:nvPr/>
          </p:nvSpPr>
          <p:spPr bwMode="auto">
            <a:xfrm>
              <a:off x="3568" y="3752"/>
              <a:ext cx="2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31" name="Text Box 103"/>
            <p:cNvSpPr txBox="1">
              <a:spLocks noChangeArrowheads="1"/>
            </p:cNvSpPr>
            <p:nvPr/>
          </p:nvSpPr>
          <p:spPr bwMode="auto">
            <a:xfrm>
              <a:off x="4320" y="1526"/>
              <a:ext cx="4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2  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 ?</a:t>
              </a:r>
              <a:endParaRPr lang="en-GB" sz="1800" dirty="0">
                <a:cs typeface="+mn-cs"/>
              </a:endParaRPr>
            </a:p>
          </p:txBody>
        </p:sp>
        <p:sp>
          <p:nvSpPr>
            <p:cNvPr id="329832" name="Text Box 104"/>
            <p:cNvSpPr txBox="1">
              <a:spLocks noChangeArrowheads="1"/>
            </p:cNvSpPr>
            <p:nvPr/>
          </p:nvSpPr>
          <p:spPr bwMode="auto">
            <a:xfrm>
              <a:off x="1296" y="3264"/>
              <a:ext cx="11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3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=10.00 $/</a:t>
              </a:r>
              <a:r>
                <a:rPr lang="en-GB" sz="1800" dirty="0" err="1">
                  <a:solidFill>
                    <a:srgbClr val="FF0000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cs typeface="+mn-cs"/>
              </a:endParaRPr>
            </a:p>
          </p:txBody>
        </p:sp>
        <p:sp>
          <p:nvSpPr>
            <p:cNvPr id="329833" name="Text Box 105"/>
            <p:cNvSpPr txBox="1">
              <a:spLocks noChangeArrowheads="1"/>
            </p:cNvSpPr>
            <p:nvPr/>
          </p:nvSpPr>
          <p:spPr bwMode="auto">
            <a:xfrm>
              <a:off x="1824" y="864"/>
              <a:ext cx="10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1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=7.50 $/</a:t>
              </a:r>
              <a:r>
                <a:rPr lang="en-GB" sz="1800" dirty="0" err="1">
                  <a:solidFill>
                    <a:srgbClr val="FF0000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1099" y="4797152"/>
            <a:ext cx="29258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Marginal generators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at buses 1 and 3: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602616"/>
              </p:ext>
            </p:extLst>
          </p:nvPr>
        </p:nvGraphicFramePr>
        <p:xfrm>
          <a:off x="6975509" y="5665381"/>
          <a:ext cx="1613546" cy="41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7" r:id="rId4" imgW="647700" imgH="165100" progId="Equation.DSMT36">
                  <p:embed/>
                </p:oleObj>
              </mc:Choice>
              <mc:Fallback>
                <p:oleObj r:id="rId4" imgW="647700" imgH="1651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509" y="5665381"/>
                        <a:ext cx="1613546" cy="411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23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621079"/>
              </p:ext>
            </p:extLst>
          </p:nvPr>
        </p:nvGraphicFramePr>
        <p:xfrm>
          <a:off x="6984249" y="6159225"/>
          <a:ext cx="1160467" cy="35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8" r:id="rId6" imgW="546100" imgH="165100" progId="Equation.DSMT36">
                  <p:embed/>
                </p:oleObj>
              </mc:Choice>
              <mc:Fallback>
                <p:oleObj r:id="rId6" imgW="546100" imgH="1651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249" y="6159225"/>
                        <a:ext cx="1160467" cy="350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Rectangle 95"/>
          <p:cNvSpPr/>
          <p:nvPr/>
        </p:nvSpPr>
        <p:spPr>
          <a:xfrm>
            <a:off x="3949098" y="2379167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Congested lines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716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Example</a:t>
            </a:r>
          </a:p>
        </p:txBody>
      </p:sp>
      <p:sp>
        <p:nvSpPr>
          <p:cNvPr id="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0136C-2B85-EC47-A919-EEC5B25662F1}" type="slidenum">
              <a:rPr lang="en-GB" smtClean="0"/>
              <a:pPr>
                <a:defRPr/>
              </a:pPr>
              <a:t>106</a:t>
            </a:fld>
            <a:endParaRPr lang="en-GB" dirty="0"/>
          </a:p>
        </p:txBody>
      </p:sp>
      <p:grpSp>
        <p:nvGrpSpPr>
          <p:cNvPr id="81925" name="Group 106"/>
          <p:cNvGrpSpPr>
            <a:grpSpLocks/>
          </p:cNvGrpSpPr>
          <p:nvPr/>
        </p:nvGrpSpPr>
        <p:grpSpPr bwMode="auto">
          <a:xfrm>
            <a:off x="1238250" y="1219200"/>
            <a:ext cx="7593854" cy="5408613"/>
            <a:chOff x="720" y="768"/>
            <a:chExt cx="4416" cy="3407"/>
          </a:xfrm>
        </p:grpSpPr>
        <p:sp>
          <p:nvSpPr>
            <p:cNvPr id="329755" name="AutoShape 27"/>
            <p:cNvSpPr>
              <a:spLocks noChangeArrowheads="1"/>
            </p:cNvSpPr>
            <p:nvPr/>
          </p:nvSpPr>
          <p:spPr bwMode="auto">
            <a:xfrm>
              <a:off x="2609" y="3365"/>
              <a:ext cx="174" cy="610"/>
            </a:xfrm>
            <a:prstGeom prst="downArrow">
              <a:avLst>
                <a:gd name="adj1" fmla="val 28167"/>
                <a:gd name="adj2" fmla="val 95072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27" name="Line 28"/>
            <p:cNvSpPr>
              <a:spLocks noChangeShapeType="1"/>
            </p:cNvSpPr>
            <p:nvPr/>
          </p:nvSpPr>
          <p:spPr bwMode="auto">
            <a:xfrm>
              <a:off x="1759" y="911"/>
              <a:ext cx="0" cy="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AutoShape 29"/>
            <p:cNvSpPr>
              <a:spLocks noChangeArrowheads="1"/>
            </p:cNvSpPr>
            <p:nvPr/>
          </p:nvSpPr>
          <p:spPr bwMode="auto">
            <a:xfrm rot="10800000">
              <a:off x="1207" y="1937"/>
              <a:ext cx="544" cy="637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1 w 21600"/>
                <a:gd name="T7" fmla="*/ 637 h 21600"/>
                <a:gd name="T8" fmla="*/ 441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9" name="Group 30"/>
            <p:cNvGrpSpPr>
              <a:grpSpLocks/>
            </p:cNvGrpSpPr>
            <p:nvPr/>
          </p:nvGrpSpPr>
          <p:grpSpPr bwMode="auto">
            <a:xfrm>
              <a:off x="864" y="1433"/>
              <a:ext cx="889" cy="492"/>
              <a:chOff x="2942" y="2697"/>
              <a:chExt cx="1026" cy="568"/>
            </a:xfrm>
          </p:grpSpPr>
          <p:sp>
            <p:nvSpPr>
              <p:cNvPr id="81995" name="Line 3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96" name="Group 3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97" name="Oval 3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98" name="Group 3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9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3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4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000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1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2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30" name="Text Box 41"/>
            <p:cNvSpPr txBox="1">
              <a:spLocks noChangeArrowheads="1"/>
            </p:cNvSpPr>
            <p:nvPr/>
          </p:nvSpPr>
          <p:spPr bwMode="auto">
            <a:xfrm>
              <a:off x="1734" y="2185"/>
              <a:ext cx="14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1931" name="AutoShape 42"/>
            <p:cNvSpPr>
              <a:spLocks noChangeArrowheads="1"/>
            </p:cNvSpPr>
            <p:nvPr/>
          </p:nvSpPr>
          <p:spPr bwMode="auto">
            <a:xfrm rot="10800000" flipH="1">
              <a:off x="4161" y="1948"/>
              <a:ext cx="544" cy="636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0 w 21600"/>
                <a:gd name="T7" fmla="*/ 636 h 21600"/>
                <a:gd name="T8" fmla="*/ 440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106 h 21600"/>
                <a:gd name="T20" fmla="*/ 1747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Text Box 43"/>
            <p:cNvSpPr txBox="1">
              <a:spLocks noChangeArrowheads="1"/>
            </p:cNvSpPr>
            <p:nvPr/>
          </p:nvSpPr>
          <p:spPr bwMode="auto">
            <a:xfrm>
              <a:off x="4115" y="2185"/>
              <a:ext cx="17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1933" name="Line 44"/>
            <p:cNvSpPr>
              <a:spLocks noChangeShapeType="1"/>
            </p:cNvSpPr>
            <p:nvPr/>
          </p:nvSpPr>
          <p:spPr bwMode="auto">
            <a:xfrm>
              <a:off x="4153" y="911"/>
              <a:ext cx="0" cy="12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3" name="Line 45"/>
            <p:cNvSpPr>
              <a:spLocks noChangeShapeType="1"/>
            </p:cNvSpPr>
            <p:nvPr/>
          </p:nvSpPr>
          <p:spPr bwMode="auto">
            <a:xfrm>
              <a:off x="1760" y="1433"/>
              <a:ext cx="23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5" name="Line 46"/>
            <p:cNvSpPr>
              <a:spLocks noChangeShapeType="1"/>
            </p:cNvSpPr>
            <p:nvPr/>
          </p:nvSpPr>
          <p:spPr bwMode="auto">
            <a:xfrm rot="-5400000">
              <a:off x="2951" y="2913"/>
              <a:ext cx="0" cy="9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5" name="Freeform 47"/>
            <p:cNvSpPr>
              <a:spLocks/>
            </p:cNvSpPr>
            <p:nvPr/>
          </p:nvSpPr>
          <p:spPr bwMode="auto">
            <a:xfrm>
              <a:off x="1773" y="1964"/>
              <a:ext cx="933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776" name="Freeform 48"/>
            <p:cNvSpPr>
              <a:spLocks/>
            </p:cNvSpPr>
            <p:nvPr/>
          </p:nvSpPr>
          <p:spPr bwMode="auto">
            <a:xfrm flipH="1">
              <a:off x="3230" y="1964"/>
              <a:ext cx="934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8" name="Text Box 49"/>
            <p:cNvSpPr txBox="1">
              <a:spLocks noChangeArrowheads="1"/>
            </p:cNvSpPr>
            <p:nvPr/>
          </p:nvSpPr>
          <p:spPr bwMode="auto">
            <a:xfrm>
              <a:off x="3505" y="3314"/>
              <a:ext cx="17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81939" name="Group 50"/>
            <p:cNvGrpSpPr>
              <a:grpSpLocks/>
            </p:cNvGrpSpPr>
            <p:nvPr/>
          </p:nvGrpSpPr>
          <p:grpSpPr bwMode="auto">
            <a:xfrm>
              <a:off x="816" y="816"/>
              <a:ext cx="943" cy="521"/>
              <a:chOff x="2942" y="2697"/>
              <a:chExt cx="1026" cy="568"/>
            </a:xfrm>
          </p:grpSpPr>
          <p:sp>
            <p:nvSpPr>
              <p:cNvPr id="81985" name="Line 5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86" name="Group 5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87" name="Oval 5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88" name="Group 5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8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3" name="Arc 5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4" name="Arc 5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90" name="Group 5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1" name="Arc 5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2" name="Arc 6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1940" name="Group 61"/>
            <p:cNvGrpSpPr>
              <a:grpSpLocks/>
            </p:cNvGrpSpPr>
            <p:nvPr/>
          </p:nvGrpSpPr>
          <p:grpSpPr bwMode="auto">
            <a:xfrm>
              <a:off x="4159" y="912"/>
              <a:ext cx="977" cy="543"/>
              <a:chOff x="7880" y="1988"/>
              <a:chExt cx="1026" cy="568"/>
            </a:xfrm>
          </p:grpSpPr>
          <p:sp>
            <p:nvSpPr>
              <p:cNvPr id="81975" name="Line 62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76" name="Group 63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81977" name="Oval 64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78" name="Group 65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79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3" name="Arc 6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4" name="Arc 6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80" name="Group 6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1" name="Arc 7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2" name="Arc 7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41" name="Text Box 72"/>
            <p:cNvSpPr txBox="1">
              <a:spLocks noChangeArrowheads="1"/>
            </p:cNvSpPr>
            <p:nvPr/>
          </p:nvSpPr>
          <p:spPr bwMode="auto">
            <a:xfrm>
              <a:off x="4527" y="768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2" name="Text Box 73"/>
            <p:cNvSpPr txBox="1">
              <a:spLocks noChangeArrowheads="1"/>
            </p:cNvSpPr>
            <p:nvPr/>
          </p:nvSpPr>
          <p:spPr bwMode="auto">
            <a:xfrm>
              <a:off x="720" y="816"/>
              <a:ext cx="2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3" name="Text Box 74"/>
            <p:cNvSpPr txBox="1">
              <a:spLocks noChangeArrowheads="1"/>
            </p:cNvSpPr>
            <p:nvPr/>
          </p:nvSpPr>
          <p:spPr bwMode="auto">
            <a:xfrm>
              <a:off x="768" y="1429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4" name="Line 75"/>
            <p:cNvSpPr>
              <a:spLocks noChangeShapeType="1"/>
            </p:cNvSpPr>
            <p:nvPr/>
          </p:nvSpPr>
          <p:spPr bwMode="auto">
            <a:xfrm rot="5400000" flipH="1">
              <a:off x="3055" y="3556"/>
              <a:ext cx="3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5" name="Group 76"/>
            <p:cNvGrpSpPr>
              <a:grpSpLocks/>
            </p:cNvGrpSpPr>
            <p:nvPr/>
          </p:nvGrpSpPr>
          <p:grpSpPr bwMode="auto">
            <a:xfrm>
              <a:off x="2974" y="3665"/>
              <a:ext cx="511" cy="510"/>
              <a:chOff x="8338" y="1988"/>
              <a:chExt cx="568" cy="568"/>
            </a:xfrm>
          </p:grpSpPr>
          <p:sp>
            <p:nvSpPr>
              <p:cNvPr id="81967" name="Oval 77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68" name="Group 78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81969" name="Group 79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81973" name="Arc 8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4" name="Arc 8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0" name="Group 82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81971" name="Arc 8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2" name="Arc 8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1946" name="Text Box 85"/>
            <p:cNvSpPr txBox="1">
              <a:spLocks noChangeArrowheads="1"/>
            </p:cNvSpPr>
            <p:nvPr/>
          </p:nvSpPr>
          <p:spPr bwMode="auto">
            <a:xfrm>
              <a:off x="3568" y="3752"/>
              <a:ext cx="2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31" name="Text Box 103"/>
            <p:cNvSpPr txBox="1">
              <a:spLocks noChangeArrowheads="1"/>
            </p:cNvSpPr>
            <p:nvPr/>
          </p:nvSpPr>
          <p:spPr bwMode="auto">
            <a:xfrm>
              <a:off x="4320" y="1526"/>
              <a:ext cx="4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2  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 ?</a:t>
              </a:r>
              <a:endParaRPr lang="en-GB" sz="1800" dirty="0">
                <a:cs typeface="+mn-cs"/>
              </a:endParaRPr>
            </a:p>
          </p:txBody>
        </p:sp>
        <p:sp>
          <p:nvSpPr>
            <p:cNvPr id="329832" name="Text Box 104"/>
            <p:cNvSpPr txBox="1">
              <a:spLocks noChangeArrowheads="1"/>
            </p:cNvSpPr>
            <p:nvPr/>
          </p:nvSpPr>
          <p:spPr bwMode="auto">
            <a:xfrm>
              <a:off x="1296" y="3264"/>
              <a:ext cx="11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3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=10.00 $/</a:t>
              </a:r>
              <a:r>
                <a:rPr lang="en-GB" sz="1800" dirty="0" err="1">
                  <a:solidFill>
                    <a:srgbClr val="FF0000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cs typeface="+mn-cs"/>
              </a:endParaRPr>
            </a:p>
          </p:txBody>
        </p:sp>
        <p:sp>
          <p:nvSpPr>
            <p:cNvPr id="329833" name="Text Box 105"/>
            <p:cNvSpPr txBox="1">
              <a:spLocks noChangeArrowheads="1"/>
            </p:cNvSpPr>
            <p:nvPr/>
          </p:nvSpPr>
          <p:spPr bwMode="auto">
            <a:xfrm>
              <a:off x="1824" y="864"/>
              <a:ext cx="10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1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=7.50 $/</a:t>
              </a:r>
              <a:r>
                <a:rPr lang="en-GB" sz="1800" dirty="0" err="1">
                  <a:solidFill>
                    <a:srgbClr val="FF0000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cs typeface="+mn-cs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223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298092" y="1752898"/>
                <a:ext cx="12733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92" y="1752898"/>
                <a:ext cx="1273362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248585" y="2247255"/>
                <a:ext cx="12804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585" y="2247255"/>
                <a:ext cx="1280479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090302" y="4307681"/>
                <a:ext cx="21142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302" y="4307681"/>
                <a:ext cx="211429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5930171" y="4327178"/>
                <a:ext cx="21214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71" y="4327178"/>
                <a:ext cx="21214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097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107</a:t>
            </a:fld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3185"/>
              </p:ext>
            </p:extLst>
          </p:nvPr>
        </p:nvGraphicFramePr>
        <p:xfrm>
          <a:off x="560232" y="1152964"/>
          <a:ext cx="882098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77" name="Equation" r:id="rId3" imgW="4000500" imgH="457200" progId="Equation.DSMT4">
                  <p:embed/>
                </p:oleObj>
              </mc:Choice>
              <mc:Fallback>
                <p:oleObj name="Equation" r:id="rId3" imgW="4000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232" y="1152964"/>
                        <a:ext cx="8820980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71822"/>
              </p:ext>
            </p:extLst>
          </p:nvPr>
        </p:nvGraphicFramePr>
        <p:xfrm>
          <a:off x="560232" y="2200749"/>
          <a:ext cx="8856984" cy="101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78" name="Equation" r:id="rId5" imgW="4000500" imgH="457200" progId="Equation.3">
                  <p:embed/>
                </p:oleObj>
              </mc:Choice>
              <mc:Fallback>
                <p:oleObj name="Equation" r:id="rId5" imgW="4000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232" y="2200749"/>
                        <a:ext cx="8856984" cy="1012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229013"/>
              </p:ext>
            </p:extLst>
          </p:nvPr>
        </p:nvGraphicFramePr>
        <p:xfrm>
          <a:off x="568942" y="3590793"/>
          <a:ext cx="1613546" cy="41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79" r:id="rId7" imgW="647700" imgH="165100" progId="Equation.DSMT36">
                  <p:embed/>
                </p:oleObj>
              </mc:Choice>
              <mc:Fallback>
                <p:oleObj r:id="rId7" imgW="647700" imgH="1651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42" y="3590793"/>
                        <a:ext cx="1613546" cy="411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770104"/>
              </p:ext>
            </p:extLst>
          </p:nvPr>
        </p:nvGraphicFramePr>
        <p:xfrm>
          <a:off x="577682" y="4084637"/>
          <a:ext cx="1278974" cy="38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80" r:id="rId9" imgW="546100" imgH="165100" progId="Equation.DSMT36">
                  <p:embed/>
                </p:oleObj>
              </mc:Choice>
              <mc:Fallback>
                <p:oleObj r:id="rId9" imgW="546100" imgH="1651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82" y="4084637"/>
                        <a:ext cx="1278974" cy="386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0602" y="4667015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Choose bus 3 as the slack bus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91460" y="4808269"/>
            <a:ext cx="118495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802422"/>
              </p:ext>
            </p:extLst>
          </p:nvPr>
        </p:nvGraphicFramePr>
        <p:xfrm>
          <a:off x="591460" y="5337161"/>
          <a:ext cx="6521780" cy="42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81" r:id="rId11" imgW="2743200" imgH="177800" progId="Equation.DSMT36">
                  <p:embed/>
                </p:oleObj>
              </mc:Choice>
              <mc:Fallback>
                <p:oleObj r:id="rId11" imgW="2743200" imgH="177800" progId="Equation.DSMT3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460" y="5337161"/>
                        <a:ext cx="6521780" cy="422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27402"/>
              </p:ext>
            </p:extLst>
          </p:nvPr>
        </p:nvGraphicFramePr>
        <p:xfrm>
          <a:off x="560232" y="6001404"/>
          <a:ext cx="6553008" cy="45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82" r:id="rId13" imgW="2578100" imgH="177800" progId="Equation.DSMT36">
                  <p:embed/>
                </p:oleObj>
              </mc:Choice>
              <mc:Fallback>
                <p:oleObj r:id="rId13" imgW="2578100" imgH="1778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32" y="6001404"/>
                        <a:ext cx="6553008" cy="451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5203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108</a:t>
            </a:fld>
            <a:endParaRPr lang="en-GB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91460" y="4808269"/>
            <a:ext cx="1184956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91459" y="2878012"/>
            <a:ext cx="14200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761239"/>
              </p:ext>
            </p:extLst>
          </p:nvPr>
        </p:nvGraphicFramePr>
        <p:xfrm>
          <a:off x="4867300" y="2125701"/>
          <a:ext cx="2636927" cy="123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5" r:id="rId3" imgW="1435100" imgH="673100" progId="Equation.DSMT36">
                  <p:embed/>
                </p:oleObj>
              </mc:Choice>
              <mc:Fallback>
                <p:oleObj r:id="rId3" imgW="1435100" imgH="673100" progId="Equation.DSMT3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300" y="2125701"/>
                        <a:ext cx="2636927" cy="1236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14206"/>
              </p:ext>
            </p:extLst>
          </p:nvPr>
        </p:nvGraphicFramePr>
        <p:xfrm>
          <a:off x="-2175792" y="1440300"/>
          <a:ext cx="9210676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6" name="Document" r:id="rId5" imgW="5626100" imgH="1485900" progId="Word.Document.8">
                  <p:embed/>
                </p:oleObj>
              </mc:Choice>
              <mc:Fallback>
                <p:oleObj name="Document" r:id="rId5" imgW="5626100" imgH="1485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75792" y="1440300"/>
                        <a:ext cx="9210676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768" y="1271678"/>
            <a:ext cx="1872208" cy="2486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109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-735632" y="1183432"/>
            <a:ext cx="6617940" cy="1381472"/>
            <a:chOff x="495300" y="1183432"/>
            <a:chExt cx="6617940" cy="1381472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9582640"/>
                </p:ext>
              </p:extLst>
            </p:nvPr>
          </p:nvGraphicFramePr>
          <p:xfrm>
            <a:off x="591460" y="1448729"/>
            <a:ext cx="6521780" cy="4227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76" r:id="rId3" imgW="2743200" imgH="177800" progId="Equation.DSMT36">
                    <p:embed/>
                  </p:oleObj>
                </mc:Choice>
                <mc:Fallback>
                  <p:oleObj r:id="rId3" imgW="2743200" imgH="177800" progId="Equation.DSMT3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460" y="1448729"/>
                          <a:ext cx="6521780" cy="4227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9432658"/>
                </p:ext>
              </p:extLst>
            </p:nvPr>
          </p:nvGraphicFramePr>
          <p:xfrm>
            <a:off x="560232" y="2112972"/>
            <a:ext cx="6553008" cy="451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77" r:id="rId5" imgW="2578100" imgH="177800" progId="Equation.DSMT36">
                    <p:embed/>
                  </p:oleObj>
                </mc:Choice>
                <mc:Fallback>
                  <p:oleObj r:id="rId5" imgW="2578100" imgH="177800" progId="Equation.DSMT3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232" y="2112972"/>
                          <a:ext cx="6553008" cy="4519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495300" y="1183432"/>
              <a:ext cx="1289348" cy="1381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91459" y="2878012"/>
            <a:ext cx="14200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116538"/>
              </p:ext>
            </p:extLst>
          </p:nvPr>
        </p:nvGraphicFramePr>
        <p:xfrm>
          <a:off x="6897216" y="1412327"/>
          <a:ext cx="2636927" cy="123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78" r:id="rId7" imgW="1435100" imgH="673100" progId="Equation.DSMT36">
                  <p:embed/>
                </p:oleObj>
              </mc:Choice>
              <mc:Fallback>
                <p:oleObj r:id="rId7" imgW="1435100" imgH="6731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216" y="1412327"/>
                        <a:ext cx="2636927" cy="12367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07990"/>
              </p:ext>
            </p:extLst>
          </p:nvPr>
        </p:nvGraphicFramePr>
        <p:xfrm>
          <a:off x="625621" y="3291057"/>
          <a:ext cx="3464033" cy="101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79" r:id="rId9" imgW="1600200" imgH="469900" progId="Equation.DSMT36">
                  <p:embed/>
                </p:oleObj>
              </mc:Choice>
              <mc:Fallback>
                <p:oleObj r:id="rId9" imgW="1600200" imgH="469900" progId="Equation.DSMT3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21" y="3291057"/>
                        <a:ext cx="3464033" cy="1017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04"/>
              <p:cNvSpPr txBox="1">
                <a:spLocks noChangeArrowheads="1"/>
              </p:cNvSpPr>
              <p:nvPr/>
            </p:nvSpPr>
            <p:spPr bwMode="auto">
              <a:xfrm>
                <a:off x="6918026" y="3735956"/>
                <a:ext cx="1995414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  <a:cs typeface="+mn-cs"/>
                    <a:sym typeface="Symbol" charset="0"/>
                  </a:rPr>
                  <a:t>=10.00 $/MWh</a:t>
                </a:r>
                <a:endParaRPr lang="en-GB" sz="1800" dirty="0">
                  <a:solidFill>
                    <a:schemeClr val="tx1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1" name="Text 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8026" y="3735956"/>
                <a:ext cx="1995414" cy="392993"/>
              </a:xfrm>
              <a:prstGeom prst="rect">
                <a:avLst/>
              </a:prstGeom>
              <a:blipFill rotWithShape="0">
                <a:blip r:embed="rId11"/>
                <a:stretch>
                  <a:fillRect t="-3125" r="-612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05"/>
              <p:cNvSpPr txBox="1">
                <a:spLocks noChangeArrowheads="1"/>
              </p:cNvSpPr>
              <p:nvPr/>
            </p:nvSpPr>
            <p:spPr bwMode="auto">
              <a:xfrm>
                <a:off x="6897216" y="3103275"/>
                <a:ext cx="1881477" cy="453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chemeClr val="tx1"/>
                    </a:solidFill>
                    <a:cs typeface="+mn-cs"/>
                    <a:sym typeface="Symbol" charset="0"/>
                  </a:rPr>
                  <a:t>=7.50 $/</a:t>
                </a:r>
                <a:r>
                  <a:rPr lang="en-GB" sz="1800" dirty="0" err="1">
                    <a:solidFill>
                      <a:schemeClr val="tx1"/>
                    </a:solidFill>
                    <a:cs typeface="+mn-cs"/>
                    <a:sym typeface="Symbol" charset="0"/>
                  </a:rPr>
                  <a:t>MWh</a:t>
                </a:r>
                <a:endParaRPr lang="en-GB" sz="1800" dirty="0">
                  <a:solidFill>
                    <a:schemeClr val="tx1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2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7216" y="3103275"/>
                <a:ext cx="1881477" cy="453137"/>
              </a:xfrm>
              <a:prstGeom prst="rect">
                <a:avLst/>
              </a:prstGeom>
              <a:blipFill rotWithShape="0">
                <a:blip r:embed="rId12"/>
                <a:stretch>
                  <a:fillRect r="-2589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668802"/>
              </p:ext>
            </p:extLst>
          </p:nvPr>
        </p:nvGraphicFramePr>
        <p:xfrm>
          <a:off x="657363" y="5082286"/>
          <a:ext cx="2825641" cy="101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80" r:id="rId13" imgW="1384300" imgH="495300" progId="Equation.DSMT36">
                  <p:embed/>
                </p:oleObj>
              </mc:Choice>
              <mc:Fallback>
                <p:oleObj r:id="rId13" imgW="1384300" imgH="495300" progId="Equation.DSMT36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63" y="5082286"/>
                        <a:ext cx="2825641" cy="1011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55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Parallel paths</a:t>
            </a:r>
          </a:p>
        </p:txBody>
      </p:sp>
      <p:sp>
        <p:nvSpPr>
          <p:cNvPr id="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50D876-485D-2C47-83AE-3130B81B91C4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366595" name="AutoShape 3"/>
          <p:cNvSpPr>
            <a:spLocks noChangeArrowheads="1"/>
          </p:cNvSpPr>
          <p:nvPr/>
        </p:nvSpPr>
        <p:spPr bwMode="auto">
          <a:xfrm>
            <a:off x="2559053" y="3978275"/>
            <a:ext cx="193675" cy="630238"/>
          </a:xfrm>
          <a:prstGeom prst="downArrow">
            <a:avLst>
              <a:gd name="adj1" fmla="val 28167"/>
              <a:gd name="adj2" fmla="val 8774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1608138" y="1443041"/>
            <a:ext cx="0" cy="12398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 rot="10800000">
            <a:off x="990600" y="2503494"/>
            <a:ext cx="609600" cy="657225"/>
          </a:xfrm>
          <a:custGeom>
            <a:avLst/>
            <a:gdLst>
              <a:gd name="T0" fmla="*/ 476391 w 21600"/>
              <a:gd name="T1" fmla="*/ 0 h 21600"/>
              <a:gd name="T2" fmla="*/ 343154 w 21600"/>
              <a:gd name="T3" fmla="*/ 219075 h 21600"/>
              <a:gd name="T4" fmla="*/ 0 w 21600"/>
              <a:gd name="T5" fmla="*/ 633431 h 21600"/>
              <a:gd name="T6" fmla="*/ 247142 w 21600"/>
              <a:gd name="T7" fmla="*/ 657225 h 21600"/>
              <a:gd name="T8" fmla="*/ 494284 w 21600"/>
              <a:gd name="T9" fmla="*/ 463709 h 21600"/>
              <a:gd name="T10" fmla="*/ 609600 w 21600"/>
              <a:gd name="T11" fmla="*/ 2190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35 h 21600"/>
              <a:gd name="T20" fmla="*/ 17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45" y="7200"/>
                </a:lnTo>
                <a:lnTo>
                  <a:pt x="16245" y="20035"/>
                </a:lnTo>
                <a:lnTo>
                  <a:pt x="0" y="20035"/>
                </a:lnTo>
                <a:lnTo>
                  <a:pt x="0" y="21600"/>
                </a:lnTo>
                <a:lnTo>
                  <a:pt x="17514" y="21600"/>
                </a:lnTo>
                <a:lnTo>
                  <a:pt x="17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63" name="Group 6"/>
          <p:cNvGrpSpPr>
            <a:grpSpLocks/>
          </p:cNvGrpSpPr>
          <p:nvPr/>
        </p:nvGrpSpPr>
        <p:grpSpPr bwMode="auto">
          <a:xfrm>
            <a:off x="895353" y="1982788"/>
            <a:ext cx="706438" cy="360362"/>
            <a:chOff x="2942" y="2697"/>
            <a:chExt cx="1026" cy="568"/>
          </a:xfrm>
        </p:grpSpPr>
        <p:sp>
          <p:nvSpPr>
            <p:cNvPr id="19516" name="Line 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7" name="Group 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19518" name="Oval 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519" name="Group 1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19520" name="Group 1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19524" name="Arc 1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25" name="Arc 1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1" name="Group 1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19522" name="Arc 1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23" name="Arc 1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9464" name="Text Box 17"/>
          <p:cNvSpPr txBox="1">
            <a:spLocks noChangeArrowheads="1"/>
          </p:cNvSpPr>
          <p:nvPr/>
        </p:nvSpPr>
        <p:spPr bwMode="auto">
          <a:xfrm>
            <a:off x="1581150" y="2759081"/>
            <a:ext cx="166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19465" name="AutoShape 18"/>
          <p:cNvSpPr>
            <a:spLocks noChangeArrowheads="1"/>
          </p:cNvSpPr>
          <p:nvPr/>
        </p:nvSpPr>
        <p:spPr bwMode="auto">
          <a:xfrm rot="10800000" flipH="1">
            <a:off x="4295775" y="2514606"/>
            <a:ext cx="609600" cy="657225"/>
          </a:xfrm>
          <a:custGeom>
            <a:avLst/>
            <a:gdLst>
              <a:gd name="T0" fmla="*/ 476391 w 21600"/>
              <a:gd name="T1" fmla="*/ 0 h 21600"/>
              <a:gd name="T2" fmla="*/ 343154 w 21600"/>
              <a:gd name="T3" fmla="*/ 219075 h 21600"/>
              <a:gd name="T4" fmla="*/ 0 w 21600"/>
              <a:gd name="T5" fmla="*/ 634313 h 21600"/>
              <a:gd name="T6" fmla="*/ 246803 w 21600"/>
              <a:gd name="T7" fmla="*/ 657225 h 21600"/>
              <a:gd name="T8" fmla="*/ 493607 w 21600"/>
              <a:gd name="T9" fmla="*/ 463891 h 21600"/>
              <a:gd name="T10" fmla="*/ 609600 w 21600"/>
              <a:gd name="T11" fmla="*/ 2190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92 h 21600"/>
              <a:gd name="T20" fmla="*/ 174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69" y="7200"/>
                </a:lnTo>
                <a:lnTo>
                  <a:pt x="16269" y="20092"/>
                </a:lnTo>
                <a:lnTo>
                  <a:pt x="0" y="20092"/>
                </a:lnTo>
                <a:lnTo>
                  <a:pt x="0" y="21600"/>
                </a:lnTo>
                <a:lnTo>
                  <a:pt x="17490" y="21600"/>
                </a:lnTo>
                <a:lnTo>
                  <a:pt x="17490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4244978" y="2759081"/>
            <a:ext cx="1952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>
            <a:off x="4287838" y="1443038"/>
            <a:ext cx="0" cy="1262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13" name="Line 21"/>
          <p:cNvSpPr>
            <a:spLocks noChangeShapeType="1"/>
          </p:cNvSpPr>
          <p:nvPr/>
        </p:nvSpPr>
        <p:spPr bwMode="auto">
          <a:xfrm>
            <a:off x="1609725" y="1982788"/>
            <a:ext cx="26844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9" name="Line 22"/>
          <p:cNvSpPr>
            <a:spLocks noChangeShapeType="1"/>
          </p:cNvSpPr>
          <p:nvPr/>
        </p:nvSpPr>
        <p:spPr bwMode="auto">
          <a:xfrm rot="16200000">
            <a:off x="2941638" y="3471863"/>
            <a:ext cx="0" cy="10445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15" name="Freeform 23"/>
          <p:cNvSpPr>
            <a:spLocks/>
          </p:cNvSpPr>
          <p:nvPr/>
        </p:nvSpPr>
        <p:spPr bwMode="auto">
          <a:xfrm>
            <a:off x="1624016" y="2530475"/>
            <a:ext cx="1044575" cy="14732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6616" name="Freeform 24"/>
          <p:cNvSpPr>
            <a:spLocks/>
          </p:cNvSpPr>
          <p:nvPr/>
        </p:nvSpPr>
        <p:spPr bwMode="auto">
          <a:xfrm flipH="1">
            <a:off x="3254378" y="2530475"/>
            <a:ext cx="1044575" cy="14732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72" name="Text Box 25"/>
          <p:cNvSpPr txBox="1">
            <a:spLocks noChangeArrowheads="1"/>
          </p:cNvSpPr>
          <p:nvPr/>
        </p:nvSpPr>
        <p:spPr bwMode="auto">
          <a:xfrm>
            <a:off x="3562354" y="3925894"/>
            <a:ext cx="193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grpSp>
        <p:nvGrpSpPr>
          <p:cNvPr id="19473" name="Group 26"/>
          <p:cNvGrpSpPr>
            <a:grpSpLocks/>
          </p:cNvGrpSpPr>
          <p:nvPr/>
        </p:nvGrpSpPr>
        <p:grpSpPr bwMode="auto">
          <a:xfrm>
            <a:off x="901700" y="1352556"/>
            <a:ext cx="706438" cy="360363"/>
            <a:chOff x="2942" y="2697"/>
            <a:chExt cx="1026" cy="568"/>
          </a:xfrm>
        </p:grpSpPr>
        <p:sp>
          <p:nvSpPr>
            <p:cNvPr id="19506" name="Line 2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07" name="Group 2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19508" name="Oval 2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509" name="Group 3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19510" name="Group 3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19514" name="Arc 3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15" name="Arc 3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1" name="Group 3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19512" name="Arc 3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13" name="Arc 3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9474" name="Group 37"/>
          <p:cNvGrpSpPr>
            <a:grpSpLocks/>
          </p:cNvGrpSpPr>
          <p:nvPr/>
        </p:nvGrpSpPr>
        <p:grpSpPr bwMode="auto">
          <a:xfrm>
            <a:off x="4294191" y="1622425"/>
            <a:ext cx="704850" cy="361950"/>
            <a:chOff x="7880" y="1988"/>
            <a:chExt cx="1026" cy="568"/>
          </a:xfrm>
        </p:grpSpPr>
        <p:sp>
          <p:nvSpPr>
            <p:cNvPr id="19496" name="Line 38"/>
            <p:cNvSpPr>
              <a:spLocks noChangeShapeType="1"/>
            </p:cNvSpPr>
            <p:nvPr/>
          </p:nvSpPr>
          <p:spPr bwMode="auto">
            <a:xfrm flipH="1">
              <a:off x="7880" y="2272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97" name="Group 39"/>
            <p:cNvGrpSpPr>
              <a:grpSpLocks/>
            </p:cNvGrpSpPr>
            <p:nvPr/>
          </p:nvGrpSpPr>
          <p:grpSpPr bwMode="auto">
            <a:xfrm>
              <a:off x="8338" y="1988"/>
              <a:ext cx="568" cy="568"/>
              <a:chOff x="8338" y="1988"/>
              <a:chExt cx="568" cy="568"/>
            </a:xfrm>
          </p:grpSpPr>
          <p:sp>
            <p:nvSpPr>
              <p:cNvPr id="19498" name="Oval 40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103DF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499" name="Group 41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19500" name="Group 4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19504" name="Arc 4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05" name="Arc 4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1" name="Group 4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19502" name="Arc 4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03" name="Arc 4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9475" name="Text Box 48"/>
          <p:cNvSpPr txBox="1">
            <a:spLocks noChangeArrowheads="1"/>
          </p:cNvSpPr>
          <p:nvPr/>
        </p:nvSpPr>
        <p:spPr bwMode="auto">
          <a:xfrm>
            <a:off x="4705353" y="1295406"/>
            <a:ext cx="250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C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76" name="Text Box 49"/>
          <p:cNvSpPr txBox="1">
            <a:spLocks noChangeArrowheads="1"/>
          </p:cNvSpPr>
          <p:nvPr/>
        </p:nvSpPr>
        <p:spPr bwMode="auto">
          <a:xfrm>
            <a:off x="660403" y="1347794"/>
            <a:ext cx="2508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A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77" name="Text Box 50"/>
          <p:cNvSpPr txBox="1">
            <a:spLocks noChangeArrowheads="1"/>
          </p:cNvSpPr>
          <p:nvPr/>
        </p:nvSpPr>
        <p:spPr bwMode="auto">
          <a:xfrm>
            <a:off x="660403" y="1978027"/>
            <a:ext cx="250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78" name="Line 51"/>
          <p:cNvSpPr>
            <a:spLocks noChangeShapeType="1"/>
          </p:cNvSpPr>
          <p:nvPr/>
        </p:nvSpPr>
        <p:spPr bwMode="auto">
          <a:xfrm rot="5400000" flipH="1">
            <a:off x="3107534" y="4123532"/>
            <a:ext cx="265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79" name="Group 52"/>
          <p:cNvGrpSpPr>
            <a:grpSpLocks/>
          </p:cNvGrpSpPr>
          <p:nvPr/>
        </p:nvGrpSpPr>
        <p:grpSpPr bwMode="auto">
          <a:xfrm>
            <a:off x="3044826" y="4287838"/>
            <a:ext cx="388938" cy="360362"/>
            <a:chOff x="8338" y="1988"/>
            <a:chExt cx="568" cy="568"/>
          </a:xfrm>
        </p:grpSpPr>
        <p:sp>
          <p:nvSpPr>
            <p:cNvPr id="19488" name="Oval 53"/>
            <p:cNvSpPr>
              <a:spLocks noChangeArrowheads="1"/>
            </p:cNvSpPr>
            <p:nvPr/>
          </p:nvSpPr>
          <p:spPr bwMode="auto">
            <a:xfrm flipH="1">
              <a:off x="8338" y="1988"/>
              <a:ext cx="568" cy="568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9" name="Group 54"/>
            <p:cNvGrpSpPr>
              <a:grpSpLocks/>
            </p:cNvGrpSpPr>
            <p:nvPr/>
          </p:nvGrpSpPr>
          <p:grpSpPr bwMode="auto">
            <a:xfrm>
              <a:off x="8425" y="2170"/>
              <a:ext cx="393" cy="203"/>
              <a:chOff x="2220" y="3747"/>
              <a:chExt cx="521" cy="267"/>
            </a:xfrm>
          </p:grpSpPr>
          <p:grpSp>
            <p:nvGrpSpPr>
              <p:cNvPr id="19490" name="Group 55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19494" name="Arc 5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5" name="Arc 5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91" name="Group 58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19492" name="Arc 59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3" name="Arc 60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80" name="Text Box 61"/>
          <p:cNvSpPr txBox="1">
            <a:spLocks noChangeArrowheads="1"/>
          </p:cNvSpPr>
          <p:nvPr/>
        </p:nvSpPr>
        <p:spPr bwMode="auto">
          <a:xfrm>
            <a:off x="3546479" y="4378325"/>
            <a:ext cx="2508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D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81" name="Text Box 62"/>
          <p:cNvSpPr txBox="1">
            <a:spLocks noChangeArrowheads="1"/>
          </p:cNvSpPr>
          <p:nvPr/>
        </p:nvSpPr>
        <p:spPr bwMode="auto">
          <a:xfrm>
            <a:off x="2311400" y="4114800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 Y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82" name="Text Box 63"/>
          <p:cNvSpPr txBox="1">
            <a:spLocks noChangeArrowheads="1"/>
          </p:cNvSpPr>
          <p:nvPr/>
        </p:nvSpPr>
        <p:spPr bwMode="auto">
          <a:xfrm>
            <a:off x="825500" y="2667000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 Z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6657" name="AutoShape 65"/>
          <p:cNvSpPr>
            <a:spLocks noChangeArrowheads="1"/>
          </p:cNvSpPr>
          <p:nvPr/>
        </p:nvSpPr>
        <p:spPr bwMode="auto">
          <a:xfrm rot="20097426">
            <a:off x="2765425" y="1962150"/>
            <a:ext cx="992188" cy="1365250"/>
          </a:xfrm>
          <a:prstGeom prst="curvedLeftArrow">
            <a:avLst>
              <a:gd name="adj1" fmla="val 9008"/>
              <a:gd name="adj2" fmla="val 32948"/>
              <a:gd name="adj3" fmla="val 256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6658" name="AutoShape 66"/>
          <p:cNvSpPr>
            <a:spLocks noChangeArrowheads="1"/>
          </p:cNvSpPr>
          <p:nvPr/>
        </p:nvSpPr>
        <p:spPr bwMode="auto">
          <a:xfrm rot="3547419">
            <a:off x="2003425" y="2828925"/>
            <a:ext cx="1028700" cy="247650"/>
          </a:xfrm>
          <a:prstGeom prst="rightArrow">
            <a:avLst>
              <a:gd name="adj1" fmla="val 50000"/>
              <a:gd name="adj2" fmla="val 10384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85" name="Text Box 67"/>
          <p:cNvSpPr txBox="1">
            <a:spLocks noChangeArrowheads="1"/>
          </p:cNvSpPr>
          <p:nvPr/>
        </p:nvSpPr>
        <p:spPr bwMode="auto">
          <a:xfrm>
            <a:off x="3427416" y="2311406"/>
            <a:ext cx="2492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Arial" charset="0"/>
              </a:rPr>
              <a:t>I</a:t>
            </a:r>
            <a:endParaRPr lang="en-US" sz="1000" b="1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86" name="Text Box 68"/>
          <p:cNvSpPr txBox="1">
            <a:spLocks noChangeArrowheads="1"/>
          </p:cNvSpPr>
          <p:nvPr/>
        </p:nvSpPr>
        <p:spPr bwMode="auto">
          <a:xfrm>
            <a:off x="2557467" y="2705106"/>
            <a:ext cx="2492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Arial" charset="0"/>
              </a:rPr>
              <a:t>II</a:t>
            </a:r>
            <a:endParaRPr lang="en-US" sz="1000" b="1" baseline="-250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66661" name="Text Box 69"/>
          <p:cNvSpPr txBox="1">
            <a:spLocks noChangeArrowheads="1"/>
          </p:cNvSpPr>
          <p:nvPr/>
        </p:nvSpPr>
        <p:spPr bwMode="auto">
          <a:xfrm>
            <a:off x="908051" y="5029206"/>
            <a:ext cx="6035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2"/>
                </a:solidFill>
                <a:cs typeface="+mn-cs"/>
              </a:rPr>
              <a:t>400 MW transaction between B and Y</a:t>
            </a:r>
          </a:p>
          <a:p>
            <a:pPr>
              <a:defRPr/>
            </a:pPr>
            <a:r>
              <a:rPr lang="en-GB">
                <a:solidFill>
                  <a:schemeClr val="tx2"/>
                </a:solidFill>
                <a:cs typeface="+mn-cs"/>
              </a:rPr>
              <a:t>Need to buy transmission rights on all lines</a:t>
            </a:r>
            <a:endParaRPr lang="en-GB">
              <a:cs typeface="+mn-cs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Interpretation of Lagrange multipliers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110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04528" y="1628799"/>
          <a:ext cx="1368152" cy="88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43" name="Equation" r:id="rId3" imgW="723900" imgH="469900" progId="Equation.3">
                  <p:embed/>
                </p:oleObj>
              </mc:Choice>
              <mc:Fallback>
                <p:oleObj name="Equation" r:id="rId3" imgW="723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528" y="1628799"/>
                        <a:ext cx="1368152" cy="888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3777" y="1815207"/>
            <a:ext cx="5607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Marginal cost of the constraint on line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i="1" dirty="0">
                <a:solidFill>
                  <a:srgbClr val="000000"/>
                </a:solidFill>
              </a:rPr>
              <a:t>-j</a:t>
            </a:r>
          </a:p>
        </p:txBody>
      </p:sp>
    </p:spTree>
    <p:extLst>
      <p:ext uri="{BB962C8B-B14F-4D97-AF65-F5344CB8AC3E}">
        <p14:creationId xmlns:p14="http://schemas.microsoft.com/office/powerpoint/2010/main" val="183981965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Modeling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DC power flow:</a:t>
            </a:r>
          </a:p>
          <a:p>
            <a:pPr lvl="1"/>
            <a:r>
              <a:rPr lang="en-US" dirty="0"/>
              <a:t>Only models the flows of active power</a:t>
            </a:r>
          </a:p>
          <a:p>
            <a:pPr lvl="1"/>
            <a:r>
              <a:rPr lang="en-US" dirty="0"/>
              <a:t>Does not model the voltage magnitudes </a:t>
            </a:r>
          </a:p>
          <a:p>
            <a:pPr lvl="1"/>
            <a:r>
              <a:rPr lang="en-US" dirty="0"/>
              <a:t>Ignores constraints on voltage magnitudes</a:t>
            </a:r>
          </a:p>
          <a:p>
            <a:pPr lvl="1"/>
            <a:r>
              <a:rPr lang="en-US" dirty="0"/>
              <a:t>Considers only the active power injections</a:t>
            </a:r>
          </a:p>
          <a:p>
            <a:pPr lvl="0"/>
            <a:r>
              <a:rPr lang="en-US" dirty="0"/>
              <a:t>Because of these inaccuracies, operators impose conservative limits on line flows </a:t>
            </a:r>
          </a:p>
          <a:p>
            <a:pPr lvl="0"/>
            <a:r>
              <a:rPr lang="en-US" dirty="0"/>
              <a:t>Hinders market efficiency</a:t>
            </a:r>
          </a:p>
          <a:p>
            <a:pPr lvl="0"/>
            <a:r>
              <a:rPr lang="en-US" dirty="0"/>
              <a:t>However, full AC modeling is not yet feasible</a:t>
            </a:r>
          </a:p>
          <a:p>
            <a:pPr lvl="0"/>
            <a:r>
              <a:rPr lang="en-US" dirty="0"/>
              <a:t>Reliably clearing the market is more important than economic efficiency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152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857500"/>
            <a:ext cx="8420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>
                <a:cs typeface="+mj-cs"/>
              </a:rPr>
              <a:t>Financial Transmission Rights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05F47-F1F8-AE4F-8EA6-65FEE5409F85}" type="slidenum">
              <a:rPr lang="en-GB"/>
              <a:pPr>
                <a:defRPr/>
              </a:pPr>
              <a:t>112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51234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Managing transmission risks</a:t>
            </a:r>
          </a:p>
        </p:txBody>
      </p:sp>
      <p:sp>
        <p:nvSpPr>
          <p:cNvPr id="4485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n-cs"/>
              </a:rPr>
              <a:t>Congestion and losses affect nodal prices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Additional source of uncertainty and risk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Market participants seek ways of avoiding risks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Need financial instruments to deal with nodal price risk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45DA1-1554-4D47-9C32-D4E1E257CFC4}" type="slidenum">
              <a:rPr lang="en-GB"/>
              <a:pPr>
                <a:defRPr/>
              </a:pPr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8144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Contracts for difference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n-cs"/>
              </a:rPr>
              <a:t>Centralized market</a:t>
            </a:r>
          </a:p>
          <a:p>
            <a:pPr lvl="1" eaLnBrk="1" hangingPunct="1">
              <a:defRPr/>
            </a:pPr>
            <a:r>
              <a:rPr lang="en-GB" dirty="0"/>
              <a:t>Producers must sell at their nodal price</a:t>
            </a:r>
          </a:p>
          <a:p>
            <a:pPr lvl="1" eaLnBrk="1" hangingPunct="1">
              <a:defRPr/>
            </a:pPr>
            <a:r>
              <a:rPr lang="en-GB" dirty="0"/>
              <a:t>Consumers must buy at their nodal price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Producers and consumers are allowed to enter into bilateral financial contracts</a:t>
            </a:r>
          </a:p>
          <a:p>
            <a:pPr lvl="1" eaLnBrk="1" hangingPunct="1">
              <a:defRPr/>
            </a:pPr>
            <a:r>
              <a:rPr lang="en-GB" dirty="0"/>
              <a:t>Contracts for difference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283AE1-F129-064A-B306-E2E66BD4F2FD}" type="slidenum">
              <a:rPr lang="en-GB"/>
              <a:pPr>
                <a:defRPr/>
              </a:pPr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5647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7503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Example of contract for difference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4038600"/>
            <a:ext cx="9034586" cy="2362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dirty="0">
                <a:cs typeface="+mn-cs"/>
              </a:rPr>
              <a:t>Contract between </a:t>
            </a:r>
            <a:r>
              <a:rPr lang="en-GB" dirty="0" err="1">
                <a:cs typeface="+mn-cs"/>
              </a:rPr>
              <a:t>Borduria</a:t>
            </a:r>
            <a:r>
              <a:rPr lang="en-GB" dirty="0">
                <a:cs typeface="+mn-cs"/>
              </a:rPr>
              <a:t> Power and </a:t>
            </a:r>
            <a:r>
              <a:rPr lang="en-GB" dirty="0" err="1">
                <a:cs typeface="+mn-cs"/>
              </a:rPr>
              <a:t>Syldavia</a:t>
            </a:r>
            <a:r>
              <a:rPr lang="en-GB" dirty="0">
                <a:cs typeface="+mn-cs"/>
              </a:rPr>
              <a:t> Steel</a:t>
            </a:r>
          </a:p>
          <a:p>
            <a:pPr lvl="1" eaLnBrk="1" hangingPunct="1">
              <a:defRPr/>
            </a:pPr>
            <a:r>
              <a:rPr lang="en-GB" dirty="0"/>
              <a:t>Quantity: 400 MW</a:t>
            </a:r>
          </a:p>
          <a:p>
            <a:pPr lvl="1" eaLnBrk="1" hangingPunct="1">
              <a:defRPr/>
            </a:pPr>
            <a:r>
              <a:rPr lang="en-GB" dirty="0"/>
              <a:t>Strike price: 30 $/MWh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Other participants also trade across the interconnection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542DEC-8253-A04E-953B-4AE33FC7F662}" type="slidenum">
              <a:rPr lang="en-GB"/>
              <a:pPr>
                <a:defRPr/>
              </a:pPr>
              <a:t>115</a:t>
            </a:fld>
            <a:endParaRPr lang="en-GB"/>
          </a:p>
        </p:txBody>
      </p:sp>
      <p:sp>
        <p:nvSpPr>
          <p:cNvPr id="93189" name="Oval 4"/>
          <p:cNvSpPr>
            <a:spLocks noChangeArrowheads="1"/>
          </p:cNvSpPr>
          <p:nvPr/>
        </p:nvSpPr>
        <p:spPr bwMode="auto">
          <a:xfrm>
            <a:off x="1320800" y="1643757"/>
            <a:ext cx="2244725" cy="2073275"/>
          </a:xfrm>
          <a:prstGeom prst="ellipse">
            <a:avLst/>
          </a:prstGeom>
          <a:solidFill>
            <a:srgbClr val="FF993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Line 5"/>
          <p:cNvSpPr>
            <a:spLocks noChangeShapeType="1"/>
          </p:cNvSpPr>
          <p:nvPr/>
        </p:nvSpPr>
        <p:spPr bwMode="auto">
          <a:xfrm>
            <a:off x="3216275" y="2080318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Line 6"/>
          <p:cNvSpPr>
            <a:spLocks noChangeShapeType="1"/>
          </p:cNvSpPr>
          <p:nvPr/>
        </p:nvSpPr>
        <p:spPr bwMode="auto">
          <a:xfrm>
            <a:off x="2389189" y="2418455"/>
            <a:ext cx="820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192" name="Group 7"/>
          <p:cNvGrpSpPr>
            <a:grpSpLocks/>
          </p:cNvGrpSpPr>
          <p:nvPr/>
        </p:nvGrpSpPr>
        <p:grpSpPr bwMode="auto">
          <a:xfrm>
            <a:off x="1881189" y="2191445"/>
            <a:ext cx="490537" cy="452437"/>
            <a:chOff x="2414" y="2180"/>
            <a:chExt cx="568" cy="568"/>
          </a:xfrm>
        </p:grpSpPr>
        <p:sp>
          <p:nvSpPr>
            <p:cNvPr id="93204" name="Oval 8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205" name="Group 9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93206" name="Group 10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93210" name="Arc 1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1" name="Arc 1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07" name="Group 13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93208" name="Arc 14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9" name="Arc 15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3193" name="Text Box 16"/>
          <p:cNvSpPr txBox="1">
            <a:spLocks noChangeArrowheads="1"/>
          </p:cNvSpPr>
          <p:nvPr/>
        </p:nvSpPr>
        <p:spPr bwMode="auto">
          <a:xfrm>
            <a:off x="2298700" y="2634357"/>
            <a:ext cx="990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400 MW</a:t>
            </a:r>
          </a:p>
        </p:txBody>
      </p:sp>
      <p:sp>
        <p:nvSpPr>
          <p:cNvPr id="93194" name="Text Box 17"/>
          <p:cNvSpPr txBox="1">
            <a:spLocks noChangeArrowheads="1"/>
          </p:cNvSpPr>
          <p:nvPr/>
        </p:nvSpPr>
        <p:spPr bwMode="auto">
          <a:xfrm>
            <a:off x="2035177" y="1719957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Borduria</a:t>
            </a:r>
          </a:p>
        </p:txBody>
      </p:sp>
      <p:sp>
        <p:nvSpPr>
          <p:cNvPr id="93195" name="Oval 18"/>
          <p:cNvSpPr>
            <a:spLocks noChangeArrowheads="1"/>
          </p:cNvSpPr>
          <p:nvPr/>
        </p:nvSpPr>
        <p:spPr bwMode="auto">
          <a:xfrm>
            <a:off x="6273800" y="1627882"/>
            <a:ext cx="2244725" cy="207327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6" name="AutoShape 19"/>
          <p:cNvSpPr>
            <a:spLocks noChangeArrowheads="1"/>
          </p:cNvSpPr>
          <p:nvPr/>
        </p:nvSpPr>
        <p:spPr bwMode="auto">
          <a:xfrm rot="10800000" flipH="1">
            <a:off x="6580188" y="2702618"/>
            <a:ext cx="519112" cy="823912"/>
          </a:xfrm>
          <a:custGeom>
            <a:avLst/>
            <a:gdLst>
              <a:gd name="T0" fmla="*/ 405676 w 21600"/>
              <a:gd name="T1" fmla="*/ 0 h 21600"/>
              <a:gd name="T2" fmla="*/ 292217 w 21600"/>
              <a:gd name="T3" fmla="*/ 274637 h 21600"/>
              <a:gd name="T4" fmla="*/ 0 w 21600"/>
              <a:gd name="T5" fmla="*/ 751209 h 21600"/>
              <a:gd name="T6" fmla="*/ 222473 w 21600"/>
              <a:gd name="T7" fmla="*/ 823912 h 21600"/>
              <a:gd name="T8" fmla="*/ 444946 w 21600"/>
              <a:gd name="T9" fmla="*/ 572161 h 21600"/>
              <a:gd name="T10" fmla="*/ 519112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7" name="Text Box 20"/>
          <p:cNvSpPr txBox="1">
            <a:spLocks noChangeArrowheads="1"/>
          </p:cNvSpPr>
          <p:nvPr/>
        </p:nvSpPr>
        <p:spPr bwMode="auto">
          <a:xfrm>
            <a:off x="7099300" y="2751832"/>
            <a:ext cx="148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400 MW</a:t>
            </a:r>
          </a:p>
        </p:txBody>
      </p:sp>
      <p:sp>
        <p:nvSpPr>
          <p:cNvPr id="93198" name="Text Box 21"/>
          <p:cNvSpPr txBox="1">
            <a:spLocks noChangeArrowheads="1"/>
          </p:cNvSpPr>
          <p:nvPr/>
        </p:nvSpPr>
        <p:spPr bwMode="auto">
          <a:xfrm>
            <a:off x="7153277" y="2253356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Syldavia Steel</a:t>
            </a:r>
          </a:p>
        </p:txBody>
      </p:sp>
      <p:sp>
        <p:nvSpPr>
          <p:cNvPr id="93199" name="Line 22"/>
          <p:cNvSpPr>
            <a:spLocks noChangeShapeType="1"/>
          </p:cNvSpPr>
          <p:nvPr/>
        </p:nvSpPr>
        <p:spPr bwMode="auto">
          <a:xfrm>
            <a:off x="6580188" y="2080318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83" name="Line 23"/>
          <p:cNvSpPr>
            <a:spLocks noChangeShapeType="1"/>
          </p:cNvSpPr>
          <p:nvPr/>
        </p:nvSpPr>
        <p:spPr bwMode="auto">
          <a:xfrm>
            <a:off x="3219450" y="2513705"/>
            <a:ext cx="3367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84" name="Line 24"/>
          <p:cNvSpPr>
            <a:spLocks noChangeShapeType="1"/>
          </p:cNvSpPr>
          <p:nvPr/>
        </p:nvSpPr>
        <p:spPr bwMode="auto">
          <a:xfrm>
            <a:off x="2393950" y="2558155"/>
            <a:ext cx="6556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02" name="Text Box 25"/>
          <p:cNvSpPr txBox="1">
            <a:spLocks noChangeArrowheads="1"/>
          </p:cNvSpPr>
          <p:nvPr/>
        </p:nvSpPr>
        <p:spPr bwMode="auto">
          <a:xfrm>
            <a:off x="6934201" y="1719957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Syldavia</a:t>
            </a:r>
          </a:p>
        </p:txBody>
      </p:sp>
      <p:sp>
        <p:nvSpPr>
          <p:cNvPr id="93203" name="Text Box 26"/>
          <p:cNvSpPr txBox="1">
            <a:spLocks noChangeArrowheads="1"/>
          </p:cNvSpPr>
          <p:nvPr/>
        </p:nvSpPr>
        <p:spPr bwMode="auto">
          <a:xfrm>
            <a:off x="2200277" y="2828032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Borduria Power</a:t>
            </a:r>
          </a:p>
        </p:txBody>
      </p:sp>
    </p:spTree>
    <p:extLst>
      <p:ext uri="{BB962C8B-B14F-4D97-AF65-F5344CB8AC3E}">
        <p14:creationId xmlns:p14="http://schemas.microsoft.com/office/powerpoint/2010/main" val="153432792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00"/>
                </a:solidFill>
                <a:cs typeface="+mj-cs"/>
              </a:rPr>
              <a:t>No congestion </a:t>
            </a:r>
            <a:r>
              <a:rPr lang="en-GB" b="1" dirty="0">
                <a:solidFill>
                  <a:srgbClr val="000000"/>
                </a:solidFill>
                <a:cs typeface="+mj-cs"/>
                <a:sym typeface="Wingdings"/>
              </a:rPr>
              <a:t></a:t>
            </a:r>
            <a:r>
              <a:rPr lang="en-GB" dirty="0">
                <a:solidFill>
                  <a:srgbClr val="000000"/>
                </a:solidFill>
                <a:cs typeface="+mj-cs"/>
                <a:sym typeface="Euclid Symbol" charset="0"/>
              </a:rPr>
              <a:t> </a:t>
            </a:r>
            <a:r>
              <a:rPr lang="en-GB" dirty="0">
                <a:solidFill>
                  <a:srgbClr val="000000"/>
                </a:solidFill>
                <a:cs typeface="+mj-cs"/>
              </a:rPr>
              <a:t>market price is uniform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3789040"/>
            <a:ext cx="8915400" cy="2592288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err="1">
                <a:solidFill>
                  <a:srgbClr val="000000"/>
                </a:solidFill>
                <a:cs typeface="+mn-cs"/>
              </a:rPr>
              <a:t>Borduria</a:t>
            </a:r>
            <a:r>
              <a:rPr lang="en-GB" sz="2400" dirty="0">
                <a:solidFill>
                  <a:srgbClr val="000000"/>
                </a:solidFill>
                <a:cs typeface="+mn-cs"/>
              </a:rPr>
              <a:t> Power sells 400 at 24.30 </a:t>
            </a:r>
            <a:r>
              <a:rPr lang="en-GB" sz="2400" dirty="0">
                <a:solidFill>
                  <a:srgbClr val="000000"/>
                </a:solidFill>
                <a:cs typeface="+mn-cs"/>
                <a:sym typeface="Wingdings"/>
              </a:rPr>
              <a:t></a:t>
            </a:r>
            <a:r>
              <a:rPr lang="en-GB" sz="2400" dirty="0">
                <a:solidFill>
                  <a:srgbClr val="000000"/>
                </a:solidFill>
                <a:cs typeface="+mn-cs"/>
                <a:sym typeface="Symbol" charset="0"/>
              </a:rPr>
              <a:t> gets $9,720</a:t>
            </a:r>
          </a:p>
          <a:p>
            <a:pPr eaLnBrk="1" hangingPunct="1">
              <a:defRPr/>
            </a:pPr>
            <a:r>
              <a:rPr lang="en-GB" sz="2400" dirty="0" err="1">
                <a:solidFill>
                  <a:srgbClr val="000000"/>
                </a:solidFill>
                <a:cs typeface="+mn-cs"/>
              </a:rPr>
              <a:t>Syldavia</a:t>
            </a:r>
            <a:r>
              <a:rPr lang="en-GB" sz="2400" dirty="0">
                <a:solidFill>
                  <a:srgbClr val="000000"/>
                </a:solidFill>
                <a:cs typeface="+mn-cs"/>
              </a:rPr>
              <a:t> Steel buys 400 at 24.30 </a:t>
            </a:r>
            <a:r>
              <a:rPr lang="en-GB" sz="2400" dirty="0">
                <a:solidFill>
                  <a:srgbClr val="000000"/>
                </a:solidFill>
                <a:cs typeface="+mn-cs"/>
                <a:sym typeface="Wingdings"/>
              </a:rPr>
              <a:t></a:t>
            </a:r>
            <a:r>
              <a:rPr lang="en-GB" sz="2400" dirty="0">
                <a:solidFill>
                  <a:srgbClr val="000000"/>
                </a:solidFill>
                <a:cs typeface="+mn-cs"/>
                <a:sym typeface="Symbol" charset="0"/>
              </a:rPr>
              <a:t>pays $9,720</a:t>
            </a:r>
          </a:p>
          <a:p>
            <a:pPr eaLnBrk="1" hangingPunct="1">
              <a:defRPr/>
            </a:pPr>
            <a:r>
              <a:rPr lang="en-GB" sz="2400" dirty="0" err="1">
                <a:solidFill>
                  <a:srgbClr val="000000"/>
                </a:solidFill>
                <a:cs typeface="+mn-cs"/>
              </a:rPr>
              <a:t>Syldavia</a:t>
            </a:r>
            <a:r>
              <a:rPr lang="en-GB" sz="2400" dirty="0">
                <a:solidFill>
                  <a:srgbClr val="000000"/>
                </a:solidFill>
                <a:cs typeface="+mn-cs"/>
              </a:rPr>
              <a:t> Steel pays 400 (30 - 24.30) = $2,280 to </a:t>
            </a:r>
            <a:r>
              <a:rPr lang="en-GB" sz="2400" dirty="0" err="1">
                <a:solidFill>
                  <a:srgbClr val="000000"/>
                </a:solidFill>
                <a:cs typeface="+mn-cs"/>
              </a:rPr>
              <a:t>Borduria</a:t>
            </a:r>
            <a:r>
              <a:rPr lang="en-GB" sz="2400" dirty="0">
                <a:solidFill>
                  <a:srgbClr val="000000"/>
                </a:solidFill>
                <a:cs typeface="+mn-cs"/>
              </a:rPr>
              <a:t> Power</a:t>
            </a:r>
          </a:p>
          <a:p>
            <a:pPr eaLnBrk="1" hangingPunct="1">
              <a:defRPr/>
            </a:pPr>
            <a:r>
              <a:rPr lang="en-GB" sz="2400" dirty="0" err="1">
                <a:solidFill>
                  <a:srgbClr val="000000"/>
                </a:solidFill>
                <a:cs typeface="+mn-cs"/>
              </a:rPr>
              <a:t>Syldavia</a:t>
            </a:r>
            <a:r>
              <a:rPr lang="en-GB" sz="2400" dirty="0">
                <a:solidFill>
                  <a:srgbClr val="000000"/>
                </a:solidFill>
                <a:cs typeface="+mn-cs"/>
              </a:rPr>
              <a:t> Steel net cost is $12,000</a:t>
            </a:r>
          </a:p>
          <a:p>
            <a:pPr eaLnBrk="1" hangingPunct="1">
              <a:defRPr/>
            </a:pPr>
            <a:r>
              <a:rPr lang="en-GB" sz="2400" dirty="0" err="1">
                <a:solidFill>
                  <a:srgbClr val="000000"/>
                </a:solidFill>
                <a:cs typeface="+mn-cs"/>
              </a:rPr>
              <a:t>Borduria</a:t>
            </a:r>
            <a:r>
              <a:rPr lang="en-GB" sz="2400" dirty="0">
                <a:solidFill>
                  <a:srgbClr val="000000"/>
                </a:solidFill>
                <a:cs typeface="+mn-cs"/>
              </a:rPr>
              <a:t> power net revenue is $12,000</a:t>
            </a:r>
          </a:p>
          <a:p>
            <a:pPr eaLnBrk="1" hangingPunct="1">
              <a:defRPr/>
            </a:pPr>
            <a:r>
              <a:rPr lang="en-GB" sz="2400" dirty="0">
                <a:solidFill>
                  <a:srgbClr val="000000"/>
                </a:solidFill>
                <a:cs typeface="+mn-cs"/>
              </a:rPr>
              <a:t>They have effectively traded 400 MW at 30 $/</a:t>
            </a:r>
            <a:r>
              <a:rPr lang="en-GB" sz="2400" dirty="0" err="1">
                <a:solidFill>
                  <a:srgbClr val="000000"/>
                </a:solidFill>
                <a:cs typeface="+mn-cs"/>
              </a:rPr>
              <a:t>MWh</a:t>
            </a:r>
            <a:r>
              <a:rPr lang="en-GB" sz="2400" dirty="0">
                <a:solidFill>
                  <a:srgbClr val="000000"/>
                </a:solidFill>
                <a:cs typeface="+mn-cs"/>
              </a:rPr>
              <a:t>$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B57654-4730-CF46-A40A-D564DC632C1E}" type="slidenum">
              <a:rPr lang="en-GB">
                <a:solidFill>
                  <a:srgbClr val="000000"/>
                </a:solidFill>
              </a:rPr>
              <a:pPr>
                <a:defRPr/>
              </a:pPr>
              <a:t>116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4213" name="Oval 4"/>
          <p:cNvSpPr>
            <a:spLocks noChangeArrowheads="1"/>
          </p:cNvSpPr>
          <p:nvPr/>
        </p:nvSpPr>
        <p:spPr bwMode="auto">
          <a:xfrm>
            <a:off x="1320800" y="1283717"/>
            <a:ext cx="2244725" cy="2073275"/>
          </a:xfrm>
          <a:prstGeom prst="ellipse">
            <a:avLst/>
          </a:prstGeom>
          <a:solidFill>
            <a:srgbClr val="FF993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4" name="Line 5"/>
          <p:cNvSpPr>
            <a:spLocks noChangeShapeType="1"/>
          </p:cNvSpPr>
          <p:nvPr/>
        </p:nvSpPr>
        <p:spPr bwMode="auto">
          <a:xfrm>
            <a:off x="3216275" y="1720278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15" name="Line 6"/>
          <p:cNvSpPr>
            <a:spLocks noChangeShapeType="1"/>
          </p:cNvSpPr>
          <p:nvPr/>
        </p:nvSpPr>
        <p:spPr bwMode="auto">
          <a:xfrm>
            <a:off x="2389189" y="2058415"/>
            <a:ext cx="820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4216" name="Group 7"/>
          <p:cNvGrpSpPr>
            <a:grpSpLocks/>
          </p:cNvGrpSpPr>
          <p:nvPr/>
        </p:nvGrpSpPr>
        <p:grpSpPr bwMode="auto">
          <a:xfrm>
            <a:off x="1881189" y="1831404"/>
            <a:ext cx="490537" cy="452437"/>
            <a:chOff x="2414" y="2180"/>
            <a:chExt cx="568" cy="568"/>
          </a:xfrm>
        </p:grpSpPr>
        <p:sp>
          <p:nvSpPr>
            <p:cNvPr id="94230" name="Oval 8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4231" name="Group 9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94232" name="Group 10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94236" name="Arc 1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237" name="Arc 1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4233" name="Group 13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94234" name="Arc 14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4235" name="Arc 15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94217" name="Text Box 16"/>
          <p:cNvSpPr txBox="1">
            <a:spLocks noChangeArrowheads="1"/>
          </p:cNvSpPr>
          <p:nvPr/>
        </p:nvSpPr>
        <p:spPr bwMode="auto">
          <a:xfrm>
            <a:off x="2298700" y="2274317"/>
            <a:ext cx="990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400 MW</a:t>
            </a:r>
          </a:p>
        </p:txBody>
      </p:sp>
      <p:sp>
        <p:nvSpPr>
          <p:cNvPr id="94218" name="Text Box 17"/>
          <p:cNvSpPr txBox="1">
            <a:spLocks noChangeArrowheads="1"/>
          </p:cNvSpPr>
          <p:nvPr/>
        </p:nvSpPr>
        <p:spPr bwMode="auto">
          <a:xfrm>
            <a:off x="2035177" y="1359917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Borduria</a:t>
            </a:r>
          </a:p>
        </p:txBody>
      </p:sp>
      <p:sp>
        <p:nvSpPr>
          <p:cNvPr id="94219" name="Oval 18"/>
          <p:cNvSpPr>
            <a:spLocks noChangeArrowheads="1"/>
          </p:cNvSpPr>
          <p:nvPr/>
        </p:nvSpPr>
        <p:spPr bwMode="auto">
          <a:xfrm>
            <a:off x="6273800" y="1267842"/>
            <a:ext cx="2244725" cy="2073275"/>
          </a:xfrm>
          <a:prstGeom prst="ellipse">
            <a:avLst/>
          </a:prstGeom>
          <a:solidFill>
            <a:srgbClr val="8EB4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0" name="AutoShape 19"/>
          <p:cNvSpPr>
            <a:spLocks noChangeArrowheads="1"/>
          </p:cNvSpPr>
          <p:nvPr/>
        </p:nvSpPr>
        <p:spPr bwMode="auto">
          <a:xfrm rot="10800000" flipH="1">
            <a:off x="6580188" y="2342578"/>
            <a:ext cx="519112" cy="823912"/>
          </a:xfrm>
          <a:custGeom>
            <a:avLst/>
            <a:gdLst>
              <a:gd name="T0" fmla="*/ 405676 w 21600"/>
              <a:gd name="T1" fmla="*/ 0 h 21600"/>
              <a:gd name="T2" fmla="*/ 292217 w 21600"/>
              <a:gd name="T3" fmla="*/ 274637 h 21600"/>
              <a:gd name="T4" fmla="*/ 0 w 21600"/>
              <a:gd name="T5" fmla="*/ 751209 h 21600"/>
              <a:gd name="T6" fmla="*/ 222473 w 21600"/>
              <a:gd name="T7" fmla="*/ 823912 h 21600"/>
              <a:gd name="T8" fmla="*/ 444946 w 21600"/>
              <a:gd name="T9" fmla="*/ 572161 h 21600"/>
              <a:gd name="T10" fmla="*/ 519112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4221" name="Text Box 20"/>
          <p:cNvSpPr txBox="1">
            <a:spLocks noChangeArrowheads="1"/>
          </p:cNvSpPr>
          <p:nvPr/>
        </p:nvSpPr>
        <p:spPr bwMode="auto">
          <a:xfrm>
            <a:off x="7099300" y="2391792"/>
            <a:ext cx="148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400 MW</a:t>
            </a:r>
          </a:p>
        </p:txBody>
      </p:sp>
      <p:sp>
        <p:nvSpPr>
          <p:cNvPr id="94222" name="Text Box 21"/>
          <p:cNvSpPr txBox="1">
            <a:spLocks noChangeArrowheads="1"/>
          </p:cNvSpPr>
          <p:nvPr/>
        </p:nvSpPr>
        <p:spPr bwMode="auto">
          <a:xfrm>
            <a:off x="7153277" y="1893315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Syldavia Steel</a:t>
            </a:r>
          </a:p>
        </p:txBody>
      </p:sp>
      <p:sp>
        <p:nvSpPr>
          <p:cNvPr id="94223" name="Line 22"/>
          <p:cNvSpPr>
            <a:spLocks noChangeShapeType="1"/>
          </p:cNvSpPr>
          <p:nvPr/>
        </p:nvSpPr>
        <p:spPr bwMode="auto">
          <a:xfrm>
            <a:off x="6580188" y="1720278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1607" name="Line 23"/>
          <p:cNvSpPr>
            <a:spLocks noChangeShapeType="1"/>
          </p:cNvSpPr>
          <p:nvPr/>
        </p:nvSpPr>
        <p:spPr bwMode="auto">
          <a:xfrm>
            <a:off x="3219450" y="2153665"/>
            <a:ext cx="336708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51608" name="Line 24"/>
          <p:cNvSpPr>
            <a:spLocks noChangeShapeType="1"/>
          </p:cNvSpPr>
          <p:nvPr/>
        </p:nvSpPr>
        <p:spPr bwMode="auto">
          <a:xfrm>
            <a:off x="2393950" y="2198115"/>
            <a:ext cx="6556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94226" name="Text Box 25"/>
          <p:cNvSpPr txBox="1">
            <a:spLocks noChangeArrowheads="1"/>
          </p:cNvSpPr>
          <p:nvPr/>
        </p:nvSpPr>
        <p:spPr bwMode="auto">
          <a:xfrm>
            <a:off x="6934201" y="1359917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Syldavia</a:t>
            </a:r>
          </a:p>
        </p:txBody>
      </p:sp>
      <p:sp>
        <p:nvSpPr>
          <p:cNvPr id="94227" name="Text Box 26"/>
          <p:cNvSpPr txBox="1">
            <a:spLocks noChangeArrowheads="1"/>
          </p:cNvSpPr>
          <p:nvPr/>
        </p:nvSpPr>
        <p:spPr bwMode="auto">
          <a:xfrm>
            <a:off x="2200277" y="2467992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Borduria Power</a:t>
            </a:r>
          </a:p>
        </p:txBody>
      </p:sp>
      <p:sp>
        <p:nvSpPr>
          <p:cNvPr id="451611" name="Text Box 27"/>
          <p:cNvSpPr txBox="1">
            <a:spLocks noChangeArrowheads="1"/>
          </p:cNvSpPr>
          <p:nvPr/>
        </p:nvSpPr>
        <p:spPr bwMode="auto">
          <a:xfrm>
            <a:off x="1403351" y="3388930"/>
            <a:ext cx="2257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sym typeface="Symbol" charset="0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cs typeface="+mn-cs"/>
                <a:sym typeface="Symbol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cs typeface="+mn-cs"/>
                <a:sym typeface="Symbol" charset="0"/>
              </a:rPr>
              <a:t> = 24.30 $/MWh</a:t>
            </a:r>
            <a:endParaRPr lang="en-GB" baseline="-25000" dirty="0">
              <a:solidFill>
                <a:srgbClr val="000000"/>
              </a:solidFill>
              <a:cs typeface="+mn-cs"/>
              <a:sym typeface="Symbol" charset="0"/>
            </a:endParaRPr>
          </a:p>
        </p:txBody>
      </p:sp>
      <p:sp>
        <p:nvSpPr>
          <p:cNvPr id="451612" name="Text Box 28"/>
          <p:cNvSpPr txBox="1">
            <a:spLocks noChangeArrowheads="1"/>
          </p:cNvSpPr>
          <p:nvPr/>
        </p:nvSpPr>
        <p:spPr bwMode="auto">
          <a:xfrm>
            <a:off x="6335713" y="3388930"/>
            <a:ext cx="22571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cs typeface="+mn-cs"/>
                <a:sym typeface="Symbol" charset="0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cs typeface="+mn-cs"/>
                <a:sym typeface="Symbol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cs typeface="+mn-cs"/>
                <a:sym typeface="Symbol" charset="0"/>
              </a:rPr>
              <a:t> = 24.30 $/MWh</a:t>
            </a:r>
            <a:endParaRPr lang="en-GB" baseline="-25000" dirty="0">
              <a:solidFill>
                <a:srgbClr val="000000"/>
              </a:solidFill>
              <a:cs typeface="+mn-cs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695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7503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000000"/>
                </a:solidFill>
                <a:cs typeface="+mj-cs"/>
              </a:rPr>
              <a:t>Congestion </a:t>
            </a:r>
            <a:r>
              <a:rPr lang="en-GB" dirty="0">
                <a:solidFill>
                  <a:srgbClr val="000000"/>
                </a:solidFill>
                <a:cs typeface="+mj-cs"/>
                <a:sym typeface="Wingdings"/>
              </a:rPr>
              <a:t></a:t>
            </a:r>
            <a:r>
              <a:rPr lang="en-GB" dirty="0">
                <a:solidFill>
                  <a:srgbClr val="000000"/>
                </a:solidFill>
                <a:cs typeface="+mj-cs"/>
                <a:sym typeface="Euclid Symbol" charset="0"/>
              </a:rPr>
              <a:t> Locational price differences</a:t>
            </a:r>
            <a:r>
              <a:rPr lang="en-GB" dirty="0">
                <a:solidFill>
                  <a:srgbClr val="000000"/>
                </a:solidFill>
                <a:cs typeface="+mj-cs"/>
              </a:rPr>
              <a:t> 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4222576"/>
            <a:ext cx="8832850" cy="2590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err="1">
                <a:solidFill>
                  <a:srgbClr val="000000"/>
                </a:solidFill>
                <a:cs typeface="+mn-cs"/>
              </a:rPr>
              <a:t>Borduria</a:t>
            </a:r>
            <a:r>
              <a:rPr lang="en-GB" sz="2800" dirty="0">
                <a:solidFill>
                  <a:srgbClr val="000000"/>
                </a:solidFill>
                <a:cs typeface="+mn-cs"/>
              </a:rPr>
              <a:t> Power sells 400 at 19.00 </a:t>
            </a:r>
            <a:r>
              <a:rPr lang="en-GB" sz="2800" dirty="0">
                <a:solidFill>
                  <a:srgbClr val="000000"/>
                </a:solidFill>
                <a:cs typeface="+mn-cs"/>
                <a:sym typeface="Wingdings"/>
              </a:rPr>
              <a:t></a:t>
            </a:r>
            <a:r>
              <a:rPr lang="en-GB" sz="2800" dirty="0">
                <a:solidFill>
                  <a:srgbClr val="000000"/>
                </a:solidFill>
                <a:cs typeface="+mn-cs"/>
                <a:sym typeface="Symbol" charset="0"/>
              </a:rPr>
              <a:t> gets $7,600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err="1">
                <a:solidFill>
                  <a:srgbClr val="000000"/>
                </a:solidFill>
                <a:cs typeface="+mn-cs"/>
              </a:rPr>
              <a:t>Syldavia</a:t>
            </a:r>
            <a:r>
              <a:rPr lang="en-GB" sz="2800" dirty="0">
                <a:solidFill>
                  <a:srgbClr val="000000"/>
                </a:solidFill>
                <a:cs typeface="+mn-cs"/>
              </a:rPr>
              <a:t> Steel buys 400 at 35.00 </a:t>
            </a:r>
            <a:r>
              <a:rPr lang="en-GB" sz="2800" dirty="0">
                <a:solidFill>
                  <a:srgbClr val="000000"/>
                </a:solidFill>
                <a:cs typeface="+mn-cs"/>
                <a:sym typeface="Wingdings"/>
              </a:rPr>
              <a:t></a:t>
            </a:r>
            <a:r>
              <a:rPr lang="en-GB" sz="2800" dirty="0">
                <a:solidFill>
                  <a:srgbClr val="000000"/>
                </a:solidFill>
                <a:cs typeface="+mn-cs"/>
                <a:sym typeface="Symbol" charset="0"/>
              </a:rPr>
              <a:t> pays $14,000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err="1">
                <a:solidFill>
                  <a:srgbClr val="000000"/>
                </a:solidFill>
                <a:cs typeface="+mn-cs"/>
              </a:rPr>
              <a:t>Borduria</a:t>
            </a:r>
            <a:r>
              <a:rPr lang="en-GB" sz="2800" dirty="0">
                <a:solidFill>
                  <a:srgbClr val="000000"/>
                </a:solidFill>
                <a:cs typeface="+mn-cs"/>
              </a:rPr>
              <a:t> Power expects 400 (30 -19) = $4,400 from </a:t>
            </a:r>
            <a:r>
              <a:rPr lang="en-GB" sz="2800" dirty="0" err="1">
                <a:solidFill>
                  <a:srgbClr val="000000"/>
                </a:solidFill>
                <a:cs typeface="+mn-cs"/>
              </a:rPr>
              <a:t>Syldavia</a:t>
            </a:r>
            <a:r>
              <a:rPr lang="en-GB" sz="2800" dirty="0">
                <a:solidFill>
                  <a:srgbClr val="000000"/>
                </a:solidFill>
                <a:cs typeface="+mn-cs"/>
              </a:rPr>
              <a:t> Steel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err="1">
                <a:solidFill>
                  <a:srgbClr val="000000"/>
                </a:solidFill>
                <a:cs typeface="+mn-cs"/>
              </a:rPr>
              <a:t>Syldavia</a:t>
            </a:r>
            <a:r>
              <a:rPr lang="en-GB" sz="2800" dirty="0">
                <a:solidFill>
                  <a:srgbClr val="000000"/>
                </a:solidFill>
                <a:cs typeface="+mn-cs"/>
              </a:rPr>
              <a:t> Steel expects 400 (35 -30) = $2,000 from </a:t>
            </a:r>
            <a:r>
              <a:rPr lang="en-GB" sz="2800" dirty="0" err="1">
                <a:solidFill>
                  <a:srgbClr val="000000"/>
                </a:solidFill>
                <a:cs typeface="+mn-cs"/>
              </a:rPr>
              <a:t>Borduria</a:t>
            </a:r>
            <a:r>
              <a:rPr lang="en-GB" sz="2800" dirty="0">
                <a:solidFill>
                  <a:srgbClr val="000000"/>
                </a:solidFill>
                <a:cs typeface="+mn-cs"/>
              </a:rPr>
              <a:t> Power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solidFill>
                  <a:srgbClr val="000000"/>
                </a:solidFill>
                <a:cs typeface="+mn-cs"/>
              </a:rPr>
              <a:t>Shortfall of $6,400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solidFill>
                  <a:srgbClr val="000000"/>
                </a:solidFill>
                <a:cs typeface="+mn-cs"/>
              </a:rPr>
              <a:t>Basic contracts for difference break down with nodal pricing!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E32FFF-89FD-9449-ACE6-AF56BD3D0F44}" type="slidenum">
              <a:rPr lang="en-GB">
                <a:solidFill>
                  <a:srgbClr val="000000"/>
                </a:solidFill>
              </a:rPr>
              <a:pPr>
                <a:defRPr/>
              </a:pPr>
              <a:t>117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5237" name="Oval 4"/>
          <p:cNvSpPr>
            <a:spLocks noChangeArrowheads="1"/>
          </p:cNvSpPr>
          <p:nvPr/>
        </p:nvSpPr>
        <p:spPr bwMode="auto">
          <a:xfrm>
            <a:off x="1320800" y="1399347"/>
            <a:ext cx="2244725" cy="2073275"/>
          </a:xfrm>
          <a:prstGeom prst="ellipse">
            <a:avLst/>
          </a:prstGeom>
          <a:solidFill>
            <a:srgbClr val="FF993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38" name="Line 5"/>
          <p:cNvSpPr>
            <a:spLocks noChangeShapeType="1"/>
          </p:cNvSpPr>
          <p:nvPr/>
        </p:nvSpPr>
        <p:spPr bwMode="auto">
          <a:xfrm>
            <a:off x="3216275" y="1835908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39" name="Line 6"/>
          <p:cNvSpPr>
            <a:spLocks noChangeShapeType="1"/>
          </p:cNvSpPr>
          <p:nvPr/>
        </p:nvSpPr>
        <p:spPr bwMode="auto">
          <a:xfrm>
            <a:off x="2389189" y="2174045"/>
            <a:ext cx="820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5240" name="Group 7"/>
          <p:cNvGrpSpPr>
            <a:grpSpLocks/>
          </p:cNvGrpSpPr>
          <p:nvPr/>
        </p:nvGrpSpPr>
        <p:grpSpPr bwMode="auto">
          <a:xfrm>
            <a:off x="1881189" y="1947034"/>
            <a:ext cx="490537" cy="452437"/>
            <a:chOff x="2414" y="2180"/>
            <a:chExt cx="568" cy="568"/>
          </a:xfrm>
        </p:grpSpPr>
        <p:sp>
          <p:nvSpPr>
            <p:cNvPr id="95254" name="Oval 8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5255" name="Group 9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95256" name="Group 10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95260" name="Arc 1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261" name="Arc 1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5257" name="Group 13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95258" name="Arc 14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259" name="Arc 15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95241" name="Text Box 16"/>
          <p:cNvSpPr txBox="1">
            <a:spLocks noChangeArrowheads="1"/>
          </p:cNvSpPr>
          <p:nvPr/>
        </p:nvSpPr>
        <p:spPr bwMode="auto">
          <a:xfrm>
            <a:off x="2298700" y="2389947"/>
            <a:ext cx="990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400 MW</a:t>
            </a:r>
          </a:p>
        </p:txBody>
      </p:sp>
      <p:sp>
        <p:nvSpPr>
          <p:cNvPr id="95242" name="Text Box 17"/>
          <p:cNvSpPr txBox="1">
            <a:spLocks noChangeArrowheads="1"/>
          </p:cNvSpPr>
          <p:nvPr/>
        </p:nvSpPr>
        <p:spPr bwMode="auto">
          <a:xfrm>
            <a:off x="2035177" y="1475547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Borduria</a:t>
            </a:r>
          </a:p>
        </p:txBody>
      </p:sp>
      <p:sp>
        <p:nvSpPr>
          <p:cNvPr id="95243" name="Oval 18"/>
          <p:cNvSpPr>
            <a:spLocks noChangeArrowheads="1"/>
          </p:cNvSpPr>
          <p:nvPr/>
        </p:nvSpPr>
        <p:spPr bwMode="auto">
          <a:xfrm>
            <a:off x="6273800" y="1383472"/>
            <a:ext cx="2244725" cy="2073275"/>
          </a:xfrm>
          <a:prstGeom prst="ellipse">
            <a:avLst/>
          </a:prstGeom>
          <a:solidFill>
            <a:srgbClr val="8EB4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4" name="AutoShape 19"/>
          <p:cNvSpPr>
            <a:spLocks noChangeArrowheads="1"/>
          </p:cNvSpPr>
          <p:nvPr/>
        </p:nvSpPr>
        <p:spPr bwMode="auto">
          <a:xfrm rot="10800000" flipH="1">
            <a:off x="6580188" y="2458208"/>
            <a:ext cx="519112" cy="823912"/>
          </a:xfrm>
          <a:custGeom>
            <a:avLst/>
            <a:gdLst>
              <a:gd name="T0" fmla="*/ 405676 w 21600"/>
              <a:gd name="T1" fmla="*/ 0 h 21600"/>
              <a:gd name="T2" fmla="*/ 292217 w 21600"/>
              <a:gd name="T3" fmla="*/ 274637 h 21600"/>
              <a:gd name="T4" fmla="*/ 0 w 21600"/>
              <a:gd name="T5" fmla="*/ 751209 h 21600"/>
              <a:gd name="T6" fmla="*/ 222473 w 21600"/>
              <a:gd name="T7" fmla="*/ 823912 h 21600"/>
              <a:gd name="T8" fmla="*/ 444946 w 21600"/>
              <a:gd name="T9" fmla="*/ 572161 h 21600"/>
              <a:gd name="T10" fmla="*/ 519112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5" name="Text Box 20"/>
          <p:cNvSpPr txBox="1">
            <a:spLocks noChangeArrowheads="1"/>
          </p:cNvSpPr>
          <p:nvPr/>
        </p:nvSpPr>
        <p:spPr bwMode="auto">
          <a:xfrm>
            <a:off x="7099300" y="2507422"/>
            <a:ext cx="148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400 MW</a:t>
            </a:r>
          </a:p>
        </p:txBody>
      </p:sp>
      <p:sp>
        <p:nvSpPr>
          <p:cNvPr id="95246" name="Text Box 21"/>
          <p:cNvSpPr txBox="1">
            <a:spLocks noChangeArrowheads="1"/>
          </p:cNvSpPr>
          <p:nvPr/>
        </p:nvSpPr>
        <p:spPr bwMode="auto">
          <a:xfrm>
            <a:off x="7153277" y="2008945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Syldavia Steel</a:t>
            </a:r>
          </a:p>
        </p:txBody>
      </p:sp>
      <p:sp>
        <p:nvSpPr>
          <p:cNvPr id="95247" name="Line 22"/>
          <p:cNvSpPr>
            <a:spLocks noChangeShapeType="1"/>
          </p:cNvSpPr>
          <p:nvPr/>
        </p:nvSpPr>
        <p:spPr bwMode="auto">
          <a:xfrm>
            <a:off x="6580188" y="1835908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2631" name="Line 23"/>
          <p:cNvSpPr>
            <a:spLocks noChangeShapeType="1"/>
          </p:cNvSpPr>
          <p:nvPr/>
        </p:nvSpPr>
        <p:spPr bwMode="auto">
          <a:xfrm>
            <a:off x="3219450" y="2269295"/>
            <a:ext cx="3367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52632" name="Line 24"/>
          <p:cNvSpPr>
            <a:spLocks noChangeShapeType="1"/>
          </p:cNvSpPr>
          <p:nvPr/>
        </p:nvSpPr>
        <p:spPr bwMode="auto">
          <a:xfrm>
            <a:off x="2393950" y="2313745"/>
            <a:ext cx="6556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95250" name="Text Box 25"/>
          <p:cNvSpPr txBox="1">
            <a:spLocks noChangeArrowheads="1"/>
          </p:cNvSpPr>
          <p:nvPr/>
        </p:nvSpPr>
        <p:spPr bwMode="auto">
          <a:xfrm>
            <a:off x="6934201" y="1475547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Syldavia</a:t>
            </a:r>
          </a:p>
        </p:txBody>
      </p:sp>
      <p:sp>
        <p:nvSpPr>
          <p:cNvPr id="95251" name="Text Box 26"/>
          <p:cNvSpPr txBox="1">
            <a:spLocks noChangeArrowheads="1"/>
          </p:cNvSpPr>
          <p:nvPr/>
        </p:nvSpPr>
        <p:spPr bwMode="auto">
          <a:xfrm>
            <a:off x="2200277" y="2583622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Borduria Power</a:t>
            </a:r>
          </a:p>
        </p:txBody>
      </p:sp>
      <p:sp>
        <p:nvSpPr>
          <p:cNvPr id="452635" name="Text Box 27"/>
          <p:cNvSpPr txBox="1">
            <a:spLocks noChangeArrowheads="1"/>
          </p:cNvSpPr>
          <p:nvPr/>
        </p:nvSpPr>
        <p:spPr bwMode="auto">
          <a:xfrm>
            <a:off x="1403350" y="3532946"/>
            <a:ext cx="1900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sym typeface="Symbol" charset="0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cs typeface="+mn-cs"/>
                <a:sym typeface="Symbol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cs typeface="+mn-cs"/>
                <a:sym typeface="Symbol" charset="0"/>
              </a:rPr>
              <a:t> = 19 $/MWh</a:t>
            </a:r>
            <a:endParaRPr lang="en-GB" baseline="-25000" dirty="0">
              <a:solidFill>
                <a:srgbClr val="000000"/>
              </a:solidFill>
              <a:cs typeface="+mn-cs"/>
              <a:sym typeface="Symbol" charset="0"/>
            </a:endParaRPr>
          </a:p>
        </p:txBody>
      </p:sp>
      <p:sp>
        <p:nvSpPr>
          <p:cNvPr id="452636" name="Text Box 28"/>
          <p:cNvSpPr txBox="1">
            <a:spLocks noChangeArrowheads="1"/>
          </p:cNvSpPr>
          <p:nvPr/>
        </p:nvSpPr>
        <p:spPr bwMode="auto">
          <a:xfrm>
            <a:off x="6335714" y="3532946"/>
            <a:ext cx="1900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sym typeface="Symbol" charset="0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cs typeface="+mn-cs"/>
                <a:sym typeface="Symbol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cs typeface="+mn-cs"/>
                <a:sym typeface="Symbol" charset="0"/>
              </a:rPr>
              <a:t> = 35 $/MWh</a:t>
            </a:r>
            <a:endParaRPr lang="en-GB" baseline="-25000" dirty="0">
              <a:solidFill>
                <a:srgbClr val="000000"/>
              </a:solidFill>
              <a:cs typeface="+mn-cs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33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Financial Transmission Rights (FTR)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800" dirty="0">
                <a:cs typeface="+mn-cs"/>
              </a:rPr>
              <a:t>Observations:</a:t>
            </a:r>
          </a:p>
          <a:p>
            <a:pPr lvl="1" eaLnBrk="1" hangingPunct="1">
              <a:defRPr/>
            </a:pPr>
            <a:r>
              <a:rPr lang="en-GB" sz="2400" dirty="0"/>
              <a:t>Shortfall in contracts for difference is equal to congestion surplus</a:t>
            </a:r>
          </a:p>
          <a:p>
            <a:pPr lvl="1" eaLnBrk="1" hangingPunct="1">
              <a:defRPr/>
            </a:pPr>
            <a:r>
              <a:rPr lang="en-GB" sz="2400" dirty="0"/>
              <a:t>Congestion surplus is collected by the system operator</a:t>
            </a:r>
          </a:p>
          <a:p>
            <a:pPr eaLnBrk="1" hangingPunct="1">
              <a:defRPr/>
            </a:pPr>
            <a:r>
              <a:rPr lang="en-GB" sz="2800" dirty="0">
                <a:cs typeface="+mn-cs"/>
              </a:rPr>
              <a:t>Concept:</a:t>
            </a:r>
          </a:p>
          <a:p>
            <a:pPr lvl="1" eaLnBrk="1" hangingPunct="1">
              <a:defRPr/>
            </a:pPr>
            <a:r>
              <a:rPr lang="en-GB" sz="2400" dirty="0"/>
              <a:t>System operator sells financial transmission rights to users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/>
              <a:t>FTR contract for </a:t>
            </a:r>
            <a:r>
              <a:rPr lang="en-GB" sz="2400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GB" sz="2400" dirty="0"/>
              <a:t> MW between </a:t>
            </a:r>
            <a:r>
              <a:rPr lang="en-GB" sz="2400" dirty="0" err="1"/>
              <a:t>Borduria</a:t>
            </a:r>
            <a:r>
              <a:rPr lang="en-GB" sz="2400" dirty="0"/>
              <a:t> and </a:t>
            </a:r>
            <a:r>
              <a:rPr lang="en-GB" sz="2400" dirty="0" err="1"/>
              <a:t>Syldavia</a:t>
            </a:r>
            <a:r>
              <a:rPr lang="en-GB" sz="2400" dirty="0"/>
              <a:t> entitles the owner to receive:</a:t>
            </a:r>
          </a:p>
          <a:p>
            <a:pPr lvl="1" eaLnBrk="1" hangingPunct="1">
              <a:defRPr/>
            </a:pPr>
            <a:endParaRPr lang="en-GB" sz="2400" dirty="0"/>
          </a:p>
          <a:p>
            <a:pPr lvl="1" eaLnBrk="1" hangingPunct="1">
              <a:defRPr/>
            </a:pPr>
            <a:r>
              <a:rPr lang="en-GB" sz="2400" dirty="0"/>
              <a:t>Holders of FTRs are indifferent about where they trade energy</a:t>
            </a:r>
          </a:p>
          <a:p>
            <a:pPr lvl="1" eaLnBrk="1" hangingPunct="1">
              <a:defRPr/>
            </a:pPr>
            <a:r>
              <a:rPr lang="en-GB" sz="2400" dirty="0"/>
              <a:t>System operator collects exactly enough money in congestion surplus to cover the payments to holders of FTRs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E45711-60C1-7F44-81B3-9C06C9E7D45D}" type="slidenum">
              <a:rPr lang="en-GB"/>
              <a:pPr>
                <a:defRPr/>
              </a:pPr>
              <a:t>118</a:t>
            </a:fld>
            <a:endParaRPr lang="en-GB"/>
          </a:p>
        </p:txBody>
      </p:sp>
      <p:pic>
        <p:nvPicPr>
          <p:cNvPr id="453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4195365"/>
            <a:ext cx="2139950" cy="385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401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7503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Example of Financial Transmission Rights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3810000"/>
            <a:ext cx="8832850" cy="2590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cs typeface="+mn-cs"/>
              </a:rPr>
              <a:t>Contract between </a:t>
            </a:r>
            <a:r>
              <a:rPr lang="en-GB" sz="2800" dirty="0" err="1">
                <a:cs typeface="+mn-cs"/>
              </a:rPr>
              <a:t>Borduria</a:t>
            </a:r>
            <a:r>
              <a:rPr lang="en-GB" sz="2800" dirty="0">
                <a:cs typeface="+mn-cs"/>
              </a:rPr>
              <a:t> Power and </a:t>
            </a:r>
            <a:r>
              <a:rPr lang="en-GB" sz="2800" dirty="0" err="1">
                <a:cs typeface="+mn-cs"/>
              </a:rPr>
              <a:t>Syldavia</a:t>
            </a:r>
            <a:r>
              <a:rPr lang="en-GB" sz="2800" dirty="0">
                <a:cs typeface="+mn-cs"/>
              </a:rPr>
              <a:t> Steel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/>
              <a:t>Quantity: 400 MW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/>
              <a:t>For delivery in </a:t>
            </a:r>
            <a:r>
              <a:rPr lang="en-GB" sz="2400" dirty="0" err="1"/>
              <a:t>Syldavia</a:t>
            </a:r>
            <a:r>
              <a:rPr lang="en-GB" sz="2400" dirty="0"/>
              <a:t> (i.e. at the nodal price in </a:t>
            </a:r>
            <a:r>
              <a:rPr lang="en-GB" sz="2400" dirty="0" err="1"/>
              <a:t>Syldavia</a:t>
            </a:r>
            <a:r>
              <a:rPr lang="en-GB" sz="2400" dirty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/>
              <a:t>Strike price: 30 $/MWh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cs typeface="+mn-cs"/>
              </a:rPr>
              <a:t>To cover itself against location price risk, </a:t>
            </a:r>
            <a:r>
              <a:rPr lang="en-GB" sz="2800" dirty="0" err="1">
                <a:cs typeface="+mn-cs"/>
              </a:rPr>
              <a:t>Borduria</a:t>
            </a:r>
            <a:r>
              <a:rPr lang="en-GB" sz="2800" dirty="0">
                <a:cs typeface="+mn-cs"/>
              </a:rPr>
              <a:t> Power purchases 400 MW of financial transmission rights from the System Operator</a:t>
            </a:r>
            <a:endParaRPr lang="en-GB" sz="2400" dirty="0">
              <a:cs typeface="+mn-cs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174249-73EC-AE46-969D-2252B09B84EC}" type="slidenum">
              <a:rPr lang="en-GB"/>
              <a:pPr>
                <a:defRPr/>
              </a:pPr>
              <a:t>119</a:t>
            </a:fld>
            <a:endParaRPr lang="en-GB"/>
          </a:p>
        </p:txBody>
      </p:sp>
      <p:sp>
        <p:nvSpPr>
          <p:cNvPr id="97285" name="Oval 4"/>
          <p:cNvSpPr>
            <a:spLocks noChangeArrowheads="1"/>
          </p:cNvSpPr>
          <p:nvPr/>
        </p:nvSpPr>
        <p:spPr bwMode="auto">
          <a:xfrm>
            <a:off x="1320800" y="1283717"/>
            <a:ext cx="2244725" cy="2073275"/>
          </a:xfrm>
          <a:prstGeom prst="ellipse">
            <a:avLst/>
          </a:prstGeom>
          <a:solidFill>
            <a:srgbClr val="FF993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>
            <a:off x="3216275" y="1720278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>
            <a:off x="2389189" y="2058415"/>
            <a:ext cx="820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288" name="Group 7"/>
          <p:cNvGrpSpPr>
            <a:grpSpLocks/>
          </p:cNvGrpSpPr>
          <p:nvPr/>
        </p:nvGrpSpPr>
        <p:grpSpPr bwMode="auto">
          <a:xfrm>
            <a:off x="1881189" y="1831404"/>
            <a:ext cx="490537" cy="452437"/>
            <a:chOff x="2414" y="2180"/>
            <a:chExt cx="568" cy="568"/>
          </a:xfrm>
        </p:grpSpPr>
        <p:sp>
          <p:nvSpPr>
            <p:cNvPr id="97300" name="Oval 8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301" name="Group 9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97302" name="Group 10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97306" name="Arc 1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07" name="Arc 1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303" name="Group 13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97304" name="Arc 14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05" name="Arc 15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7289" name="Text Box 16"/>
          <p:cNvSpPr txBox="1">
            <a:spLocks noChangeArrowheads="1"/>
          </p:cNvSpPr>
          <p:nvPr/>
        </p:nvSpPr>
        <p:spPr bwMode="auto">
          <a:xfrm>
            <a:off x="2298700" y="2274317"/>
            <a:ext cx="990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400 MW</a:t>
            </a:r>
          </a:p>
        </p:txBody>
      </p:sp>
      <p:sp>
        <p:nvSpPr>
          <p:cNvPr id="97290" name="Text Box 17"/>
          <p:cNvSpPr txBox="1">
            <a:spLocks noChangeArrowheads="1"/>
          </p:cNvSpPr>
          <p:nvPr/>
        </p:nvSpPr>
        <p:spPr bwMode="auto">
          <a:xfrm>
            <a:off x="2035177" y="1359917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Borduria</a:t>
            </a:r>
          </a:p>
        </p:txBody>
      </p:sp>
      <p:sp>
        <p:nvSpPr>
          <p:cNvPr id="97291" name="Oval 18"/>
          <p:cNvSpPr>
            <a:spLocks noChangeArrowheads="1"/>
          </p:cNvSpPr>
          <p:nvPr/>
        </p:nvSpPr>
        <p:spPr bwMode="auto">
          <a:xfrm>
            <a:off x="6273800" y="1267842"/>
            <a:ext cx="2244725" cy="2073275"/>
          </a:xfrm>
          <a:prstGeom prst="ellipse">
            <a:avLst/>
          </a:prstGeom>
          <a:solidFill>
            <a:srgbClr val="8EB4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AutoShape 19"/>
          <p:cNvSpPr>
            <a:spLocks noChangeArrowheads="1"/>
          </p:cNvSpPr>
          <p:nvPr/>
        </p:nvSpPr>
        <p:spPr bwMode="auto">
          <a:xfrm rot="10800000" flipH="1">
            <a:off x="6580188" y="2342578"/>
            <a:ext cx="519112" cy="823912"/>
          </a:xfrm>
          <a:custGeom>
            <a:avLst/>
            <a:gdLst>
              <a:gd name="T0" fmla="*/ 405676 w 21600"/>
              <a:gd name="T1" fmla="*/ 0 h 21600"/>
              <a:gd name="T2" fmla="*/ 292217 w 21600"/>
              <a:gd name="T3" fmla="*/ 274637 h 21600"/>
              <a:gd name="T4" fmla="*/ 0 w 21600"/>
              <a:gd name="T5" fmla="*/ 751209 h 21600"/>
              <a:gd name="T6" fmla="*/ 222473 w 21600"/>
              <a:gd name="T7" fmla="*/ 823912 h 21600"/>
              <a:gd name="T8" fmla="*/ 444946 w 21600"/>
              <a:gd name="T9" fmla="*/ 572161 h 21600"/>
              <a:gd name="T10" fmla="*/ 519112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Text Box 20"/>
          <p:cNvSpPr txBox="1">
            <a:spLocks noChangeArrowheads="1"/>
          </p:cNvSpPr>
          <p:nvPr/>
        </p:nvSpPr>
        <p:spPr bwMode="auto">
          <a:xfrm>
            <a:off x="7099300" y="2391792"/>
            <a:ext cx="148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400 MW</a:t>
            </a:r>
          </a:p>
        </p:txBody>
      </p:sp>
      <p:sp>
        <p:nvSpPr>
          <p:cNvPr id="97294" name="Text Box 21"/>
          <p:cNvSpPr txBox="1">
            <a:spLocks noChangeArrowheads="1"/>
          </p:cNvSpPr>
          <p:nvPr/>
        </p:nvSpPr>
        <p:spPr bwMode="auto">
          <a:xfrm>
            <a:off x="7153277" y="1893315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Syldavia Steel</a:t>
            </a:r>
          </a:p>
        </p:txBody>
      </p:sp>
      <p:sp>
        <p:nvSpPr>
          <p:cNvPr id="97295" name="Line 22"/>
          <p:cNvSpPr>
            <a:spLocks noChangeShapeType="1"/>
          </p:cNvSpPr>
          <p:nvPr/>
        </p:nvSpPr>
        <p:spPr bwMode="auto">
          <a:xfrm>
            <a:off x="6580188" y="1720278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79" name="Line 23"/>
          <p:cNvSpPr>
            <a:spLocks noChangeShapeType="1"/>
          </p:cNvSpPr>
          <p:nvPr/>
        </p:nvSpPr>
        <p:spPr bwMode="auto">
          <a:xfrm>
            <a:off x="3219450" y="2153665"/>
            <a:ext cx="3367088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80" name="Line 24"/>
          <p:cNvSpPr>
            <a:spLocks noChangeShapeType="1"/>
          </p:cNvSpPr>
          <p:nvPr/>
        </p:nvSpPr>
        <p:spPr bwMode="auto">
          <a:xfrm>
            <a:off x="2393950" y="2198115"/>
            <a:ext cx="6556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98" name="Text Box 25"/>
          <p:cNvSpPr txBox="1">
            <a:spLocks noChangeArrowheads="1"/>
          </p:cNvSpPr>
          <p:nvPr/>
        </p:nvSpPr>
        <p:spPr bwMode="auto">
          <a:xfrm>
            <a:off x="6934201" y="1359917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Syldavia</a:t>
            </a:r>
          </a:p>
        </p:txBody>
      </p:sp>
      <p:sp>
        <p:nvSpPr>
          <p:cNvPr id="97299" name="Text Box 26"/>
          <p:cNvSpPr txBox="1">
            <a:spLocks noChangeArrowheads="1"/>
          </p:cNvSpPr>
          <p:nvPr/>
        </p:nvSpPr>
        <p:spPr bwMode="auto">
          <a:xfrm>
            <a:off x="2200277" y="2467992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Borduria Power</a:t>
            </a:r>
          </a:p>
        </p:txBody>
      </p:sp>
    </p:spTree>
    <p:extLst>
      <p:ext uri="{BB962C8B-B14F-4D97-AF65-F5344CB8AC3E}">
        <p14:creationId xmlns:p14="http://schemas.microsoft.com/office/powerpoint/2010/main" val="10669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Parallel paths</a:t>
            </a:r>
          </a:p>
        </p:txBody>
      </p:sp>
      <p:sp>
        <p:nvSpPr>
          <p:cNvPr id="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F66FA4-0B32-F444-BAD1-48E6D3630BF1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374787" name="AutoShape 3"/>
          <p:cNvSpPr>
            <a:spLocks noChangeArrowheads="1"/>
          </p:cNvSpPr>
          <p:nvPr/>
        </p:nvSpPr>
        <p:spPr bwMode="auto">
          <a:xfrm>
            <a:off x="2559053" y="3978275"/>
            <a:ext cx="193675" cy="630238"/>
          </a:xfrm>
          <a:prstGeom prst="downArrow">
            <a:avLst>
              <a:gd name="adj1" fmla="val 28167"/>
              <a:gd name="adj2" fmla="val 8774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1608138" y="1443041"/>
            <a:ext cx="0" cy="12398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 rot="10800000">
            <a:off x="990600" y="2503494"/>
            <a:ext cx="609600" cy="657225"/>
          </a:xfrm>
          <a:custGeom>
            <a:avLst/>
            <a:gdLst>
              <a:gd name="T0" fmla="*/ 476391 w 21600"/>
              <a:gd name="T1" fmla="*/ 0 h 21600"/>
              <a:gd name="T2" fmla="*/ 343154 w 21600"/>
              <a:gd name="T3" fmla="*/ 219075 h 21600"/>
              <a:gd name="T4" fmla="*/ 0 w 21600"/>
              <a:gd name="T5" fmla="*/ 633431 h 21600"/>
              <a:gd name="T6" fmla="*/ 247142 w 21600"/>
              <a:gd name="T7" fmla="*/ 657225 h 21600"/>
              <a:gd name="T8" fmla="*/ 494284 w 21600"/>
              <a:gd name="T9" fmla="*/ 463709 h 21600"/>
              <a:gd name="T10" fmla="*/ 609600 w 21600"/>
              <a:gd name="T11" fmla="*/ 2190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35 h 21600"/>
              <a:gd name="T20" fmla="*/ 17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45" y="7200"/>
                </a:lnTo>
                <a:lnTo>
                  <a:pt x="16245" y="20035"/>
                </a:lnTo>
                <a:lnTo>
                  <a:pt x="0" y="20035"/>
                </a:lnTo>
                <a:lnTo>
                  <a:pt x="0" y="21600"/>
                </a:lnTo>
                <a:lnTo>
                  <a:pt x="17514" y="21600"/>
                </a:lnTo>
                <a:lnTo>
                  <a:pt x="17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11" name="Group 6"/>
          <p:cNvGrpSpPr>
            <a:grpSpLocks/>
          </p:cNvGrpSpPr>
          <p:nvPr/>
        </p:nvGrpSpPr>
        <p:grpSpPr bwMode="auto">
          <a:xfrm>
            <a:off x="895353" y="1982788"/>
            <a:ext cx="706438" cy="360362"/>
            <a:chOff x="2942" y="2697"/>
            <a:chExt cx="1026" cy="568"/>
          </a:xfrm>
        </p:grpSpPr>
        <p:sp>
          <p:nvSpPr>
            <p:cNvPr id="21568" name="Line 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69" name="Group 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21570" name="Oval 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71" name="Group 1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21572" name="Group 1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1576" name="Arc 1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7" name="Arc 1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73" name="Group 1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1574" name="Arc 1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75" name="Arc 1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1581150" y="2759081"/>
            <a:ext cx="166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21513" name="AutoShape 18"/>
          <p:cNvSpPr>
            <a:spLocks noChangeArrowheads="1"/>
          </p:cNvSpPr>
          <p:nvPr/>
        </p:nvSpPr>
        <p:spPr bwMode="auto">
          <a:xfrm rot="10800000" flipH="1">
            <a:off x="4295775" y="2514606"/>
            <a:ext cx="609600" cy="657225"/>
          </a:xfrm>
          <a:custGeom>
            <a:avLst/>
            <a:gdLst>
              <a:gd name="T0" fmla="*/ 476391 w 21600"/>
              <a:gd name="T1" fmla="*/ 0 h 21600"/>
              <a:gd name="T2" fmla="*/ 343154 w 21600"/>
              <a:gd name="T3" fmla="*/ 219075 h 21600"/>
              <a:gd name="T4" fmla="*/ 0 w 21600"/>
              <a:gd name="T5" fmla="*/ 634313 h 21600"/>
              <a:gd name="T6" fmla="*/ 246803 w 21600"/>
              <a:gd name="T7" fmla="*/ 657225 h 21600"/>
              <a:gd name="T8" fmla="*/ 493607 w 21600"/>
              <a:gd name="T9" fmla="*/ 463891 h 21600"/>
              <a:gd name="T10" fmla="*/ 609600 w 21600"/>
              <a:gd name="T11" fmla="*/ 2190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92 h 21600"/>
              <a:gd name="T20" fmla="*/ 174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69" y="7200"/>
                </a:lnTo>
                <a:lnTo>
                  <a:pt x="16269" y="20092"/>
                </a:lnTo>
                <a:lnTo>
                  <a:pt x="0" y="20092"/>
                </a:lnTo>
                <a:lnTo>
                  <a:pt x="0" y="21600"/>
                </a:lnTo>
                <a:lnTo>
                  <a:pt x="17490" y="21600"/>
                </a:lnTo>
                <a:lnTo>
                  <a:pt x="17490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Text Box 19"/>
          <p:cNvSpPr txBox="1">
            <a:spLocks noChangeArrowheads="1"/>
          </p:cNvSpPr>
          <p:nvPr/>
        </p:nvSpPr>
        <p:spPr bwMode="auto">
          <a:xfrm>
            <a:off x="4244978" y="2759081"/>
            <a:ext cx="1952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21515" name="Line 20"/>
          <p:cNvSpPr>
            <a:spLocks noChangeShapeType="1"/>
          </p:cNvSpPr>
          <p:nvPr/>
        </p:nvSpPr>
        <p:spPr bwMode="auto">
          <a:xfrm>
            <a:off x="4287838" y="1443038"/>
            <a:ext cx="0" cy="1262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>
            <a:off x="1609725" y="1982788"/>
            <a:ext cx="26844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7" name="Line 22"/>
          <p:cNvSpPr>
            <a:spLocks noChangeShapeType="1"/>
          </p:cNvSpPr>
          <p:nvPr/>
        </p:nvSpPr>
        <p:spPr bwMode="auto">
          <a:xfrm rot="16200000">
            <a:off x="2941638" y="3471863"/>
            <a:ext cx="0" cy="10445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807" name="Freeform 23"/>
          <p:cNvSpPr>
            <a:spLocks/>
          </p:cNvSpPr>
          <p:nvPr/>
        </p:nvSpPr>
        <p:spPr bwMode="auto">
          <a:xfrm>
            <a:off x="1624016" y="2530475"/>
            <a:ext cx="1044575" cy="14732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4808" name="Freeform 24"/>
          <p:cNvSpPr>
            <a:spLocks/>
          </p:cNvSpPr>
          <p:nvPr/>
        </p:nvSpPr>
        <p:spPr bwMode="auto">
          <a:xfrm flipH="1">
            <a:off x="3254378" y="2530475"/>
            <a:ext cx="1044575" cy="14732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0" name="Text Box 25"/>
          <p:cNvSpPr txBox="1">
            <a:spLocks noChangeArrowheads="1"/>
          </p:cNvSpPr>
          <p:nvPr/>
        </p:nvSpPr>
        <p:spPr bwMode="auto">
          <a:xfrm>
            <a:off x="3562354" y="3925894"/>
            <a:ext cx="193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grpSp>
        <p:nvGrpSpPr>
          <p:cNvPr id="21521" name="Group 26"/>
          <p:cNvGrpSpPr>
            <a:grpSpLocks/>
          </p:cNvGrpSpPr>
          <p:nvPr/>
        </p:nvGrpSpPr>
        <p:grpSpPr bwMode="auto">
          <a:xfrm>
            <a:off x="901700" y="1352556"/>
            <a:ext cx="706438" cy="360363"/>
            <a:chOff x="2942" y="2697"/>
            <a:chExt cx="1026" cy="568"/>
          </a:xfrm>
        </p:grpSpPr>
        <p:sp>
          <p:nvSpPr>
            <p:cNvPr id="21558" name="Line 2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59" name="Group 2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21560" name="Oval 2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61" name="Group 3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21562" name="Group 3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1566" name="Arc 3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7" name="Arc 3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63" name="Group 3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1564" name="Arc 3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5" name="Arc 3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1522" name="Group 37"/>
          <p:cNvGrpSpPr>
            <a:grpSpLocks/>
          </p:cNvGrpSpPr>
          <p:nvPr/>
        </p:nvGrpSpPr>
        <p:grpSpPr bwMode="auto">
          <a:xfrm>
            <a:off x="4294191" y="1622425"/>
            <a:ext cx="704850" cy="361950"/>
            <a:chOff x="7880" y="1988"/>
            <a:chExt cx="1026" cy="568"/>
          </a:xfrm>
        </p:grpSpPr>
        <p:sp>
          <p:nvSpPr>
            <p:cNvPr id="21548" name="Line 38"/>
            <p:cNvSpPr>
              <a:spLocks noChangeShapeType="1"/>
            </p:cNvSpPr>
            <p:nvPr/>
          </p:nvSpPr>
          <p:spPr bwMode="auto">
            <a:xfrm flipH="1">
              <a:off x="7880" y="2272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49" name="Group 39"/>
            <p:cNvGrpSpPr>
              <a:grpSpLocks/>
            </p:cNvGrpSpPr>
            <p:nvPr/>
          </p:nvGrpSpPr>
          <p:grpSpPr bwMode="auto">
            <a:xfrm>
              <a:off x="8338" y="1988"/>
              <a:ext cx="568" cy="568"/>
              <a:chOff x="8338" y="1988"/>
              <a:chExt cx="568" cy="568"/>
            </a:xfrm>
          </p:grpSpPr>
          <p:sp>
            <p:nvSpPr>
              <p:cNvPr id="21550" name="Oval 40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103DF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51" name="Group 41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21552" name="Group 4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1556" name="Arc 4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7" name="Arc 4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53" name="Group 4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1554" name="Arc 4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5" name="Arc 4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1523" name="Text Box 48"/>
          <p:cNvSpPr txBox="1">
            <a:spLocks noChangeArrowheads="1"/>
          </p:cNvSpPr>
          <p:nvPr/>
        </p:nvSpPr>
        <p:spPr bwMode="auto">
          <a:xfrm>
            <a:off x="4705353" y="1295406"/>
            <a:ext cx="250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C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24" name="Text Box 49"/>
          <p:cNvSpPr txBox="1">
            <a:spLocks noChangeArrowheads="1"/>
          </p:cNvSpPr>
          <p:nvPr/>
        </p:nvSpPr>
        <p:spPr bwMode="auto">
          <a:xfrm>
            <a:off x="660403" y="1347794"/>
            <a:ext cx="2508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A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25" name="Text Box 50"/>
          <p:cNvSpPr txBox="1">
            <a:spLocks noChangeArrowheads="1"/>
          </p:cNvSpPr>
          <p:nvPr/>
        </p:nvSpPr>
        <p:spPr bwMode="auto">
          <a:xfrm>
            <a:off x="660403" y="1978027"/>
            <a:ext cx="250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26" name="Line 51"/>
          <p:cNvSpPr>
            <a:spLocks noChangeShapeType="1"/>
          </p:cNvSpPr>
          <p:nvPr/>
        </p:nvSpPr>
        <p:spPr bwMode="auto">
          <a:xfrm rot="5400000" flipH="1">
            <a:off x="3107534" y="4123532"/>
            <a:ext cx="265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7" name="Group 52"/>
          <p:cNvGrpSpPr>
            <a:grpSpLocks/>
          </p:cNvGrpSpPr>
          <p:nvPr/>
        </p:nvGrpSpPr>
        <p:grpSpPr bwMode="auto">
          <a:xfrm>
            <a:off x="3044826" y="4287838"/>
            <a:ext cx="388938" cy="360362"/>
            <a:chOff x="8338" y="1988"/>
            <a:chExt cx="568" cy="568"/>
          </a:xfrm>
        </p:grpSpPr>
        <p:sp>
          <p:nvSpPr>
            <p:cNvPr id="21540" name="Oval 53"/>
            <p:cNvSpPr>
              <a:spLocks noChangeArrowheads="1"/>
            </p:cNvSpPr>
            <p:nvPr/>
          </p:nvSpPr>
          <p:spPr bwMode="auto">
            <a:xfrm flipH="1">
              <a:off x="8338" y="1988"/>
              <a:ext cx="568" cy="568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41" name="Group 54"/>
            <p:cNvGrpSpPr>
              <a:grpSpLocks/>
            </p:cNvGrpSpPr>
            <p:nvPr/>
          </p:nvGrpSpPr>
          <p:grpSpPr bwMode="auto">
            <a:xfrm>
              <a:off x="8425" y="2170"/>
              <a:ext cx="393" cy="203"/>
              <a:chOff x="2220" y="3747"/>
              <a:chExt cx="521" cy="267"/>
            </a:xfrm>
          </p:grpSpPr>
          <p:grpSp>
            <p:nvGrpSpPr>
              <p:cNvPr id="21542" name="Group 55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1546" name="Arc 5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Arc 5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43" name="Group 58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1544" name="Arc 59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Arc 60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528" name="Text Box 61"/>
          <p:cNvSpPr txBox="1">
            <a:spLocks noChangeArrowheads="1"/>
          </p:cNvSpPr>
          <p:nvPr/>
        </p:nvSpPr>
        <p:spPr bwMode="auto">
          <a:xfrm>
            <a:off x="3546479" y="4378325"/>
            <a:ext cx="2508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D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29" name="Text Box 62"/>
          <p:cNvSpPr txBox="1">
            <a:spLocks noChangeArrowheads="1"/>
          </p:cNvSpPr>
          <p:nvPr/>
        </p:nvSpPr>
        <p:spPr bwMode="auto">
          <a:xfrm>
            <a:off x="2311400" y="4114800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 Y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30" name="Text Box 63"/>
          <p:cNvSpPr txBox="1">
            <a:spLocks noChangeArrowheads="1"/>
          </p:cNvSpPr>
          <p:nvPr/>
        </p:nvSpPr>
        <p:spPr bwMode="auto">
          <a:xfrm>
            <a:off x="825500" y="2667000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 Z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1531" name="Object 64"/>
          <p:cNvGraphicFramePr>
            <a:graphicFrameLocks noChangeAspect="1"/>
          </p:cNvGraphicFramePr>
          <p:nvPr/>
        </p:nvGraphicFramePr>
        <p:xfrm>
          <a:off x="2779713" y="1219200"/>
          <a:ext cx="9210676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8" name="Document" r:id="rId4" imgW="5626100" imgH="1485900" progId="Word.Document.8">
                  <p:embed/>
                </p:oleObj>
              </mc:Choice>
              <mc:Fallback>
                <p:oleObj name="Document" r:id="rId4" imgW="5626100" imgH="1485900" progId="Word.Document.8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1219200"/>
                        <a:ext cx="9210676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49" name="AutoShape 65"/>
          <p:cNvSpPr>
            <a:spLocks noChangeArrowheads="1"/>
          </p:cNvSpPr>
          <p:nvPr/>
        </p:nvSpPr>
        <p:spPr bwMode="auto">
          <a:xfrm rot="20097426">
            <a:off x="2765425" y="1962150"/>
            <a:ext cx="992188" cy="1365250"/>
          </a:xfrm>
          <a:prstGeom prst="curvedLeftArrow">
            <a:avLst>
              <a:gd name="adj1" fmla="val 9008"/>
              <a:gd name="adj2" fmla="val 32948"/>
              <a:gd name="adj3" fmla="val 2562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4850" name="AutoShape 66"/>
          <p:cNvSpPr>
            <a:spLocks noChangeArrowheads="1"/>
          </p:cNvSpPr>
          <p:nvPr/>
        </p:nvSpPr>
        <p:spPr bwMode="auto">
          <a:xfrm rot="3547419">
            <a:off x="2003425" y="2828925"/>
            <a:ext cx="1028700" cy="247650"/>
          </a:xfrm>
          <a:prstGeom prst="rightArrow">
            <a:avLst>
              <a:gd name="adj1" fmla="val 50000"/>
              <a:gd name="adj2" fmla="val 10384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4" name="Text Box 67"/>
          <p:cNvSpPr txBox="1">
            <a:spLocks noChangeArrowheads="1"/>
          </p:cNvSpPr>
          <p:nvPr/>
        </p:nvSpPr>
        <p:spPr bwMode="auto">
          <a:xfrm>
            <a:off x="3427416" y="2311406"/>
            <a:ext cx="2492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Arial" charset="0"/>
              </a:rPr>
              <a:t>I</a:t>
            </a:r>
            <a:endParaRPr lang="en-US" sz="1000" b="1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35" name="Text Box 68"/>
          <p:cNvSpPr txBox="1">
            <a:spLocks noChangeArrowheads="1"/>
          </p:cNvSpPr>
          <p:nvPr/>
        </p:nvSpPr>
        <p:spPr bwMode="auto">
          <a:xfrm>
            <a:off x="2557467" y="2705106"/>
            <a:ext cx="2492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Arial" charset="0"/>
              </a:rPr>
              <a:t>II</a:t>
            </a:r>
            <a:endParaRPr lang="en-US" sz="1000" b="1" baseline="-2500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74853" name="Text Box 69"/>
          <p:cNvSpPr txBox="1">
            <a:spLocks noChangeArrowheads="1"/>
          </p:cNvSpPr>
          <p:nvPr/>
        </p:nvSpPr>
        <p:spPr bwMode="auto">
          <a:xfrm>
            <a:off x="4127500" y="4191005"/>
            <a:ext cx="5345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2"/>
                </a:solidFill>
                <a:cs typeface="+mn-cs"/>
              </a:rPr>
              <a:t>400 MW transaction between B and Y</a:t>
            </a:r>
            <a:endParaRPr lang="en-GB">
              <a:cs typeface="+mn-cs"/>
            </a:endParaRPr>
          </a:p>
        </p:txBody>
      </p:sp>
      <p:pic>
        <p:nvPicPr>
          <p:cNvPr id="374854" name="Picture 7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876806"/>
            <a:ext cx="42926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4855" name="Picture 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4876806"/>
            <a:ext cx="437515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4856" name="Text Box 72"/>
          <p:cNvSpPr txBox="1">
            <a:spLocks noChangeArrowheads="1"/>
          </p:cNvSpPr>
          <p:nvPr/>
        </p:nvSpPr>
        <p:spPr bwMode="auto">
          <a:xfrm>
            <a:off x="493713" y="5943605"/>
            <a:ext cx="8533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cs typeface="+mn-cs"/>
              </a:rPr>
              <a:t>Not possible because exceeds capacities of lines 1-2 and 2-3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7503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00"/>
                </a:solidFill>
                <a:cs typeface="+mj-cs"/>
              </a:rPr>
              <a:t>Example of Financial Transmission Rights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4222576"/>
            <a:ext cx="883285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000" dirty="0" err="1">
                <a:solidFill>
                  <a:srgbClr val="000000"/>
                </a:solidFill>
                <a:cs typeface="+mn-cs"/>
              </a:rPr>
              <a:t>Borduria</a:t>
            </a:r>
            <a:r>
              <a:rPr lang="en-GB" sz="2000" dirty="0">
                <a:solidFill>
                  <a:srgbClr val="000000"/>
                </a:solidFill>
                <a:cs typeface="+mn-cs"/>
              </a:rPr>
              <a:t> Power sells 400 at 19.00 </a:t>
            </a:r>
            <a:r>
              <a:rPr lang="en-GB" sz="2000" dirty="0">
                <a:solidFill>
                  <a:srgbClr val="000000"/>
                </a:solidFill>
                <a:cs typeface="+mn-cs"/>
                <a:sym typeface="Wingdings"/>
              </a:rPr>
              <a:t></a:t>
            </a:r>
            <a:r>
              <a:rPr lang="en-GB" sz="2000" dirty="0">
                <a:solidFill>
                  <a:srgbClr val="000000"/>
                </a:solidFill>
                <a:cs typeface="+mn-cs"/>
                <a:sym typeface="Symbol" charset="0"/>
              </a:rPr>
              <a:t> gets $7,600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err="1">
                <a:solidFill>
                  <a:srgbClr val="000000"/>
                </a:solidFill>
                <a:cs typeface="+mn-cs"/>
              </a:rPr>
              <a:t>Syldavia</a:t>
            </a:r>
            <a:r>
              <a:rPr lang="en-GB" sz="2000" dirty="0">
                <a:solidFill>
                  <a:srgbClr val="000000"/>
                </a:solidFill>
                <a:cs typeface="+mn-cs"/>
              </a:rPr>
              <a:t> Steel buys 400 at 35.00 </a:t>
            </a:r>
            <a:r>
              <a:rPr lang="en-GB" sz="2000" dirty="0">
                <a:solidFill>
                  <a:srgbClr val="000000"/>
                </a:solidFill>
                <a:cs typeface="+mn-cs"/>
                <a:sym typeface="Wingdings"/>
              </a:rPr>
              <a:t></a:t>
            </a:r>
            <a:r>
              <a:rPr lang="en-GB" sz="2000" dirty="0">
                <a:solidFill>
                  <a:srgbClr val="000000"/>
                </a:solidFill>
                <a:cs typeface="+mn-cs"/>
                <a:sym typeface="Symbol" charset="0"/>
              </a:rPr>
              <a:t> pays $14,000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>
                <a:solidFill>
                  <a:srgbClr val="000000"/>
                </a:solidFill>
                <a:cs typeface="+mn-cs"/>
                <a:sym typeface="Symbol" charset="0"/>
              </a:rPr>
              <a:t>The system operator collects 400 (35 -19) = $ 6,400 in congestion surplus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err="1">
                <a:solidFill>
                  <a:srgbClr val="000000"/>
                </a:solidFill>
                <a:cs typeface="+mn-cs"/>
              </a:rPr>
              <a:t>Borduria</a:t>
            </a:r>
            <a:r>
              <a:rPr lang="en-GB" sz="2000" dirty="0">
                <a:solidFill>
                  <a:srgbClr val="000000"/>
                </a:solidFill>
                <a:cs typeface="+mn-cs"/>
              </a:rPr>
              <a:t> Power collects 400 (35 -19) = $6,400 from the system operator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err="1">
                <a:solidFill>
                  <a:srgbClr val="000000"/>
                </a:solidFill>
                <a:cs typeface="+mn-cs"/>
              </a:rPr>
              <a:t>Borduria</a:t>
            </a:r>
            <a:r>
              <a:rPr lang="en-GB" sz="2000" dirty="0">
                <a:solidFill>
                  <a:srgbClr val="000000"/>
                </a:solidFill>
                <a:cs typeface="+mn-cs"/>
              </a:rPr>
              <a:t> Power pays </a:t>
            </a:r>
            <a:r>
              <a:rPr lang="en-GB" sz="2000" dirty="0" err="1">
                <a:solidFill>
                  <a:srgbClr val="000000"/>
                </a:solidFill>
                <a:cs typeface="+mn-cs"/>
              </a:rPr>
              <a:t>Syldavia</a:t>
            </a:r>
            <a:r>
              <a:rPr lang="en-GB" sz="2000" dirty="0">
                <a:solidFill>
                  <a:srgbClr val="000000"/>
                </a:solidFill>
                <a:cs typeface="+mn-cs"/>
              </a:rPr>
              <a:t> Steel 400 (35 -30) = $2,000</a:t>
            </a:r>
            <a:endParaRPr lang="en-GB" sz="1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err="1">
                <a:solidFill>
                  <a:srgbClr val="000000"/>
                </a:solidFill>
                <a:cs typeface="+mn-cs"/>
              </a:rPr>
              <a:t>Syldavia</a:t>
            </a:r>
            <a:r>
              <a:rPr lang="en-GB" sz="2000" dirty="0">
                <a:solidFill>
                  <a:srgbClr val="000000"/>
                </a:solidFill>
                <a:cs typeface="+mn-cs"/>
              </a:rPr>
              <a:t> Steel net cost is $12,000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dirty="0" err="1">
                <a:solidFill>
                  <a:srgbClr val="000000"/>
                </a:solidFill>
                <a:cs typeface="+mn-cs"/>
              </a:rPr>
              <a:t>Borduria</a:t>
            </a:r>
            <a:r>
              <a:rPr lang="en-GB" sz="2000" dirty="0">
                <a:solidFill>
                  <a:srgbClr val="000000"/>
                </a:solidFill>
                <a:cs typeface="+mn-cs"/>
              </a:rPr>
              <a:t> power net revenue is $12,000</a:t>
            </a:r>
            <a:endParaRPr lang="en-GB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928FFA-47D3-3346-B73F-CC7BF1F0B3C9}" type="slidenum">
              <a:rPr lang="en-GB">
                <a:solidFill>
                  <a:srgbClr val="000000"/>
                </a:solidFill>
              </a:rPr>
              <a:pPr>
                <a:defRPr/>
              </a:pPr>
              <a:t>120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8309" name="Oval 4"/>
          <p:cNvSpPr>
            <a:spLocks noChangeArrowheads="1"/>
          </p:cNvSpPr>
          <p:nvPr/>
        </p:nvSpPr>
        <p:spPr bwMode="auto">
          <a:xfrm>
            <a:off x="1320800" y="1283717"/>
            <a:ext cx="2244725" cy="2073275"/>
          </a:xfrm>
          <a:prstGeom prst="ellipse">
            <a:avLst/>
          </a:prstGeom>
          <a:solidFill>
            <a:srgbClr val="FF993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8310" name="Line 5"/>
          <p:cNvSpPr>
            <a:spLocks noChangeShapeType="1"/>
          </p:cNvSpPr>
          <p:nvPr/>
        </p:nvSpPr>
        <p:spPr bwMode="auto">
          <a:xfrm>
            <a:off x="3216275" y="1720278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8311" name="Line 6"/>
          <p:cNvSpPr>
            <a:spLocks noChangeShapeType="1"/>
          </p:cNvSpPr>
          <p:nvPr/>
        </p:nvSpPr>
        <p:spPr bwMode="auto">
          <a:xfrm>
            <a:off x="2389189" y="2058415"/>
            <a:ext cx="820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8312" name="Group 7"/>
          <p:cNvGrpSpPr>
            <a:grpSpLocks/>
          </p:cNvGrpSpPr>
          <p:nvPr/>
        </p:nvGrpSpPr>
        <p:grpSpPr bwMode="auto">
          <a:xfrm>
            <a:off x="1881189" y="1831404"/>
            <a:ext cx="490537" cy="452437"/>
            <a:chOff x="2414" y="2180"/>
            <a:chExt cx="568" cy="568"/>
          </a:xfrm>
        </p:grpSpPr>
        <p:sp>
          <p:nvSpPr>
            <p:cNvPr id="98329" name="Oval 8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8330" name="Group 9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98331" name="Group 10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98335" name="Arc 11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336" name="Arc 12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8332" name="Group 13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98333" name="Arc 14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334" name="Arc 15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98313" name="Text Box 16"/>
          <p:cNvSpPr txBox="1">
            <a:spLocks noChangeArrowheads="1"/>
          </p:cNvSpPr>
          <p:nvPr/>
        </p:nvSpPr>
        <p:spPr bwMode="auto">
          <a:xfrm>
            <a:off x="2298700" y="2274317"/>
            <a:ext cx="990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400 MW</a:t>
            </a:r>
          </a:p>
        </p:txBody>
      </p:sp>
      <p:sp>
        <p:nvSpPr>
          <p:cNvPr id="98314" name="Text Box 17"/>
          <p:cNvSpPr txBox="1">
            <a:spLocks noChangeArrowheads="1"/>
          </p:cNvSpPr>
          <p:nvPr/>
        </p:nvSpPr>
        <p:spPr bwMode="auto">
          <a:xfrm>
            <a:off x="2035177" y="1359917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Borduria</a:t>
            </a:r>
          </a:p>
        </p:txBody>
      </p:sp>
      <p:sp>
        <p:nvSpPr>
          <p:cNvPr id="98315" name="Oval 18"/>
          <p:cNvSpPr>
            <a:spLocks noChangeArrowheads="1"/>
          </p:cNvSpPr>
          <p:nvPr/>
        </p:nvSpPr>
        <p:spPr bwMode="auto">
          <a:xfrm>
            <a:off x="6273800" y="1267842"/>
            <a:ext cx="2244725" cy="2073275"/>
          </a:xfrm>
          <a:prstGeom prst="ellipse">
            <a:avLst/>
          </a:prstGeom>
          <a:solidFill>
            <a:srgbClr val="8EB4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8316" name="AutoShape 19"/>
          <p:cNvSpPr>
            <a:spLocks noChangeArrowheads="1"/>
          </p:cNvSpPr>
          <p:nvPr/>
        </p:nvSpPr>
        <p:spPr bwMode="auto">
          <a:xfrm rot="10800000" flipH="1">
            <a:off x="6580188" y="2342578"/>
            <a:ext cx="519112" cy="823912"/>
          </a:xfrm>
          <a:custGeom>
            <a:avLst/>
            <a:gdLst>
              <a:gd name="T0" fmla="*/ 405676 w 21600"/>
              <a:gd name="T1" fmla="*/ 0 h 21600"/>
              <a:gd name="T2" fmla="*/ 292217 w 21600"/>
              <a:gd name="T3" fmla="*/ 274637 h 21600"/>
              <a:gd name="T4" fmla="*/ 0 w 21600"/>
              <a:gd name="T5" fmla="*/ 751209 h 21600"/>
              <a:gd name="T6" fmla="*/ 222473 w 21600"/>
              <a:gd name="T7" fmla="*/ 823912 h 21600"/>
              <a:gd name="T8" fmla="*/ 444946 w 21600"/>
              <a:gd name="T9" fmla="*/ 572161 h 21600"/>
              <a:gd name="T10" fmla="*/ 519112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8317" name="Text Box 20"/>
          <p:cNvSpPr txBox="1">
            <a:spLocks noChangeArrowheads="1"/>
          </p:cNvSpPr>
          <p:nvPr/>
        </p:nvSpPr>
        <p:spPr bwMode="auto">
          <a:xfrm>
            <a:off x="7099300" y="2391792"/>
            <a:ext cx="148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400 MW</a:t>
            </a:r>
          </a:p>
        </p:txBody>
      </p:sp>
      <p:sp>
        <p:nvSpPr>
          <p:cNvPr id="98318" name="Text Box 21"/>
          <p:cNvSpPr txBox="1">
            <a:spLocks noChangeArrowheads="1"/>
          </p:cNvSpPr>
          <p:nvPr/>
        </p:nvSpPr>
        <p:spPr bwMode="auto">
          <a:xfrm>
            <a:off x="7153277" y="1893315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Syldavia Steel</a:t>
            </a:r>
          </a:p>
        </p:txBody>
      </p:sp>
      <p:sp>
        <p:nvSpPr>
          <p:cNvPr id="98319" name="Line 22"/>
          <p:cNvSpPr>
            <a:spLocks noChangeShapeType="1"/>
          </p:cNvSpPr>
          <p:nvPr/>
        </p:nvSpPr>
        <p:spPr bwMode="auto">
          <a:xfrm>
            <a:off x="6580188" y="1720278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5703" name="Line 23"/>
          <p:cNvSpPr>
            <a:spLocks noChangeShapeType="1"/>
          </p:cNvSpPr>
          <p:nvPr/>
        </p:nvSpPr>
        <p:spPr bwMode="auto">
          <a:xfrm>
            <a:off x="3219450" y="2153665"/>
            <a:ext cx="3367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55704" name="Line 24"/>
          <p:cNvSpPr>
            <a:spLocks noChangeShapeType="1"/>
          </p:cNvSpPr>
          <p:nvPr/>
        </p:nvSpPr>
        <p:spPr bwMode="auto">
          <a:xfrm>
            <a:off x="2393950" y="2198115"/>
            <a:ext cx="6556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98322" name="Text Box 25"/>
          <p:cNvSpPr txBox="1">
            <a:spLocks noChangeArrowheads="1"/>
          </p:cNvSpPr>
          <p:nvPr/>
        </p:nvSpPr>
        <p:spPr bwMode="auto">
          <a:xfrm>
            <a:off x="6934201" y="1359917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Syldavia</a:t>
            </a:r>
          </a:p>
        </p:txBody>
      </p:sp>
      <p:sp>
        <p:nvSpPr>
          <p:cNvPr id="98323" name="Text Box 26"/>
          <p:cNvSpPr txBox="1">
            <a:spLocks noChangeArrowheads="1"/>
          </p:cNvSpPr>
          <p:nvPr/>
        </p:nvSpPr>
        <p:spPr bwMode="auto">
          <a:xfrm>
            <a:off x="2200277" y="2467992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Borduria Power</a:t>
            </a:r>
          </a:p>
        </p:txBody>
      </p:sp>
      <p:sp>
        <p:nvSpPr>
          <p:cNvPr id="455707" name="Text Box 27"/>
          <p:cNvSpPr txBox="1">
            <a:spLocks noChangeArrowheads="1"/>
          </p:cNvSpPr>
          <p:nvPr/>
        </p:nvSpPr>
        <p:spPr bwMode="auto">
          <a:xfrm>
            <a:off x="1403350" y="3532946"/>
            <a:ext cx="1900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sym typeface="Symbol" charset="0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cs typeface="+mn-cs"/>
                <a:sym typeface="Symbol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cs typeface="+mn-cs"/>
                <a:sym typeface="Symbol" charset="0"/>
              </a:rPr>
              <a:t> = 19 $/MWh</a:t>
            </a:r>
            <a:endParaRPr lang="en-GB" baseline="-25000" dirty="0">
              <a:solidFill>
                <a:srgbClr val="000000"/>
              </a:solidFill>
              <a:cs typeface="+mn-cs"/>
              <a:sym typeface="Symbol" charset="0"/>
            </a:endParaRPr>
          </a:p>
        </p:txBody>
      </p:sp>
      <p:sp>
        <p:nvSpPr>
          <p:cNvPr id="455708" name="Text Box 28"/>
          <p:cNvSpPr txBox="1">
            <a:spLocks noChangeArrowheads="1"/>
          </p:cNvSpPr>
          <p:nvPr/>
        </p:nvSpPr>
        <p:spPr bwMode="auto">
          <a:xfrm>
            <a:off x="6335714" y="3532946"/>
            <a:ext cx="1900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sym typeface="Symbol" charset="0"/>
              </a:rPr>
              <a:t>π</a:t>
            </a:r>
            <a:r>
              <a:rPr lang="en-GB" sz="2000" baseline="-25000" dirty="0">
                <a:solidFill>
                  <a:srgbClr val="000000"/>
                </a:solidFill>
                <a:cs typeface="+mn-cs"/>
                <a:sym typeface="Symbol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cs typeface="+mn-cs"/>
                <a:sym typeface="Symbol" charset="0"/>
              </a:rPr>
              <a:t> = 35 $/MWh</a:t>
            </a:r>
            <a:endParaRPr lang="en-GB" baseline="-25000" dirty="0">
              <a:solidFill>
                <a:srgbClr val="000000"/>
              </a:solidFill>
              <a:cs typeface="+mn-cs"/>
              <a:sym typeface="Symbol" charset="0"/>
            </a:endParaRPr>
          </a:p>
        </p:txBody>
      </p:sp>
      <p:sp>
        <p:nvSpPr>
          <p:cNvPr id="98326" name="Text Box 29"/>
          <p:cNvSpPr txBox="1">
            <a:spLocks noChangeArrowheads="1"/>
          </p:cNvSpPr>
          <p:nvPr/>
        </p:nvSpPr>
        <p:spPr bwMode="auto">
          <a:xfrm>
            <a:off x="4279900" y="2426717"/>
            <a:ext cx="990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400 MW</a:t>
            </a:r>
          </a:p>
        </p:txBody>
      </p:sp>
      <p:sp>
        <p:nvSpPr>
          <p:cNvPr id="455710" name="Line 30"/>
          <p:cNvSpPr>
            <a:spLocks noChangeShapeType="1"/>
          </p:cNvSpPr>
          <p:nvPr/>
        </p:nvSpPr>
        <p:spPr bwMode="auto">
          <a:xfrm>
            <a:off x="4375150" y="2350515"/>
            <a:ext cx="6556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6191250" y="6096001"/>
            <a:ext cx="3057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FF0000"/>
                </a:solidFill>
                <a:latin typeface="Arial" charset="0"/>
                <a:cs typeface="+mn-cs"/>
              </a:rPr>
              <a:t>The books balance!</a:t>
            </a:r>
            <a:endParaRPr lang="en-GB">
              <a:solidFill>
                <a:schemeClr val="tx1"/>
              </a:solidFill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1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Financial transmission rights (FTR)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cs typeface="+mn-cs"/>
              </a:rPr>
              <a:t>FTRs provide a perfect hedge against variations in nodal prices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cs typeface="+mn-cs"/>
              </a:rPr>
              <a:t>Auction transmission rights for the maximum transmission capacity of the network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/>
              <a:t>The system operator cannot sell more transmission rights than the amount of power that it can deliver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/>
              <a:t>If it does, it will lose money!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/>
              <a:t>System Operator has no incentive to increase congestion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cs typeface="+mn-cs"/>
              </a:rPr>
              <a:t>Proceeds of the auction help cover the investment costs of the transmission network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>
                <a:cs typeface="+mn-cs"/>
              </a:rPr>
              <a:t>Users of FTRs must estimate the value of the rights they buy at auction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359DBE-0862-0045-B220-5CF14B3A5624}" type="slidenum">
              <a:rPr lang="en-GB"/>
              <a:pPr>
                <a:defRPr/>
              </a:pPr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50317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Financial transmission rights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>
                <a:cs typeface="+mn-cs"/>
              </a:rPr>
              <a:t>FTRs are defined from point-to-point</a:t>
            </a:r>
          </a:p>
          <a:p>
            <a:pPr eaLnBrk="1" hangingPunct="1">
              <a:defRPr/>
            </a:pPr>
            <a:r>
              <a:rPr lang="en-GB" sz="2800" dirty="0">
                <a:cs typeface="+mn-cs"/>
              </a:rPr>
              <a:t>No need for a direct branch connecting directly the points between which the FTRs are defined</a:t>
            </a:r>
          </a:p>
          <a:p>
            <a:pPr eaLnBrk="1" hangingPunct="1">
              <a:defRPr/>
            </a:pPr>
            <a:r>
              <a:rPr lang="en-GB" sz="2800" dirty="0">
                <a:cs typeface="+mn-cs"/>
              </a:rPr>
              <a:t>Market participants do not need to be concerned about how the power flows from one location to another</a:t>
            </a:r>
          </a:p>
          <a:p>
            <a:pPr lvl="1">
              <a:defRPr/>
            </a:pPr>
            <a:r>
              <a:rPr lang="en-GB" sz="2400" dirty="0"/>
              <a:t>That’s the system operator’s job</a:t>
            </a:r>
            <a:endParaRPr lang="en-GB" sz="2400" dirty="0">
              <a:cs typeface="+mn-cs"/>
            </a:endParaRPr>
          </a:p>
          <a:p>
            <a:pPr eaLnBrk="1" hangingPunct="1">
              <a:defRPr/>
            </a:pPr>
            <a:r>
              <a:rPr lang="en-GB" sz="2800" dirty="0">
                <a:cs typeface="+mn-cs"/>
              </a:rPr>
              <a:t>FTRs automatically factor in the effect of </a:t>
            </a:r>
            <a:r>
              <a:rPr lang="en-GB" sz="2800" dirty="0" err="1">
                <a:cs typeface="+mn-cs"/>
              </a:rPr>
              <a:t>Kirchoff</a:t>
            </a:r>
            <a:r>
              <a:rPr lang="ja-JP" altLang="en-GB" sz="2800" dirty="0">
                <a:latin typeface="Arial"/>
                <a:cs typeface="+mn-cs"/>
              </a:rPr>
              <a:t>’</a:t>
            </a:r>
            <a:r>
              <a:rPr lang="en-GB" sz="2800" dirty="0">
                <a:cs typeface="+mn-cs"/>
              </a:rPr>
              <a:t>s voltage law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C09FDE-2ACD-E344-B96A-75C7B369E903}" type="slidenum">
              <a:rPr lang="en-GB"/>
              <a:pPr>
                <a:defRPr/>
              </a:pPr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6378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Another example of FTRs</a:t>
            </a:r>
          </a:p>
        </p:txBody>
      </p:sp>
      <p:sp>
        <p:nvSpPr>
          <p:cNvPr id="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0136C-2B85-EC47-A919-EEC5B25662F1}" type="slidenum">
              <a:rPr lang="en-GB"/>
              <a:pPr>
                <a:defRPr/>
              </a:pPr>
              <a:t>123</a:t>
            </a:fld>
            <a:endParaRPr lang="en-GB"/>
          </a:p>
        </p:txBody>
      </p:sp>
      <p:grpSp>
        <p:nvGrpSpPr>
          <p:cNvPr id="81925" name="Group 106"/>
          <p:cNvGrpSpPr>
            <a:grpSpLocks/>
          </p:cNvGrpSpPr>
          <p:nvPr/>
        </p:nvGrpSpPr>
        <p:grpSpPr bwMode="auto">
          <a:xfrm>
            <a:off x="272480" y="1219200"/>
            <a:ext cx="8078788" cy="5410200"/>
            <a:chOff x="720" y="768"/>
            <a:chExt cx="4698" cy="3408"/>
          </a:xfrm>
        </p:grpSpPr>
        <p:sp>
          <p:nvSpPr>
            <p:cNvPr id="329755" name="AutoShape 27"/>
            <p:cNvSpPr>
              <a:spLocks noChangeArrowheads="1"/>
            </p:cNvSpPr>
            <p:nvPr/>
          </p:nvSpPr>
          <p:spPr bwMode="auto">
            <a:xfrm>
              <a:off x="2609" y="3365"/>
              <a:ext cx="174" cy="610"/>
            </a:xfrm>
            <a:prstGeom prst="downArrow">
              <a:avLst>
                <a:gd name="adj1" fmla="val 28167"/>
                <a:gd name="adj2" fmla="val 95072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27" name="Line 28"/>
            <p:cNvSpPr>
              <a:spLocks noChangeShapeType="1"/>
            </p:cNvSpPr>
            <p:nvPr/>
          </p:nvSpPr>
          <p:spPr bwMode="auto">
            <a:xfrm>
              <a:off x="1759" y="911"/>
              <a:ext cx="0" cy="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AutoShape 29"/>
            <p:cNvSpPr>
              <a:spLocks noChangeArrowheads="1"/>
            </p:cNvSpPr>
            <p:nvPr/>
          </p:nvSpPr>
          <p:spPr bwMode="auto">
            <a:xfrm rot="10800000">
              <a:off x="1207" y="1937"/>
              <a:ext cx="544" cy="637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1 w 21600"/>
                <a:gd name="T7" fmla="*/ 637 h 21600"/>
                <a:gd name="T8" fmla="*/ 441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9" name="Group 30"/>
            <p:cNvGrpSpPr>
              <a:grpSpLocks/>
            </p:cNvGrpSpPr>
            <p:nvPr/>
          </p:nvGrpSpPr>
          <p:grpSpPr bwMode="auto">
            <a:xfrm>
              <a:off x="864" y="1433"/>
              <a:ext cx="889" cy="492"/>
              <a:chOff x="2942" y="2697"/>
              <a:chExt cx="1026" cy="568"/>
            </a:xfrm>
          </p:grpSpPr>
          <p:sp>
            <p:nvSpPr>
              <p:cNvPr id="81995" name="Line 3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96" name="Group 3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97" name="Oval 3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98" name="Group 3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9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3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4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000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1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2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30" name="Text Box 41"/>
            <p:cNvSpPr txBox="1">
              <a:spLocks noChangeArrowheads="1"/>
            </p:cNvSpPr>
            <p:nvPr/>
          </p:nvSpPr>
          <p:spPr bwMode="auto">
            <a:xfrm>
              <a:off x="1734" y="2185"/>
              <a:ext cx="14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1931" name="AutoShape 42"/>
            <p:cNvSpPr>
              <a:spLocks noChangeArrowheads="1"/>
            </p:cNvSpPr>
            <p:nvPr/>
          </p:nvSpPr>
          <p:spPr bwMode="auto">
            <a:xfrm rot="10800000" flipH="1">
              <a:off x="4161" y="1948"/>
              <a:ext cx="544" cy="636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0 w 21600"/>
                <a:gd name="T7" fmla="*/ 636 h 21600"/>
                <a:gd name="T8" fmla="*/ 440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106 h 21600"/>
                <a:gd name="T20" fmla="*/ 1747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Text Box 43"/>
            <p:cNvSpPr txBox="1">
              <a:spLocks noChangeArrowheads="1"/>
            </p:cNvSpPr>
            <p:nvPr/>
          </p:nvSpPr>
          <p:spPr bwMode="auto">
            <a:xfrm>
              <a:off x="4115" y="2185"/>
              <a:ext cx="17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1933" name="Line 44"/>
            <p:cNvSpPr>
              <a:spLocks noChangeShapeType="1"/>
            </p:cNvSpPr>
            <p:nvPr/>
          </p:nvSpPr>
          <p:spPr bwMode="auto">
            <a:xfrm>
              <a:off x="4153" y="911"/>
              <a:ext cx="0" cy="12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3" name="Line 45"/>
            <p:cNvSpPr>
              <a:spLocks noChangeShapeType="1"/>
            </p:cNvSpPr>
            <p:nvPr/>
          </p:nvSpPr>
          <p:spPr bwMode="auto">
            <a:xfrm>
              <a:off x="1760" y="1433"/>
              <a:ext cx="23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5" name="Line 46"/>
            <p:cNvSpPr>
              <a:spLocks noChangeShapeType="1"/>
            </p:cNvSpPr>
            <p:nvPr/>
          </p:nvSpPr>
          <p:spPr bwMode="auto">
            <a:xfrm rot="-5400000">
              <a:off x="2951" y="2913"/>
              <a:ext cx="0" cy="9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5" name="Freeform 47"/>
            <p:cNvSpPr>
              <a:spLocks/>
            </p:cNvSpPr>
            <p:nvPr/>
          </p:nvSpPr>
          <p:spPr bwMode="auto">
            <a:xfrm>
              <a:off x="1773" y="1964"/>
              <a:ext cx="933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776" name="Freeform 48"/>
            <p:cNvSpPr>
              <a:spLocks/>
            </p:cNvSpPr>
            <p:nvPr/>
          </p:nvSpPr>
          <p:spPr bwMode="auto">
            <a:xfrm flipH="1">
              <a:off x="3230" y="1964"/>
              <a:ext cx="934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8" name="Text Box 49"/>
            <p:cNvSpPr txBox="1">
              <a:spLocks noChangeArrowheads="1"/>
            </p:cNvSpPr>
            <p:nvPr/>
          </p:nvSpPr>
          <p:spPr bwMode="auto">
            <a:xfrm>
              <a:off x="3505" y="3314"/>
              <a:ext cx="17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81939" name="Group 50"/>
            <p:cNvGrpSpPr>
              <a:grpSpLocks/>
            </p:cNvGrpSpPr>
            <p:nvPr/>
          </p:nvGrpSpPr>
          <p:grpSpPr bwMode="auto">
            <a:xfrm>
              <a:off x="816" y="816"/>
              <a:ext cx="943" cy="521"/>
              <a:chOff x="2942" y="2697"/>
              <a:chExt cx="1026" cy="568"/>
            </a:xfrm>
          </p:grpSpPr>
          <p:sp>
            <p:nvSpPr>
              <p:cNvPr id="81985" name="Line 5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86" name="Group 5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87" name="Oval 5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88" name="Group 5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8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3" name="Arc 5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4" name="Arc 5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90" name="Group 5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1" name="Arc 5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2" name="Arc 6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1940" name="Group 61"/>
            <p:cNvGrpSpPr>
              <a:grpSpLocks/>
            </p:cNvGrpSpPr>
            <p:nvPr/>
          </p:nvGrpSpPr>
          <p:grpSpPr bwMode="auto">
            <a:xfrm>
              <a:off x="4159" y="912"/>
              <a:ext cx="977" cy="543"/>
              <a:chOff x="7880" y="1988"/>
              <a:chExt cx="1026" cy="568"/>
            </a:xfrm>
          </p:grpSpPr>
          <p:sp>
            <p:nvSpPr>
              <p:cNvPr id="81975" name="Line 62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76" name="Group 63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81977" name="Oval 64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78" name="Group 65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79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3" name="Arc 6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4" name="Arc 6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80" name="Group 6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1" name="Arc 7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2" name="Arc 7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41" name="Text Box 72"/>
            <p:cNvSpPr txBox="1">
              <a:spLocks noChangeArrowheads="1"/>
            </p:cNvSpPr>
            <p:nvPr/>
          </p:nvSpPr>
          <p:spPr bwMode="auto">
            <a:xfrm>
              <a:off x="4527" y="768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2" name="Text Box 73"/>
            <p:cNvSpPr txBox="1">
              <a:spLocks noChangeArrowheads="1"/>
            </p:cNvSpPr>
            <p:nvPr/>
          </p:nvSpPr>
          <p:spPr bwMode="auto">
            <a:xfrm>
              <a:off x="720" y="816"/>
              <a:ext cx="2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3" name="Text Box 74"/>
            <p:cNvSpPr txBox="1">
              <a:spLocks noChangeArrowheads="1"/>
            </p:cNvSpPr>
            <p:nvPr/>
          </p:nvSpPr>
          <p:spPr bwMode="auto">
            <a:xfrm>
              <a:off x="768" y="1429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4" name="Line 75"/>
            <p:cNvSpPr>
              <a:spLocks noChangeShapeType="1"/>
            </p:cNvSpPr>
            <p:nvPr/>
          </p:nvSpPr>
          <p:spPr bwMode="auto">
            <a:xfrm rot="5400000" flipH="1">
              <a:off x="3055" y="3556"/>
              <a:ext cx="3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5" name="Group 76"/>
            <p:cNvGrpSpPr>
              <a:grpSpLocks/>
            </p:cNvGrpSpPr>
            <p:nvPr/>
          </p:nvGrpSpPr>
          <p:grpSpPr bwMode="auto">
            <a:xfrm>
              <a:off x="2974" y="3665"/>
              <a:ext cx="511" cy="510"/>
              <a:chOff x="8338" y="1988"/>
              <a:chExt cx="568" cy="568"/>
            </a:xfrm>
          </p:grpSpPr>
          <p:sp>
            <p:nvSpPr>
              <p:cNvPr id="81967" name="Oval 77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68" name="Group 78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81969" name="Group 79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81973" name="Arc 8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4" name="Arc 8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0" name="Group 82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81971" name="Arc 8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2" name="Arc 8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1946" name="Text Box 85"/>
            <p:cNvSpPr txBox="1">
              <a:spLocks noChangeArrowheads="1"/>
            </p:cNvSpPr>
            <p:nvPr/>
          </p:nvSpPr>
          <p:spPr bwMode="auto">
            <a:xfrm>
              <a:off x="3568" y="3752"/>
              <a:ext cx="2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7" name="Text Box 86"/>
            <p:cNvSpPr txBox="1">
              <a:spLocks noChangeArrowheads="1"/>
            </p:cNvSpPr>
            <p:nvPr/>
          </p:nvSpPr>
          <p:spPr bwMode="auto">
            <a:xfrm>
              <a:off x="1098" y="2586"/>
              <a:ext cx="87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8" name="Text Box 87"/>
            <p:cNvSpPr txBox="1">
              <a:spLocks noChangeArrowheads="1"/>
            </p:cNvSpPr>
            <p:nvPr/>
          </p:nvSpPr>
          <p:spPr bwMode="auto">
            <a:xfrm>
              <a:off x="4379" y="2632"/>
              <a:ext cx="6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16" name="Line 88"/>
            <p:cNvSpPr>
              <a:spLocks noChangeShapeType="1"/>
            </p:cNvSpPr>
            <p:nvPr/>
          </p:nvSpPr>
          <p:spPr bwMode="auto">
            <a:xfrm>
              <a:off x="1440" y="1008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0" name="Text Box 89"/>
            <p:cNvSpPr txBox="1">
              <a:spLocks noChangeArrowheads="1"/>
            </p:cNvSpPr>
            <p:nvPr/>
          </p:nvSpPr>
          <p:spPr bwMode="auto">
            <a:xfrm>
              <a:off x="1344" y="816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18" name="Line 90"/>
            <p:cNvSpPr>
              <a:spLocks noChangeShapeType="1"/>
            </p:cNvSpPr>
            <p:nvPr/>
          </p:nvSpPr>
          <p:spPr bwMode="auto">
            <a:xfrm>
              <a:off x="1416" y="1616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2" name="Text Box 91"/>
            <p:cNvSpPr txBox="1">
              <a:spLocks noChangeArrowheads="1"/>
            </p:cNvSpPr>
            <p:nvPr/>
          </p:nvSpPr>
          <p:spPr bwMode="auto">
            <a:xfrm>
              <a:off x="1344" y="1440"/>
              <a:ext cx="48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0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0" name="Line 92"/>
            <p:cNvSpPr>
              <a:spLocks noChangeShapeType="1"/>
            </p:cNvSpPr>
            <p:nvPr/>
          </p:nvSpPr>
          <p:spPr bwMode="auto">
            <a:xfrm flipH="1">
              <a:off x="4224" y="1120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4" name="Text Box 93"/>
            <p:cNvSpPr txBox="1">
              <a:spLocks noChangeArrowheads="1"/>
            </p:cNvSpPr>
            <p:nvPr/>
          </p:nvSpPr>
          <p:spPr bwMode="auto">
            <a:xfrm>
              <a:off x="4224" y="960"/>
              <a:ext cx="34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2" name="Line 94"/>
            <p:cNvSpPr>
              <a:spLocks noChangeShapeType="1"/>
            </p:cNvSpPr>
            <p:nvPr/>
          </p:nvSpPr>
          <p:spPr bwMode="auto">
            <a:xfrm>
              <a:off x="2730" y="1536"/>
              <a:ext cx="4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23" name="Line 95"/>
            <p:cNvSpPr>
              <a:spLocks noChangeShapeType="1"/>
            </p:cNvSpPr>
            <p:nvPr/>
          </p:nvSpPr>
          <p:spPr bwMode="auto">
            <a:xfrm>
              <a:off x="2332" y="2241"/>
              <a:ext cx="26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24" name="Line 96"/>
            <p:cNvSpPr>
              <a:spLocks noChangeShapeType="1"/>
            </p:cNvSpPr>
            <p:nvPr/>
          </p:nvSpPr>
          <p:spPr bwMode="auto">
            <a:xfrm flipH="1">
              <a:off x="3340" y="2256"/>
              <a:ext cx="26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8" name="Text Box 97"/>
            <p:cNvSpPr txBox="1">
              <a:spLocks noChangeArrowheads="1"/>
            </p:cNvSpPr>
            <p:nvPr/>
          </p:nvSpPr>
          <p:spPr bwMode="auto">
            <a:xfrm>
              <a:off x="3403" y="3534"/>
              <a:ext cx="58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75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6" name="Line 98"/>
            <p:cNvSpPr>
              <a:spLocks noChangeShapeType="1"/>
            </p:cNvSpPr>
            <p:nvPr/>
          </p:nvSpPr>
          <p:spPr bwMode="auto">
            <a:xfrm flipV="1">
              <a:off x="3325" y="3408"/>
              <a:ext cx="0" cy="2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0" name="Text Box 99"/>
            <p:cNvSpPr txBox="1">
              <a:spLocks noChangeArrowheads="1"/>
            </p:cNvSpPr>
            <p:nvPr/>
          </p:nvSpPr>
          <p:spPr bwMode="auto">
            <a:xfrm>
              <a:off x="2736" y="1615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126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1" name="Text Box 100"/>
            <p:cNvSpPr txBox="1">
              <a:spLocks noChangeArrowheads="1"/>
            </p:cNvSpPr>
            <p:nvPr/>
          </p:nvSpPr>
          <p:spPr bwMode="auto">
            <a:xfrm>
              <a:off x="3120" y="2383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1" dirty="0">
                  <a:solidFill>
                    <a:schemeClr val="tx1"/>
                  </a:solidFill>
                  <a:latin typeface="Arial" charset="0"/>
                </a:rPr>
                <a:t>66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2" name="Text Box 101"/>
            <p:cNvSpPr txBox="1">
              <a:spLocks noChangeArrowheads="1"/>
            </p:cNvSpPr>
            <p:nvPr/>
          </p:nvSpPr>
          <p:spPr bwMode="auto">
            <a:xfrm>
              <a:off x="2496" y="2383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159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3" name="Text Box 102"/>
            <p:cNvSpPr txBox="1">
              <a:spLocks noChangeArrowheads="1"/>
            </p:cNvSpPr>
            <p:nvPr/>
          </p:nvSpPr>
          <p:spPr bwMode="auto">
            <a:xfrm>
              <a:off x="2483" y="4013"/>
              <a:ext cx="5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31" name="Text Box 103"/>
            <p:cNvSpPr txBox="1">
              <a:spLocks noChangeArrowheads="1"/>
            </p:cNvSpPr>
            <p:nvPr/>
          </p:nvSpPr>
          <p:spPr bwMode="auto">
            <a:xfrm>
              <a:off x="4320" y="1526"/>
              <a:ext cx="10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2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=11.25 $/</a:t>
              </a:r>
              <a:r>
                <a:rPr lang="en-GB" sz="1800" dirty="0" err="1">
                  <a:solidFill>
                    <a:srgbClr val="FF0000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cs typeface="+mn-cs"/>
              </a:endParaRPr>
            </a:p>
          </p:txBody>
        </p:sp>
        <p:sp>
          <p:nvSpPr>
            <p:cNvPr id="329832" name="Text Box 104"/>
            <p:cNvSpPr txBox="1">
              <a:spLocks noChangeArrowheads="1"/>
            </p:cNvSpPr>
            <p:nvPr/>
          </p:nvSpPr>
          <p:spPr bwMode="auto">
            <a:xfrm>
              <a:off x="1296" y="3264"/>
              <a:ext cx="11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3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=10.00 $/MWh</a:t>
              </a:r>
              <a:endParaRPr lang="en-GB" sz="1800" dirty="0">
                <a:cs typeface="+mn-cs"/>
              </a:endParaRPr>
            </a:p>
          </p:txBody>
        </p:sp>
        <p:sp>
          <p:nvSpPr>
            <p:cNvPr id="329833" name="Text Box 105"/>
            <p:cNvSpPr txBox="1">
              <a:spLocks noChangeArrowheads="1"/>
            </p:cNvSpPr>
            <p:nvPr/>
          </p:nvSpPr>
          <p:spPr bwMode="auto">
            <a:xfrm>
              <a:off x="1824" y="864"/>
              <a:ext cx="10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1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=7.50 $/</a:t>
              </a:r>
              <a:r>
                <a:rPr lang="en-GB" sz="1800" dirty="0" err="1">
                  <a:solidFill>
                    <a:srgbClr val="FF0000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85329" y="4466579"/>
            <a:ext cx="3735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Consumer at bus 3: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CFD with generator at bus 1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100 MW at 8$/MWh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Reference price: node 1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Purchased FTR for 100 MW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from node 1 to node 3</a:t>
            </a:r>
          </a:p>
        </p:txBody>
      </p:sp>
    </p:spTree>
    <p:extLst>
      <p:ext uri="{BB962C8B-B14F-4D97-AF65-F5344CB8AC3E}">
        <p14:creationId xmlns:p14="http://schemas.microsoft.com/office/powerpoint/2010/main" val="140915811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Settlement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Consumer pays 100 MW x 10.00 $/MWh = $1,000 for extracting 100 MW at bus 3.</a:t>
            </a:r>
          </a:p>
          <a:p>
            <a:pPr lvl="0"/>
            <a:r>
              <a:rPr lang="en-US" dirty="0"/>
              <a:t>Generator collects 100 MW x 7.50 $/MWh = $750 for injecting 100 MW at bus 1.</a:t>
            </a:r>
          </a:p>
          <a:p>
            <a:pPr lvl="0"/>
            <a:r>
              <a:rPr lang="en-US" dirty="0"/>
              <a:t>Consumer pays 100 x (8.00 –7.50) = $50 to the generator to settle the contract for difference.</a:t>
            </a:r>
          </a:p>
          <a:p>
            <a:pPr lvl="0"/>
            <a:r>
              <a:rPr lang="en-US" dirty="0"/>
              <a:t>Consumer collects 100 x (10.00 –7.50) = $250 from the system operator for the FTRs</a:t>
            </a:r>
          </a:p>
          <a:p>
            <a:r>
              <a:rPr lang="en-US" dirty="0"/>
              <a:t>Consumer effectively pays $800 for 100 MW, which is equivalent to a price of 8.00 $/MWh.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feasibility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system operator should not sell more FTRs than the transmission network can physically handle</a:t>
            </a:r>
          </a:p>
          <a:p>
            <a:r>
              <a:rPr lang="en-US" dirty="0"/>
              <a:t>The set of FTRs that it sells must meet the “simultaneous feasibility test”</a:t>
            </a:r>
          </a:p>
          <a:p>
            <a:pPr lvl="1"/>
            <a:r>
              <a:rPr lang="en-US" dirty="0"/>
              <a:t>If flows corresponding to these FTRs are actually implemented, the system operating limits should be respected.</a:t>
            </a:r>
          </a:p>
          <a:p>
            <a:r>
              <a:rPr lang="en-US" dirty="0"/>
              <a:t>If this test is not satisfied, the system operator will not collect enough congestion surplus to cover its FTR obligations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6594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Transmission constrained dispatch</a:t>
            </a:r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A551E0-FA7A-F640-88AF-930B21875D02}" type="slidenum">
              <a:rPr lang="en-GB"/>
              <a:pPr>
                <a:defRPr/>
              </a:pPr>
              <a:t>126</a:t>
            </a:fld>
            <a:endParaRPr lang="en-GB"/>
          </a:p>
        </p:txBody>
      </p:sp>
      <p:sp>
        <p:nvSpPr>
          <p:cNvPr id="424964" name="AutoShape 4"/>
          <p:cNvSpPr>
            <a:spLocks noChangeArrowheads="1"/>
          </p:cNvSpPr>
          <p:nvPr/>
        </p:nvSpPr>
        <p:spPr bwMode="auto">
          <a:xfrm>
            <a:off x="4486275" y="5341944"/>
            <a:ext cx="298450" cy="968375"/>
          </a:xfrm>
          <a:prstGeom prst="downArrow">
            <a:avLst>
              <a:gd name="adj1" fmla="val 28167"/>
              <a:gd name="adj2" fmla="val 8748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025775" y="1446213"/>
            <a:ext cx="0" cy="1905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 rot="10800000">
            <a:off x="2076450" y="3074990"/>
            <a:ext cx="935038" cy="1011237"/>
          </a:xfrm>
          <a:custGeom>
            <a:avLst/>
            <a:gdLst>
              <a:gd name="T0" fmla="*/ 730715 w 21600"/>
              <a:gd name="T1" fmla="*/ 0 h 21600"/>
              <a:gd name="T2" fmla="*/ 526348 w 21600"/>
              <a:gd name="T3" fmla="*/ 337079 h 21600"/>
              <a:gd name="T4" fmla="*/ 0 w 21600"/>
              <a:gd name="T5" fmla="*/ 974626 h 21600"/>
              <a:gd name="T6" fmla="*/ 379080 w 21600"/>
              <a:gd name="T7" fmla="*/ 1011237 h 21600"/>
              <a:gd name="T8" fmla="*/ 758160 w 21600"/>
              <a:gd name="T9" fmla="*/ 713484 h 21600"/>
              <a:gd name="T10" fmla="*/ 935038 w 21600"/>
              <a:gd name="T11" fmla="*/ 33707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35 h 21600"/>
              <a:gd name="T20" fmla="*/ 17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45" y="7200"/>
                </a:lnTo>
                <a:lnTo>
                  <a:pt x="16245" y="20035"/>
                </a:lnTo>
                <a:lnTo>
                  <a:pt x="0" y="20035"/>
                </a:lnTo>
                <a:lnTo>
                  <a:pt x="0" y="21600"/>
                </a:lnTo>
                <a:lnTo>
                  <a:pt x="17514" y="21600"/>
                </a:lnTo>
                <a:lnTo>
                  <a:pt x="17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1485900" y="2274888"/>
            <a:ext cx="1528763" cy="781050"/>
            <a:chOff x="2942" y="2697"/>
            <a:chExt cx="1026" cy="568"/>
          </a:xfrm>
        </p:grpSpPr>
        <p:sp>
          <p:nvSpPr>
            <p:cNvPr id="68678" name="Line 8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79" name="Group 9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68680" name="Oval 10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81" name="Group 11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68682" name="Group 1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68686" name="Arc 1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87" name="Arc 1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83" name="Group 1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68684" name="Arc 1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85" name="Arc 1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8616" name="Text Box 18"/>
          <p:cNvSpPr txBox="1">
            <a:spLocks noChangeArrowheads="1"/>
          </p:cNvSpPr>
          <p:nvPr/>
        </p:nvSpPr>
        <p:spPr bwMode="auto">
          <a:xfrm>
            <a:off x="2982916" y="3468688"/>
            <a:ext cx="2555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8617" name="AutoShape 19"/>
          <p:cNvSpPr>
            <a:spLocks noChangeArrowheads="1"/>
          </p:cNvSpPr>
          <p:nvPr/>
        </p:nvSpPr>
        <p:spPr bwMode="auto">
          <a:xfrm rot="10800000" flipH="1">
            <a:off x="7156450" y="3092450"/>
            <a:ext cx="935038" cy="1009650"/>
          </a:xfrm>
          <a:custGeom>
            <a:avLst/>
            <a:gdLst>
              <a:gd name="T0" fmla="*/ 730715 w 21600"/>
              <a:gd name="T1" fmla="*/ 0 h 21600"/>
              <a:gd name="T2" fmla="*/ 526348 w 21600"/>
              <a:gd name="T3" fmla="*/ 336550 h 21600"/>
              <a:gd name="T4" fmla="*/ 0 w 21600"/>
              <a:gd name="T5" fmla="*/ 974452 h 21600"/>
              <a:gd name="T6" fmla="*/ 378561 w 21600"/>
              <a:gd name="T7" fmla="*/ 1009650 h 21600"/>
              <a:gd name="T8" fmla="*/ 757121 w 21600"/>
              <a:gd name="T9" fmla="*/ 712645 h 21600"/>
              <a:gd name="T10" fmla="*/ 935038 w 21600"/>
              <a:gd name="T11" fmla="*/ 33655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92 h 21600"/>
              <a:gd name="T20" fmla="*/ 174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69" y="7200"/>
                </a:lnTo>
                <a:lnTo>
                  <a:pt x="16269" y="20092"/>
                </a:lnTo>
                <a:lnTo>
                  <a:pt x="0" y="20092"/>
                </a:lnTo>
                <a:lnTo>
                  <a:pt x="0" y="21600"/>
                </a:lnTo>
                <a:lnTo>
                  <a:pt x="17490" y="21600"/>
                </a:lnTo>
                <a:lnTo>
                  <a:pt x="17490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Text Box 20"/>
          <p:cNvSpPr txBox="1">
            <a:spLocks noChangeArrowheads="1"/>
          </p:cNvSpPr>
          <p:nvPr/>
        </p:nvSpPr>
        <p:spPr bwMode="auto">
          <a:xfrm>
            <a:off x="7077078" y="3468688"/>
            <a:ext cx="3016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8619" name="Line 21"/>
          <p:cNvSpPr>
            <a:spLocks noChangeShapeType="1"/>
          </p:cNvSpPr>
          <p:nvPr/>
        </p:nvSpPr>
        <p:spPr bwMode="auto">
          <a:xfrm>
            <a:off x="7142163" y="1446219"/>
            <a:ext cx="0" cy="1939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2" name="Line 22"/>
          <p:cNvSpPr>
            <a:spLocks noChangeShapeType="1"/>
          </p:cNvSpPr>
          <p:nvPr/>
        </p:nvSpPr>
        <p:spPr bwMode="auto">
          <a:xfrm>
            <a:off x="3027363" y="2274888"/>
            <a:ext cx="41259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1" name="Line 23"/>
          <p:cNvSpPr>
            <a:spLocks noChangeShapeType="1"/>
          </p:cNvSpPr>
          <p:nvPr/>
        </p:nvSpPr>
        <p:spPr bwMode="auto">
          <a:xfrm rot="16200000">
            <a:off x="5074444" y="4563272"/>
            <a:ext cx="0" cy="1604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4" name="Freeform 24"/>
          <p:cNvSpPr>
            <a:spLocks/>
          </p:cNvSpPr>
          <p:nvPr/>
        </p:nvSpPr>
        <p:spPr bwMode="auto">
          <a:xfrm>
            <a:off x="3049588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4985" name="Freeform 25"/>
          <p:cNvSpPr>
            <a:spLocks/>
          </p:cNvSpPr>
          <p:nvPr/>
        </p:nvSpPr>
        <p:spPr bwMode="auto">
          <a:xfrm flipH="1">
            <a:off x="5554663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4" name="Text Box 26"/>
          <p:cNvSpPr txBox="1">
            <a:spLocks noChangeArrowheads="1"/>
          </p:cNvSpPr>
          <p:nvPr/>
        </p:nvSpPr>
        <p:spPr bwMode="auto">
          <a:xfrm>
            <a:off x="6027738" y="5260981"/>
            <a:ext cx="2984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grpSp>
        <p:nvGrpSpPr>
          <p:cNvPr id="68625" name="Group 27"/>
          <p:cNvGrpSpPr>
            <a:grpSpLocks/>
          </p:cNvGrpSpPr>
          <p:nvPr/>
        </p:nvGrpSpPr>
        <p:grpSpPr bwMode="auto">
          <a:xfrm>
            <a:off x="1403354" y="1295400"/>
            <a:ext cx="1622425" cy="827088"/>
            <a:chOff x="2942" y="2697"/>
            <a:chExt cx="1026" cy="568"/>
          </a:xfrm>
        </p:grpSpPr>
        <p:sp>
          <p:nvSpPr>
            <p:cNvPr id="68668" name="Line 28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69" name="Group 29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68670" name="Oval 30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71" name="Group 31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68672" name="Group 3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68676" name="Arc 3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77" name="Arc 3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73" name="Group 3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68674" name="Arc 3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75" name="Arc 3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68626" name="Group 38"/>
          <p:cNvGrpSpPr>
            <a:grpSpLocks/>
          </p:cNvGrpSpPr>
          <p:nvPr/>
        </p:nvGrpSpPr>
        <p:grpSpPr bwMode="auto">
          <a:xfrm>
            <a:off x="7153279" y="1447804"/>
            <a:ext cx="1679575" cy="862013"/>
            <a:chOff x="7880" y="1988"/>
            <a:chExt cx="1026" cy="568"/>
          </a:xfrm>
        </p:grpSpPr>
        <p:sp>
          <p:nvSpPr>
            <p:cNvPr id="68658" name="Line 39"/>
            <p:cNvSpPr>
              <a:spLocks noChangeShapeType="1"/>
            </p:cNvSpPr>
            <p:nvPr/>
          </p:nvSpPr>
          <p:spPr bwMode="auto">
            <a:xfrm flipH="1">
              <a:off x="7880" y="2272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59" name="Group 40"/>
            <p:cNvGrpSpPr>
              <a:grpSpLocks/>
            </p:cNvGrpSpPr>
            <p:nvPr/>
          </p:nvGrpSpPr>
          <p:grpSpPr bwMode="auto">
            <a:xfrm>
              <a:off x="8338" y="1988"/>
              <a:ext cx="568" cy="568"/>
              <a:chOff x="8338" y="1988"/>
              <a:chExt cx="568" cy="568"/>
            </a:xfrm>
          </p:grpSpPr>
          <p:sp>
            <p:nvSpPr>
              <p:cNvPr id="68660" name="Oval 41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103DF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61" name="Group 42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68662" name="Group 43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68666" name="Arc 44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67" name="Arc 45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63" name="Group 46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68664" name="Arc 47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65" name="Arc 48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8627" name="Text Box 49"/>
          <p:cNvSpPr txBox="1">
            <a:spLocks noChangeArrowheads="1"/>
          </p:cNvSpPr>
          <p:nvPr/>
        </p:nvSpPr>
        <p:spPr bwMode="auto">
          <a:xfrm>
            <a:off x="7785104" y="1219206"/>
            <a:ext cx="385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C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28" name="Text Box 50"/>
          <p:cNvSpPr txBox="1">
            <a:spLocks noChangeArrowheads="1"/>
          </p:cNvSpPr>
          <p:nvPr/>
        </p:nvSpPr>
        <p:spPr bwMode="auto">
          <a:xfrm>
            <a:off x="1238253" y="1295400"/>
            <a:ext cx="38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A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29" name="Text Box 51"/>
          <p:cNvSpPr txBox="1">
            <a:spLocks noChangeArrowheads="1"/>
          </p:cNvSpPr>
          <p:nvPr/>
        </p:nvSpPr>
        <p:spPr bwMode="auto">
          <a:xfrm>
            <a:off x="1320803" y="2268538"/>
            <a:ext cx="385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30" name="Line 52"/>
          <p:cNvSpPr>
            <a:spLocks noChangeShapeType="1"/>
          </p:cNvSpPr>
          <p:nvPr/>
        </p:nvSpPr>
        <p:spPr bwMode="auto">
          <a:xfrm rot="5400000" flipH="1">
            <a:off x="5278438" y="5645150"/>
            <a:ext cx="5699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31" name="Group 53"/>
          <p:cNvGrpSpPr>
            <a:grpSpLocks/>
          </p:cNvGrpSpPr>
          <p:nvPr/>
        </p:nvGrpSpPr>
        <p:grpSpPr bwMode="auto">
          <a:xfrm>
            <a:off x="5114925" y="5818194"/>
            <a:ext cx="877888" cy="809625"/>
            <a:chOff x="8338" y="1988"/>
            <a:chExt cx="568" cy="568"/>
          </a:xfrm>
        </p:grpSpPr>
        <p:sp>
          <p:nvSpPr>
            <p:cNvPr id="68650" name="Oval 54"/>
            <p:cNvSpPr>
              <a:spLocks noChangeArrowheads="1"/>
            </p:cNvSpPr>
            <p:nvPr/>
          </p:nvSpPr>
          <p:spPr bwMode="auto">
            <a:xfrm flipH="1">
              <a:off x="8338" y="1988"/>
              <a:ext cx="568" cy="568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51" name="Group 55"/>
            <p:cNvGrpSpPr>
              <a:grpSpLocks/>
            </p:cNvGrpSpPr>
            <p:nvPr/>
          </p:nvGrpSpPr>
          <p:grpSpPr bwMode="auto">
            <a:xfrm>
              <a:off x="8425" y="2170"/>
              <a:ext cx="393" cy="203"/>
              <a:chOff x="2220" y="3747"/>
              <a:chExt cx="521" cy="267"/>
            </a:xfrm>
          </p:grpSpPr>
          <p:grpSp>
            <p:nvGrpSpPr>
              <p:cNvPr id="68652" name="Group 56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68656" name="Arc 57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7" name="Arc 58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653" name="Group 59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68654" name="Arc 60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5" name="Arc 61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8632" name="Text Box 62"/>
          <p:cNvSpPr txBox="1">
            <a:spLocks noChangeArrowheads="1"/>
          </p:cNvSpPr>
          <p:nvPr/>
        </p:nvSpPr>
        <p:spPr bwMode="auto">
          <a:xfrm>
            <a:off x="6135688" y="5956306"/>
            <a:ext cx="385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D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33" name="Text Box 63"/>
          <p:cNvSpPr txBox="1">
            <a:spLocks noChangeArrowheads="1"/>
          </p:cNvSpPr>
          <p:nvPr/>
        </p:nvSpPr>
        <p:spPr bwMode="auto">
          <a:xfrm>
            <a:off x="1889125" y="4105275"/>
            <a:ext cx="1495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50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34" name="Text Box 64"/>
          <p:cNvSpPr txBox="1">
            <a:spLocks noChangeArrowheads="1"/>
          </p:cNvSpPr>
          <p:nvPr/>
        </p:nvSpPr>
        <p:spPr bwMode="auto">
          <a:xfrm>
            <a:off x="7531103" y="4178300"/>
            <a:ext cx="1136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25" name="Line 65"/>
          <p:cNvSpPr>
            <a:spLocks noChangeShapeType="1"/>
          </p:cNvSpPr>
          <p:nvPr/>
        </p:nvSpPr>
        <p:spPr bwMode="auto">
          <a:xfrm>
            <a:off x="2476500" y="16002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36" name="Text Box 66"/>
          <p:cNvSpPr txBox="1">
            <a:spLocks noChangeArrowheads="1"/>
          </p:cNvSpPr>
          <p:nvPr/>
        </p:nvSpPr>
        <p:spPr bwMode="auto">
          <a:xfrm>
            <a:off x="2311400" y="1295400"/>
            <a:ext cx="8255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50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27" name="Line 67"/>
          <p:cNvSpPr>
            <a:spLocks noChangeShapeType="1"/>
          </p:cNvSpPr>
          <p:nvPr/>
        </p:nvSpPr>
        <p:spPr bwMode="auto">
          <a:xfrm>
            <a:off x="2435225" y="25654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38" name="Text Box 68"/>
          <p:cNvSpPr txBox="1">
            <a:spLocks noChangeArrowheads="1"/>
          </p:cNvSpPr>
          <p:nvPr/>
        </p:nvSpPr>
        <p:spPr bwMode="auto">
          <a:xfrm>
            <a:off x="2311400" y="2286000"/>
            <a:ext cx="825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285 MW</a:t>
            </a:r>
            <a:endParaRPr lang="en-US" sz="10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29" name="Line 69"/>
          <p:cNvSpPr>
            <a:spLocks noChangeShapeType="1"/>
          </p:cNvSpPr>
          <p:nvPr/>
        </p:nvSpPr>
        <p:spPr bwMode="auto">
          <a:xfrm flipH="1">
            <a:off x="7264400" y="17780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40" name="Text Box 70"/>
          <p:cNvSpPr txBox="1">
            <a:spLocks noChangeArrowheads="1"/>
          </p:cNvSpPr>
          <p:nvPr/>
        </p:nvSpPr>
        <p:spPr bwMode="auto">
          <a:xfrm>
            <a:off x="7264402" y="1524006"/>
            <a:ext cx="584201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31" name="Line 71"/>
          <p:cNvSpPr>
            <a:spLocks noChangeShapeType="1"/>
          </p:cNvSpPr>
          <p:nvPr/>
        </p:nvSpPr>
        <p:spPr bwMode="auto">
          <a:xfrm>
            <a:off x="4695828" y="2438400"/>
            <a:ext cx="796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5032" name="Line 72"/>
          <p:cNvSpPr>
            <a:spLocks noChangeShapeType="1"/>
          </p:cNvSpPr>
          <p:nvPr/>
        </p:nvSpPr>
        <p:spPr bwMode="auto">
          <a:xfrm>
            <a:off x="4010025" y="3557590"/>
            <a:ext cx="447675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5033" name="Line 73"/>
          <p:cNvSpPr>
            <a:spLocks noChangeShapeType="1"/>
          </p:cNvSpPr>
          <p:nvPr/>
        </p:nvSpPr>
        <p:spPr bwMode="auto">
          <a:xfrm flipH="1">
            <a:off x="5743575" y="3581402"/>
            <a:ext cx="447675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44" name="Text Box 74"/>
          <p:cNvSpPr txBox="1">
            <a:spLocks noChangeArrowheads="1"/>
          </p:cNvSpPr>
          <p:nvPr/>
        </p:nvSpPr>
        <p:spPr bwMode="auto">
          <a:xfrm>
            <a:off x="5853113" y="5610231"/>
            <a:ext cx="9985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75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35" name="Line 75"/>
          <p:cNvSpPr>
            <a:spLocks noChangeShapeType="1"/>
          </p:cNvSpPr>
          <p:nvPr/>
        </p:nvSpPr>
        <p:spPr bwMode="auto">
          <a:xfrm flipV="1">
            <a:off x="5718175" y="5410200"/>
            <a:ext cx="0" cy="35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46" name="Text Box 76"/>
          <p:cNvSpPr txBox="1">
            <a:spLocks noChangeArrowheads="1"/>
          </p:cNvSpPr>
          <p:nvPr/>
        </p:nvSpPr>
        <p:spPr bwMode="auto">
          <a:xfrm>
            <a:off x="4705350" y="2563819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114FFB"/>
                </a:solidFill>
                <a:latin typeface="Arial" charset="0"/>
              </a:rPr>
              <a:t>126 MW</a:t>
            </a:r>
            <a:endParaRPr lang="en-US" sz="1400" baseline="-25000">
              <a:solidFill>
                <a:srgbClr val="114FFB"/>
              </a:solidFill>
              <a:latin typeface="Arial" charset="0"/>
            </a:endParaRPr>
          </a:p>
        </p:txBody>
      </p:sp>
      <p:sp>
        <p:nvSpPr>
          <p:cNvPr id="68647" name="Text Box 77"/>
          <p:cNvSpPr txBox="1">
            <a:spLocks noChangeArrowheads="1"/>
          </p:cNvSpPr>
          <p:nvPr/>
        </p:nvSpPr>
        <p:spPr bwMode="auto">
          <a:xfrm>
            <a:off x="5365750" y="3783017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66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48" name="Text Box 78"/>
          <p:cNvSpPr txBox="1">
            <a:spLocks noChangeArrowheads="1"/>
          </p:cNvSpPr>
          <p:nvPr/>
        </p:nvSpPr>
        <p:spPr bwMode="auto">
          <a:xfrm>
            <a:off x="4292600" y="3783017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159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49" name="Text Box 80"/>
          <p:cNvSpPr txBox="1">
            <a:spLocks noChangeArrowheads="1"/>
          </p:cNvSpPr>
          <p:nvPr/>
        </p:nvSpPr>
        <p:spPr bwMode="auto">
          <a:xfrm>
            <a:off x="4270378" y="6370638"/>
            <a:ext cx="930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300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0" y="5301208"/>
            <a:ext cx="4054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This dispatch is feasible and</a:t>
            </a:r>
          </a:p>
          <a:p>
            <a:r>
              <a:rPr lang="en-US" dirty="0">
                <a:solidFill>
                  <a:srgbClr val="000000"/>
                </a:solidFill>
              </a:rPr>
              <a:t>uses the maximum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transmission capacity</a:t>
            </a:r>
          </a:p>
        </p:txBody>
      </p:sp>
    </p:spTree>
    <p:extLst>
      <p:ext uri="{BB962C8B-B14F-4D97-AF65-F5344CB8AC3E}">
        <p14:creationId xmlns:p14="http://schemas.microsoft.com/office/powerpoint/2010/main" val="9135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Maximum net feasible injections</a:t>
            </a:r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A551E0-FA7A-F640-88AF-930B21875D02}" type="slidenum">
              <a:rPr lang="en-GB"/>
              <a:pPr>
                <a:defRPr/>
              </a:pPr>
              <a:t>127</a:t>
            </a:fld>
            <a:endParaRPr lang="en-GB"/>
          </a:p>
        </p:txBody>
      </p:sp>
      <p:sp>
        <p:nvSpPr>
          <p:cNvPr id="68616" name="Text Box 18"/>
          <p:cNvSpPr txBox="1">
            <a:spLocks noChangeArrowheads="1"/>
          </p:cNvSpPr>
          <p:nvPr/>
        </p:nvSpPr>
        <p:spPr bwMode="auto">
          <a:xfrm>
            <a:off x="2982916" y="3468688"/>
            <a:ext cx="2555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8618" name="Text Box 20"/>
          <p:cNvSpPr txBox="1">
            <a:spLocks noChangeArrowheads="1"/>
          </p:cNvSpPr>
          <p:nvPr/>
        </p:nvSpPr>
        <p:spPr bwMode="auto">
          <a:xfrm>
            <a:off x="7077078" y="3468688"/>
            <a:ext cx="3016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8619" name="Line 21"/>
          <p:cNvSpPr>
            <a:spLocks noChangeShapeType="1"/>
          </p:cNvSpPr>
          <p:nvPr/>
        </p:nvSpPr>
        <p:spPr bwMode="auto">
          <a:xfrm flipH="1">
            <a:off x="7142163" y="1941507"/>
            <a:ext cx="11112" cy="1444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2" name="Line 22"/>
          <p:cNvSpPr>
            <a:spLocks noChangeShapeType="1"/>
          </p:cNvSpPr>
          <p:nvPr/>
        </p:nvSpPr>
        <p:spPr bwMode="auto">
          <a:xfrm>
            <a:off x="3027363" y="2274888"/>
            <a:ext cx="41259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1" name="Line 23"/>
          <p:cNvSpPr>
            <a:spLocks noChangeShapeType="1"/>
          </p:cNvSpPr>
          <p:nvPr/>
        </p:nvSpPr>
        <p:spPr bwMode="auto">
          <a:xfrm rot="16200000">
            <a:off x="5074444" y="4563272"/>
            <a:ext cx="0" cy="1604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4" name="Freeform 24"/>
          <p:cNvSpPr>
            <a:spLocks/>
          </p:cNvSpPr>
          <p:nvPr/>
        </p:nvSpPr>
        <p:spPr bwMode="auto">
          <a:xfrm>
            <a:off x="3049588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4985" name="Freeform 25"/>
          <p:cNvSpPr>
            <a:spLocks/>
          </p:cNvSpPr>
          <p:nvPr/>
        </p:nvSpPr>
        <p:spPr bwMode="auto">
          <a:xfrm flipH="1">
            <a:off x="5554663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4" name="Text Box 26"/>
          <p:cNvSpPr txBox="1">
            <a:spLocks noChangeArrowheads="1"/>
          </p:cNvSpPr>
          <p:nvPr/>
        </p:nvSpPr>
        <p:spPr bwMode="auto">
          <a:xfrm>
            <a:off x="6027738" y="5260981"/>
            <a:ext cx="2984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425027" name="Line 67"/>
          <p:cNvSpPr>
            <a:spLocks noChangeShapeType="1"/>
          </p:cNvSpPr>
          <p:nvPr/>
        </p:nvSpPr>
        <p:spPr bwMode="auto">
          <a:xfrm flipV="1">
            <a:off x="2216697" y="2570533"/>
            <a:ext cx="785266" cy="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38" name="Text Box 68"/>
          <p:cNvSpPr txBox="1">
            <a:spLocks noChangeArrowheads="1"/>
          </p:cNvSpPr>
          <p:nvPr/>
        </p:nvSpPr>
        <p:spPr bwMode="auto">
          <a:xfrm>
            <a:off x="1784648" y="2199060"/>
            <a:ext cx="1131590" cy="2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285 MW</a:t>
            </a:r>
            <a:endParaRPr lang="en-US" sz="11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29" name="Line 69"/>
          <p:cNvSpPr>
            <a:spLocks noChangeShapeType="1"/>
          </p:cNvSpPr>
          <p:nvPr/>
        </p:nvSpPr>
        <p:spPr bwMode="auto">
          <a:xfrm>
            <a:off x="7161213" y="2636912"/>
            <a:ext cx="68739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40" name="Text Box 70"/>
          <p:cNvSpPr txBox="1">
            <a:spLocks noChangeArrowheads="1"/>
          </p:cNvSpPr>
          <p:nvPr/>
        </p:nvSpPr>
        <p:spPr bwMode="auto">
          <a:xfrm>
            <a:off x="7412376" y="2195862"/>
            <a:ext cx="800819" cy="15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8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44" name="Text Box 74"/>
          <p:cNvSpPr txBox="1">
            <a:spLocks noChangeArrowheads="1"/>
          </p:cNvSpPr>
          <p:nvPr/>
        </p:nvSpPr>
        <p:spPr bwMode="auto">
          <a:xfrm>
            <a:off x="4511644" y="6224598"/>
            <a:ext cx="1368788" cy="2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225 MW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35" name="Line 75"/>
          <p:cNvSpPr>
            <a:spLocks noChangeShapeType="1"/>
          </p:cNvSpPr>
          <p:nvPr/>
        </p:nvSpPr>
        <p:spPr bwMode="auto">
          <a:xfrm>
            <a:off x="5045444" y="5381632"/>
            <a:ext cx="0" cy="7116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" name="Line 21"/>
          <p:cNvSpPr>
            <a:spLocks noChangeShapeType="1"/>
          </p:cNvSpPr>
          <p:nvPr/>
        </p:nvSpPr>
        <p:spPr bwMode="auto">
          <a:xfrm flipH="1">
            <a:off x="3020681" y="1941506"/>
            <a:ext cx="11112" cy="1444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684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Feasible FTR combination A</a:t>
            </a:r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A551E0-FA7A-F640-88AF-930B21875D02}" type="slidenum">
              <a:rPr lang="en-GB"/>
              <a:pPr>
                <a:defRPr/>
              </a:pPr>
              <a:t>128</a:t>
            </a:fld>
            <a:endParaRPr lang="en-GB"/>
          </a:p>
        </p:txBody>
      </p:sp>
      <p:sp>
        <p:nvSpPr>
          <p:cNvPr id="68616" name="Text Box 18"/>
          <p:cNvSpPr txBox="1">
            <a:spLocks noChangeArrowheads="1"/>
          </p:cNvSpPr>
          <p:nvPr/>
        </p:nvSpPr>
        <p:spPr bwMode="auto">
          <a:xfrm>
            <a:off x="2982916" y="3468688"/>
            <a:ext cx="2555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8618" name="Text Box 20"/>
          <p:cNvSpPr txBox="1">
            <a:spLocks noChangeArrowheads="1"/>
          </p:cNvSpPr>
          <p:nvPr/>
        </p:nvSpPr>
        <p:spPr bwMode="auto">
          <a:xfrm>
            <a:off x="7077078" y="3468688"/>
            <a:ext cx="3016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8619" name="Line 21"/>
          <p:cNvSpPr>
            <a:spLocks noChangeShapeType="1"/>
          </p:cNvSpPr>
          <p:nvPr/>
        </p:nvSpPr>
        <p:spPr bwMode="auto">
          <a:xfrm flipH="1">
            <a:off x="7142163" y="1941507"/>
            <a:ext cx="11112" cy="1444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2" name="Line 22"/>
          <p:cNvSpPr>
            <a:spLocks noChangeShapeType="1"/>
          </p:cNvSpPr>
          <p:nvPr/>
        </p:nvSpPr>
        <p:spPr bwMode="auto">
          <a:xfrm>
            <a:off x="3027363" y="2274888"/>
            <a:ext cx="41259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1" name="Line 23"/>
          <p:cNvSpPr>
            <a:spLocks noChangeShapeType="1"/>
          </p:cNvSpPr>
          <p:nvPr/>
        </p:nvSpPr>
        <p:spPr bwMode="auto">
          <a:xfrm rot="16200000">
            <a:off x="5074444" y="4563272"/>
            <a:ext cx="0" cy="1604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4" name="Freeform 24"/>
          <p:cNvSpPr>
            <a:spLocks/>
          </p:cNvSpPr>
          <p:nvPr/>
        </p:nvSpPr>
        <p:spPr bwMode="auto">
          <a:xfrm>
            <a:off x="3049588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4985" name="Freeform 25"/>
          <p:cNvSpPr>
            <a:spLocks/>
          </p:cNvSpPr>
          <p:nvPr/>
        </p:nvSpPr>
        <p:spPr bwMode="auto">
          <a:xfrm flipH="1">
            <a:off x="5554663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4" name="Text Box 26"/>
          <p:cNvSpPr txBox="1">
            <a:spLocks noChangeArrowheads="1"/>
          </p:cNvSpPr>
          <p:nvPr/>
        </p:nvSpPr>
        <p:spPr bwMode="auto">
          <a:xfrm>
            <a:off x="6027738" y="5260981"/>
            <a:ext cx="2984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425027" name="Line 67"/>
          <p:cNvSpPr>
            <a:spLocks noChangeShapeType="1"/>
          </p:cNvSpPr>
          <p:nvPr/>
        </p:nvSpPr>
        <p:spPr bwMode="auto">
          <a:xfrm flipV="1">
            <a:off x="2216697" y="2570533"/>
            <a:ext cx="785266" cy="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38" name="Text Box 68"/>
          <p:cNvSpPr txBox="1">
            <a:spLocks noChangeArrowheads="1"/>
          </p:cNvSpPr>
          <p:nvPr/>
        </p:nvSpPr>
        <p:spPr bwMode="auto">
          <a:xfrm>
            <a:off x="1784648" y="2199060"/>
            <a:ext cx="1131590" cy="2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285 MW</a:t>
            </a:r>
            <a:endParaRPr lang="en-US" sz="11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29" name="Line 69"/>
          <p:cNvSpPr>
            <a:spLocks noChangeShapeType="1"/>
          </p:cNvSpPr>
          <p:nvPr/>
        </p:nvSpPr>
        <p:spPr bwMode="auto">
          <a:xfrm>
            <a:off x="7161213" y="2636912"/>
            <a:ext cx="68739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40" name="Text Box 70"/>
          <p:cNvSpPr txBox="1">
            <a:spLocks noChangeArrowheads="1"/>
          </p:cNvSpPr>
          <p:nvPr/>
        </p:nvSpPr>
        <p:spPr bwMode="auto">
          <a:xfrm>
            <a:off x="7412376" y="2195862"/>
            <a:ext cx="800819" cy="15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8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44" name="Text Box 74"/>
          <p:cNvSpPr txBox="1">
            <a:spLocks noChangeArrowheads="1"/>
          </p:cNvSpPr>
          <p:nvPr/>
        </p:nvSpPr>
        <p:spPr bwMode="auto">
          <a:xfrm>
            <a:off x="4511644" y="6224598"/>
            <a:ext cx="1368788" cy="2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225 MW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35" name="Line 75"/>
          <p:cNvSpPr>
            <a:spLocks noChangeShapeType="1"/>
          </p:cNvSpPr>
          <p:nvPr/>
        </p:nvSpPr>
        <p:spPr bwMode="auto">
          <a:xfrm>
            <a:off x="5045444" y="5381632"/>
            <a:ext cx="0" cy="7116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" name="Line 21"/>
          <p:cNvSpPr>
            <a:spLocks noChangeShapeType="1"/>
          </p:cNvSpPr>
          <p:nvPr/>
        </p:nvSpPr>
        <p:spPr bwMode="auto">
          <a:xfrm flipH="1">
            <a:off x="3020681" y="1941506"/>
            <a:ext cx="11112" cy="1444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Bent Arrow 1"/>
          <p:cNvSpPr/>
          <p:nvPr/>
        </p:nvSpPr>
        <p:spPr>
          <a:xfrm rot="5400000">
            <a:off x="3389903" y="2873759"/>
            <a:ext cx="2220069" cy="1800200"/>
          </a:xfrm>
          <a:prstGeom prst="bentArrow">
            <a:avLst>
              <a:gd name="adj1" fmla="val 14959"/>
              <a:gd name="adj2" fmla="val 23228"/>
              <a:gd name="adj3" fmla="val 18503"/>
              <a:gd name="adj4" fmla="val 4375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2160226">
            <a:off x="3912597" y="765205"/>
            <a:ext cx="2784744" cy="2316846"/>
          </a:xfrm>
          <a:prstGeom prst="bentArrow">
            <a:avLst>
              <a:gd name="adj1" fmla="val 14959"/>
              <a:gd name="adj2" fmla="val 23228"/>
              <a:gd name="adj3" fmla="val 18503"/>
              <a:gd name="adj4" fmla="val 79929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1644" y="177992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60MW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4796" y="3117856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225 MW</a:t>
            </a:r>
          </a:p>
        </p:txBody>
      </p:sp>
    </p:spTree>
    <p:extLst>
      <p:ext uri="{BB962C8B-B14F-4D97-AF65-F5344CB8AC3E}">
        <p14:creationId xmlns:p14="http://schemas.microsoft.com/office/powerpoint/2010/main" val="11969736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Feasible FTR combination B</a:t>
            </a:r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A551E0-FA7A-F640-88AF-930B21875D02}" type="slidenum">
              <a:rPr lang="en-GB"/>
              <a:pPr>
                <a:defRPr/>
              </a:pPr>
              <a:t>129</a:t>
            </a:fld>
            <a:endParaRPr lang="en-GB"/>
          </a:p>
        </p:txBody>
      </p:sp>
      <p:sp>
        <p:nvSpPr>
          <p:cNvPr id="68616" name="Text Box 18"/>
          <p:cNvSpPr txBox="1">
            <a:spLocks noChangeArrowheads="1"/>
          </p:cNvSpPr>
          <p:nvPr/>
        </p:nvSpPr>
        <p:spPr bwMode="auto">
          <a:xfrm>
            <a:off x="2982916" y="3468688"/>
            <a:ext cx="2555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8618" name="Text Box 20"/>
          <p:cNvSpPr txBox="1">
            <a:spLocks noChangeArrowheads="1"/>
          </p:cNvSpPr>
          <p:nvPr/>
        </p:nvSpPr>
        <p:spPr bwMode="auto">
          <a:xfrm>
            <a:off x="7077078" y="3468688"/>
            <a:ext cx="3016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8619" name="Line 21"/>
          <p:cNvSpPr>
            <a:spLocks noChangeShapeType="1"/>
          </p:cNvSpPr>
          <p:nvPr/>
        </p:nvSpPr>
        <p:spPr bwMode="auto">
          <a:xfrm flipH="1">
            <a:off x="7142163" y="1941507"/>
            <a:ext cx="11112" cy="1444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2" name="Line 22"/>
          <p:cNvSpPr>
            <a:spLocks noChangeShapeType="1"/>
          </p:cNvSpPr>
          <p:nvPr/>
        </p:nvSpPr>
        <p:spPr bwMode="auto">
          <a:xfrm>
            <a:off x="3027363" y="2274888"/>
            <a:ext cx="41259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1" name="Line 23"/>
          <p:cNvSpPr>
            <a:spLocks noChangeShapeType="1"/>
          </p:cNvSpPr>
          <p:nvPr/>
        </p:nvSpPr>
        <p:spPr bwMode="auto">
          <a:xfrm rot="16200000">
            <a:off x="5074444" y="4563272"/>
            <a:ext cx="0" cy="1604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4" name="Freeform 24"/>
          <p:cNvSpPr>
            <a:spLocks/>
          </p:cNvSpPr>
          <p:nvPr/>
        </p:nvSpPr>
        <p:spPr bwMode="auto">
          <a:xfrm>
            <a:off x="3049588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4985" name="Freeform 25"/>
          <p:cNvSpPr>
            <a:spLocks/>
          </p:cNvSpPr>
          <p:nvPr/>
        </p:nvSpPr>
        <p:spPr bwMode="auto">
          <a:xfrm flipH="1">
            <a:off x="5554663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4" name="Text Box 26"/>
          <p:cNvSpPr txBox="1">
            <a:spLocks noChangeArrowheads="1"/>
          </p:cNvSpPr>
          <p:nvPr/>
        </p:nvSpPr>
        <p:spPr bwMode="auto">
          <a:xfrm>
            <a:off x="6027738" y="5260981"/>
            <a:ext cx="2984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425027" name="Line 67"/>
          <p:cNvSpPr>
            <a:spLocks noChangeShapeType="1"/>
          </p:cNvSpPr>
          <p:nvPr/>
        </p:nvSpPr>
        <p:spPr bwMode="auto">
          <a:xfrm flipV="1">
            <a:off x="2216697" y="2570533"/>
            <a:ext cx="785266" cy="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38" name="Text Box 68"/>
          <p:cNvSpPr txBox="1">
            <a:spLocks noChangeArrowheads="1"/>
          </p:cNvSpPr>
          <p:nvPr/>
        </p:nvSpPr>
        <p:spPr bwMode="auto">
          <a:xfrm>
            <a:off x="1784648" y="2199060"/>
            <a:ext cx="1131590" cy="2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285 MW</a:t>
            </a:r>
            <a:endParaRPr lang="en-US" sz="11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29" name="Line 69"/>
          <p:cNvSpPr>
            <a:spLocks noChangeShapeType="1"/>
          </p:cNvSpPr>
          <p:nvPr/>
        </p:nvSpPr>
        <p:spPr bwMode="auto">
          <a:xfrm>
            <a:off x="7161213" y="2636912"/>
            <a:ext cx="68739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40" name="Text Box 70"/>
          <p:cNvSpPr txBox="1">
            <a:spLocks noChangeArrowheads="1"/>
          </p:cNvSpPr>
          <p:nvPr/>
        </p:nvSpPr>
        <p:spPr bwMode="auto">
          <a:xfrm>
            <a:off x="7412376" y="2195862"/>
            <a:ext cx="800819" cy="15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8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44" name="Text Box 74"/>
          <p:cNvSpPr txBox="1">
            <a:spLocks noChangeArrowheads="1"/>
          </p:cNvSpPr>
          <p:nvPr/>
        </p:nvSpPr>
        <p:spPr bwMode="auto">
          <a:xfrm>
            <a:off x="4511644" y="6224598"/>
            <a:ext cx="1368788" cy="2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225 MW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35" name="Line 75"/>
          <p:cNvSpPr>
            <a:spLocks noChangeShapeType="1"/>
          </p:cNvSpPr>
          <p:nvPr/>
        </p:nvSpPr>
        <p:spPr bwMode="auto">
          <a:xfrm>
            <a:off x="5045444" y="5381632"/>
            <a:ext cx="0" cy="7116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" name="Line 21"/>
          <p:cNvSpPr>
            <a:spLocks noChangeShapeType="1"/>
          </p:cNvSpPr>
          <p:nvPr/>
        </p:nvSpPr>
        <p:spPr bwMode="auto">
          <a:xfrm flipH="1">
            <a:off x="3020681" y="1941506"/>
            <a:ext cx="11112" cy="1444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Bent Arrow 1"/>
          <p:cNvSpPr/>
          <p:nvPr/>
        </p:nvSpPr>
        <p:spPr>
          <a:xfrm rot="5400000">
            <a:off x="3389903" y="2873759"/>
            <a:ext cx="2220069" cy="1800200"/>
          </a:xfrm>
          <a:prstGeom prst="bentArrow">
            <a:avLst>
              <a:gd name="adj1" fmla="val 14959"/>
              <a:gd name="adj2" fmla="val 23228"/>
              <a:gd name="adj3" fmla="val 18503"/>
              <a:gd name="adj4" fmla="val 4375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6380686" flipV="1">
            <a:off x="5684706" y="3440502"/>
            <a:ext cx="2784744" cy="2316846"/>
          </a:xfrm>
          <a:prstGeom prst="bentArrow">
            <a:avLst>
              <a:gd name="adj1" fmla="val 14959"/>
              <a:gd name="adj2" fmla="val 23228"/>
              <a:gd name="adj3" fmla="val 18503"/>
              <a:gd name="adj4" fmla="val 79929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4837" y="4297316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60MW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4796" y="3117856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285 MW</a:t>
            </a:r>
          </a:p>
        </p:txBody>
      </p:sp>
    </p:spTree>
    <p:extLst>
      <p:ext uri="{BB962C8B-B14F-4D97-AF65-F5344CB8AC3E}">
        <p14:creationId xmlns:p14="http://schemas.microsoft.com/office/powerpoint/2010/main" val="205617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Counter-flows</a:t>
            </a:r>
          </a:p>
        </p:txBody>
      </p:sp>
      <p:sp>
        <p:nvSpPr>
          <p:cNvPr id="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4017A4-6725-0D4D-A462-4E314E0DA779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369667" name="AutoShape 3"/>
          <p:cNvSpPr>
            <a:spLocks noChangeArrowheads="1"/>
          </p:cNvSpPr>
          <p:nvPr/>
        </p:nvSpPr>
        <p:spPr bwMode="auto">
          <a:xfrm>
            <a:off x="2559053" y="3978275"/>
            <a:ext cx="193675" cy="630238"/>
          </a:xfrm>
          <a:prstGeom prst="downArrow">
            <a:avLst>
              <a:gd name="adj1" fmla="val 28167"/>
              <a:gd name="adj2" fmla="val 8774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1608138" y="1443041"/>
            <a:ext cx="0" cy="12398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 rot="10800000">
            <a:off x="990600" y="2503494"/>
            <a:ext cx="609600" cy="657225"/>
          </a:xfrm>
          <a:custGeom>
            <a:avLst/>
            <a:gdLst>
              <a:gd name="T0" fmla="*/ 476391 w 21600"/>
              <a:gd name="T1" fmla="*/ 0 h 21600"/>
              <a:gd name="T2" fmla="*/ 343154 w 21600"/>
              <a:gd name="T3" fmla="*/ 219075 h 21600"/>
              <a:gd name="T4" fmla="*/ 0 w 21600"/>
              <a:gd name="T5" fmla="*/ 633431 h 21600"/>
              <a:gd name="T6" fmla="*/ 247142 w 21600"/>
              <a:gd name="T7" fmla="*/ 657225 h 21600"/>
              <a:gd name="T8" fmla="*/ 494284 w 21600"/>
              <a:gd name="T9" fmla="*/ 463709 h 21600"/>
              <a:gd name="T10" fmla="*/ 609600 w 21600"/>
              <a:gd name="T11" fmla="*/ 2190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35 h 21600"/>
              <a:gd name="T20" fmla="*/ 17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45" y="7200"/>
                </a:lnTo>
                <a:lnTo>
                  <a:pt x="16245" y="20035"/>
                </a:lnTo>
                <a:lnTo>
                  <a:pt x="0" y="20035"/>
                </a:lnTo>
                <a:lnTo>
                  <a:pt x="0" y="21600"/>
                </a:lnTo>
                <a:lnTo>
                  <a:pt x="17514" y="21600"/>
                </a:lnTo>
                <a:lnTo>
                  <a:pt x="17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559" name="Group 6"/>
          <p:cNvGrpSpPr>
            <a:grpSpLocks/>
          </p:cNvGrpSpPr>
          <p:nvPr/>
        </p:nvGrpSpPr>
        <p:grpSpPr bwMode="auto">
          <a:xfrm>
            <a:off x="895353" y="1982788"/>
            <a:ext cx="706438" cy="360362"/>
            <a:chOff x="2942" y="2697"/>
            <a:chExt cx="1026" cy="568"/>
          </a:xfrm>
        </p:grpSpPr>
        <p:sp>
          <p:nvSpPr>
            <p:cNvPr id="23614" name="Line 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15" name="Group 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23616" name="Oval 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617" name="Group 1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23618" name="Group 1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3622" name="Arc 1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3" name="Arc 1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19" name="Group 1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3620" name="Arc 1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21" name="Arc 1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1581150" y="2759081"/>
            <a:ext cx="166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23561" name="AutoShape 18"/>
          <p:cNvSpPr>
            <a:spLocks noChangeArrowheads="1"/>
          </p:cNvSpPr>
          <p:nvPr/>
        </p:nvSpPr>
        <p:spPr bwMode="auto">
          <a:xfrm rot="10800000" flipH="1">
            <a:off x="4295775" y="2514606"/>
            <a:ext cx="609600" cy="657225"/>
          </a:xfrm>
          <a:custGeom>
            <a:avLst/>
            <a:gdLst>
              <a:gd name="T0" fmla="*/ 476391 w 21600"/>
              <a:gd name="T1" fmla="*/ 0 h 21600"/>
              <a:gd name="T2" fmla="*/ 343154 w 21600"/>
              <a:gd name="T3" fmla="*/ 219075 h 21600"/>
              <a:gd name="T4" fmla="*/ 0 w 21600"/>
              <a:gd name="T5" fmla="*/ 634313 h 21600"/>
              <a:gd name="T6" fmla="*/ 246803 w 21600"/>
              <a:gd name="T7" fmla="*/ 657225 h 21600"/>
              <a:gd name="T8" fmla="*/ 493607 w 21600"/>
              <a:gd name="T9" fmla="*/ 463891 h 21600"/>
              <a:gd name="T10" fmla="*/ 609600 w 21600"/>
              <a:gd name="T11" fmla="*/ 2190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92 h 21600"/>
              <a:gd name="T20" fmla="*/ 174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69" y="7200"/>
                </a:lnTo>
                <a:lnTo>
                  <a:pt x="16269" y="20092"/>
                </a:lnTo>
                <a:lnTo>
                  <a:pt x="0" y="20092"/>
                </a:lnTo>
                <a:lnTo>
                  <a:pt x="0" y="21600"/>
                </a:lnTo>
                <a:lnTo>
                  <a:pt x="17490" y="21600"/>
                </a:lnTo>
                <a:lnTo>
                  <a:pt x="17490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4244978" y="2759081"/>
            <a:ext cx="1952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23563" name="Line 20"/>
          <p:cNvSpPr>
            <a:spLocks noChangeShapeType="1"/>
          </p:cNvSpPr>
          <p:nvPr/>
        </p:nvSpPr>
        <p:spPr bwMode="auto">
          <a:xfrm>
            <a:off x="4287838" y="1443038"/>
            <a:ext cx="0" cy="1262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85" name="Line 21"/>
          <p:cNvSpPr>
            <a:spLocks noChangeShapeType="1"/>
          </p:cNvSpPr>
          <p:nvPr/>
        </p:nvSpPr>
        <p:spPr bwMode="auto">
          <a:xfrm>
            <a:off x="1609725" y="1982788"/>
            <a:ext cx="26844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5" name="Line 22"/>
          <p:cNvSpPr>
            <a:spLocks noChangeShapeType="1"/>
          </p:cNvSpPr>
          <p:nvPr/>
        </p:nvSpPr>
        <p:spPr bwMode="auto">
          <a:xfrm rot="16200000">
            <a:off x="2941638" y="3471863"/>
            <a:ext cx="0" cy="10445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87" name="Freeform 23"/>
          <p:cNvSpPr>
            <a:spLocks/>
          </p:cNvSpPr>
          <p:nvPr/>
        </p:nvSpPr>
        <p:spPr bwMode="auto">
          <a:xfrm>
            <a:off x="1624016" y="2530475"/>
            <a:ext cx="1044575" cy="14732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9688" name="Freeform 24"/>
          <p:cNvSpPr>
            <a:spLocks/>
          </p:cNvSpPr>
          <p:nvPr/>
        </p:nvSpPr>
        <p:spPr bwMode="auto">
          <a:xfrm flipH="1">
            <a:off x="3254378" y="2530475"/>
            <a:ext cx="1044575" cy="14732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8" name="Text Box 25"/>
          <p:cNvSpPr txBox="1">
            <a:spLocks noChangeArrowheads="1"/>
          </p:cNvSpPr>
          <p:nvPr/>
        </p:nvSpPr>
        <p:spPr bwMode="auto">
          <a:xfrm>
            <a:off x="3562354" y="3925894"/>
            <a:ext cx="193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grpSp>
        <p:nvGrpSpPr>
          <p:cNvPr id="23569" name="Group 26"/>
          <p:cNvGrpSpPr>
            <a:grpSpLocks/>
          </p:cNvGrpSpPr>
          <p:nvPr/>
        </p:nvGrpSpPr>
        <p:grpSpPr bwMode="auto">
          <a:xfrm>
            <a:off x="901700" y="1352556"/>
            <a:ext cx="706438" cy="360363"/>
            <a:chOff x="2942" y="2697"/>
            <a:chExt cx="1026" cy="568"/>
          </a:xfrm>
        </p:grpSpPr>
        <p:sp>
          <p:nvSpPr>
            <p:cNvPr id="23604" name="Line 2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05" name="Group 2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23606" name="Oval 2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607" name="Group 3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23608" name="Group 3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3612" name="Arc 3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13" name="Arc 3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09" name="Group 3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3610" name="Arc 3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11" name="Arc 3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23570" name="Group 37"/>
          <p:cNvGrpSpPr>
            <a:grpSpLocks/>
          </p:cNvGrpSpPr>
          <p:nvPr/>
        </p:nvGrpSpPr>
        <p:grpSpPr bwMode="auto">
          <a:xfrm>
            <a:off x="4294191" y="1622425"/>
            <a:ext cx="704850" cy="361950"/>
            <a:chOff x="7880" y="1988"/>
            <a:chExt cx="1026" cy="568"/>
          </a:xfrm>
        </p:grpSpPr>
        <p:sp>
          <p:nvSpPr>
            <p:cNvPr id="23594" name="Line 38"/>
            <p:cNvSpPr>
              <a:spLocks noChangeShapeType="1"/>
            </p:cNvSpPr>
            <p:nvPr/>
          </p:nvSpPr>
          <p:spPr bwMode="auto">
            <a:xfrm flipH="1">
              <a:off x="7880" y="2272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95" name="Group 39"/>
            <p:cNvGrpSpPr>
              <a:grpSpLocks/>
            </p:cNvGrpSpPr>
            <p:nvPr/>
          </p:nvGrpSpPr>
          <p:grpSpPr bwMode="auto">
            <a:xfrm>
              <a:off x="8338" y="1988"/>
              <a:ext cx="568" cy="568"/>
              <a:chOff x="8338" y="1988"/>
              <a:chExt cx="568" cy="568"/>
            </a:xfrm>
          </p:grpSpPr>
          <p:sp>
            <p:nvSpPr>
              <p:cNvPr id="23596" name="Oval 40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103DF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97" name="Group 41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23598" name="Group 4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3602" name="Arc 4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3" name="Arc 4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99" name="Group 4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3600" name="Arc 4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01" name="Arc 4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3571" name="Text Box 48"/>
          <p:cNvSpPr txBox="1">
            <a:spLocks noChangeArrowheads="1"/>
          </p:cNvSpPr>
          <p:nvPr/>
        </p:nvSpPr>
        <p:spPr bwMode="auto">
          <a:xfrm>
            <a:off x="4705353" y="1295406"/>
            <a:ext cx="250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C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72" name="Text Box 49"/>
          <p:cNvSpPr txBox="1">
            <a:spLocks noChangeArrowheads="1"/>
          </p:cNvSpPr>
          <p:nvPr/>
        </p:nvSpPr>
        <p:spPr bwMode="auto">
          <a:xfrm>
            <a:off x="660403" y="1347794"/>
            <a:ext cx="2508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A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73" name="Text Box 50"/>
          <p:cNvSpPr txBox="1">
            <a:spLocks noChangeArrowheads="1"/>
          </p:cNvSpPr>
          <p:nvPr/>
        </p:nvSpPr>
        <p:spPr bwMode="auto">
          <a:xfrm>
            <a:off x="660403" y="1978027"/>
            <a:ext cx="250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74" name="Line 51"/>
          <p:cNvSpPr>
            <a:spLocks noChangeShapeType="1"/>
          </p:cNvSpPr>
          <p:nvPr/>
        </p:nvSpPr>
        <p:spPr bwMode="auto">
          <a:xfrm rot="5400000" flipH="1">
            <a:off x="3107534" y="4123532"/>
            <a:ext cx="265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75" name="Group 52"/>
          <p:cNvGrpSpPr>
            <a:grpSpLocks/>
          </p:cNvGrpSpPr>
          <p:nvPr/>
        </p:nvGrpSpPr>
        <p:grpSpPr bwMode="auto">
          <a:xfrm>
            <a:off x="3044826" y="4287838"/>
            <a:ext cx="388938" cy="360362"/>
            <a:chOff x="8338" y="1988"/>
            <a:chExt cx="568" cy="568"/>
          </a:xfrm>
        </p:grpSpPr>
        <p:sp>
          <p:nvSpPr>
            <p:cNvPr id="23586" name="Oval 53"/>
            <p:cNvSpPr>
              <a:spLocks noChangeArrowheads="1"/>
            </p:cNvSpPr>
            <p:nvPr/>
          </p:nvSpPr>
          <p:spPr bwMode="auto">
            <a:xfrm flipH="1">
              <a:off x="8338" y="1988"/>
              <a:ext cx="568" cy="568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87" name="Group 54"/>
            <p:cNvGrpSpPr>
              <a:grpSpLocks/>
            </p:cNvGrpSpPr>
            <p:nvPr/>
          </p:nvGrpSpPr>
          <p:grpSpPr bwMode="auto">
            <a:xfrm>
              <a:off x="8425" y="2170"/>
              <a:ext cx="393" cy="203"/>
              <a:chOff x="2220" y="3747"/>
              <a:chExt cx="521" cy="267"/>
            </a:xfrm>
          </p:grpSpPr>
          <p:grpSp>
            <p:nvGrpSpPr>
              <p:cNvPr id="23588" name="Group 55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3592" name="Arc 5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3" name="Arc 5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9" name="Group 58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3590" name="Arc 59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1" name="Arc 60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576" name="Text Box 61"/>
          <p:cNvSpPr txBox="1">
            <a:spLocks noChangeArrowheads="1"/>
          </p:cNvSpPr>
          <p:nvPr/>
        </p:nvSpPr>
        <p:spPr bwMode="auto">
          <a:xfrm>
            <a:off x="3546479" y="4378325"/>
            <a:ext cx="2508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D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77" name="Text Box 62"/>
          <p:cNvSpPr txBox="1">
            <a:spLocks noChangeArrowheads="1"/>
          </p:cNvSpPr>
          <p:nvPr/>
        </p:nvSpPr>
        <p:spPr bwMode="auto">
          <a:xfrm>
            <a:off x="2311400" y="4114800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 Y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78" name="Text Box 63"/>
          <p:cNvSpPr txBox="1">
            <a:spLocks noChangeArrowheads="1"/>
          </p:cNvSpPr>
          <p:nvPr/>
        </p:nvSpPr>
        <p:spPr bwMode="auto">
          <a:xfrm>
            <a:off x="825500" y="2667000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 Z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9733" name="Text Box 69"/>
          <p:cNvSpPr txBox="1">
            <a:spLocks noChangeArrowheads="1"/>
          </p:cNvSpPr>
          <p:nvPr/>
        </p:nvSpPr>
        <p:spPr bwMode="auto">
          <a:xfrm>
            <a:off x="5778503" y="1981206"/>
            <a:ext cx="29215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2"/>
                </a:solidFill>
                <a:cs typeface="+mn-cs"/>
              </a:rPr>
              <a:t>200 MW transaction </a:t>
            </a:r>
          </a:p>
          <a:p>
            <a:pPr>
              <a:defRPr/>
            </a:pPr>
            <a:r>
              <a:rPr lang="en-GB">
                <a:solidFill>
                  <a:schemeClr val="tx2"/>
                </a:solidFill>
                <a:cs typeface="+mn-cs"/>
              </a:rPr>
              <a:t>between D and Z</a:t>
            </a:r>
            <a:endParaRPr lang="en-GB">
              <a:cs typeface="+mn-cs"/>
            </a:endParaRPr>
          </a:p>
        </p:txBody>
      </p:sp>
      <p:sp>
        <p:nvSpPr>
          <p:cNvPr id="369737" name="AutoShape 73"/>
          <p:cNvSpPr>
            <a:spLocks noChangeArrowheads="1"/>
          </p:cNvSpPr>
          <p:nvPr/>
        </p:nvSpPr>
        <p:spPr bwMode="auto">
          <a:xfrm rot="19958361" flipV="1">
            <a:off x="2779716" y="1860550"/>
            <a:ext cx="992187" cy="1365250"/>
          </a:xfrm>
          <a:prstGeom prst="curvedLeftArrow">
            <a:avLst>
              <a:gd name="adj1" fmla="val 9008"/>
              <a:gd name="adj2" fmla="val 32948"/>
              <a:gd name="adj3" fmla="val 2562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9738" name="AutoShape 74"/>
          <p:cNvSpPr>
            <a:spLocks noChangeArrowheads="1"/>
          </p:cNvSpPr>
          <p:nvPr/>
        </p:nvSpPr>
        <p:spPr bwMode="auto">
          <a:xfrm rot="3547419" flipH="1" flipV="1">
            <a:off x="2003425" y="2905125"/>
            <a:ext cx="1028700" cy="247650"/>
          </a:xfrm>
          <a:prstGeom prst="rightArrow">
            <a:avLst>
              <a:gd name="adj1" fmla="val 50000"/>
              <a:gd name="adj2" fmla="val 103846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82" name="Text Box 75"/>
          <p:cNvSpPr txBox="1">
            <a:spLocks noChangeArrowheads="1"/>
          </p:cNvSpPr>
          <p:nvPr/>
        </p:nvSpPr>
        <p:spPr bwMode="auto">
          <a:xfrm>
            <a:off x="3427416" y="2387606"/>
            <a:ext cx="2492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Arial" charset="0"/>
              </a:rPr>
              <a:t>III</a:t>
            </a:r>
            <a:endParaRPr lang="en-US" sz="1000" b="1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583" name="Text Box 76"/>
          <p:cNvSpPr txBox="1">
            <a:spLocks noChangeArrowheads="1"/>
          </p:cNvSpPr>
          <p:nvPr/>
        </p:nvSpPr>
        <p:spPr bwMode="auto">
          <a:xfrm>
            <a:off x="2557467" y="2781306"/>
            <a:ext cx="24923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tx1"/>
                </a:solidFill>
                <a:latin typeface="Arial" charset="0"/>
              </a:rPr>
              <a:t>IV</a:t>
            </a:r>
            <a:endParaRPr lang="en-US" sz="1000" b="1" baseline="-250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69743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9" y="3244850"/>
            <a:ext cx="4073525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9744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4267200"/>
            <a:ext cx="40449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Feasible FTR combination C</a:t>
            </a:r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A551E0-FA7A-F640-88AF-930B21875D02}" type="slidenum">
              <a:rPr lang="en-GB"/>
              <a:pPr>
                <a:defRPr/>
              </a:pPr>
              <a:t>130</a:t>
            </a:fld>
            <a:endParaRPr lang="en-GB"/>
          </a:p>
        </p:txBody>
      </p:sp>
      <p:sp>
        <p:nvSpPr>
          <p:cNvPr id="68616" name="Text Box 18"/>
          <p:cNvSpPr txBox="1">
            <a:spLocks noChangeArrowheads="1"/>
          </p:cNvSpPr>
          <p:nvPr/>
        </p:nvSpPr>
        <p:spPr bwMode="auto">
          <a:xfrm>
            <a:off x="2982916" y="3468688"/>
            <a:ext cx="2555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8618" name="Text Box 20"/>
          <p:cNvSpPr txBox="1">
            <a:spLocks noChangeArrowheads="1"/>
          </p:cNvSpPr>
          <p:nvPr/>
        </p:nvSpPr>
        <p:spPr bwMode="auto">
          <a:xfrm>
            <a:off x="7077078" y="3468688"/>
            <a:ext cx="3016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8619" name="Line 21"/>
          <p:cNvSpPr>
            <a:spLocks noChangeShapeType="1"/>
          </p:cNvSpPr>
          <p:nvPr/>
        </p:nvSpPr>
        <p:spPr bwMode="auto">
          <a:xfrm flipH="1">
            <a:off x="7142163" y="1941507"/>
            <a:ext cx="11112" cy="1444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2" name="Line 22"/>
          <p:cNvSpPr>
            <a:spLocks noChangeShapeType="1"/>
          </p:cNvSpPr>
          <p:nvPr/>
        </p:nvSpPr>
        <p:spPr bwMode="auto">
          <a:xfrm>
            <a:off x="3027363" y="2274888"/>
            <a:ext cx="41259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1" name="Line 23"/>
          <p:cNvSpPr>
            <a:spLocks noChangeShapeType="1"/>
          </p:cNvSpPr>
          <p:nvPr/>
        </p:nvSpPr>
        <p:spPr bwMode="auto">
          <a:xfrm rot="16200000">
            <a:off x="5074444" y="4563272"/>
            <a:ext cx="0" cy="1604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4" name="Freeform 24"/>
          <p:cNvSpPr>
            <a:spLocks/>
          </p:cNvSpPr>
          <p:nvPr/>
        </p:nvSpPr>
        <p:spPr bwMode="auto">
          <a:xfrm>
            <a:off x="3049588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4985" name="Freeform 25"/>
          <p:cNvSpPr>
            <a:spLocks/>
          </p:cNvSpPr>
          <p:nvPr/>
        </p:nvSpPr>
        <p:spPr bwMode="auto">
          <a:xfrm flipH="1">
            <a:off x="5554663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4" name="Text Box 26"/>
          <p:cNvSpPr txBox="1">
            <a:spLocks noChangeArrowheads="1"/>
          </p:cNvSpPr>
          <p:nvPr/>
        </p:nvSpPr>
        <p:spPr bwMode="auto">
          <a:xfrm>
            <a:off x="6027738" y="5260981"/>
            <a:ext cx="2984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425027" name="Line 67"/>
          <p:cNvSpPr>
            <a:spLocks noChangeShapeType="1"/>
          </p:cNvSpPr>
          <p:nvPr/>
        </p:nvSpPr>
        <p:spPr bwMode="auto">
          <a:xfrm flipV="1">
            <a:off x="2216697" y="2570533"/>
            <a:ext cx="785266" cy="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38" name="Text Box 68"/>
          <p:cNvSpPr txBox="1">
            <a:spLocks noChangeArrowheads="1"/>
          </p:cNvSpPr>
          <p:nvPr/>
        </p:nvSpPr>
        <p:spPr bwMode="auto">
          <a:xfrm>
            <a:off x="1784648" y="2199060"/>
            <a:ext cx="1131590" cy="2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285 MW</a:t>
            </a:r>
            <a:endParaRPr lang="en-US" sz="11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29" name="Line 69"/>
          <p:cNvSpPr>
            <a:spLocks noChangeShapeType="1"/>
          </p:cNvSpPr>
          <p:nvPr/>
        </p:nvSpPr>
        <p:spPr bwMode="auto">
          <a:xfrm>
            <a:off x="7161213" y="2636912"/>
            <a:ext cx="68739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40" name="Text Box 70"/>
          <p:cNvSpPr txBox="1">
            <a:spLocks noChangeArrowheads="1"/>
          </p:cNvSpPr>
          <p:nvPr/>
        </p:nvSpPr>
        <p:spPr bwMode="auto">
          <a:xfrm>
            <a:off x="7412376" y="2195862"/>
            <a:ext cx="800819" cy="15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8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44" name="Text Box 74"/>
          <p:cNvSpPr txBox="1">
            <a:spLocks noChangeArrowheads="1"/>
          </p:cNvSpPr>
          <p:nvPr/>
        </p:nvSpPr>
        <p:spPr bwMode="auto">
          <a:xfrm>
            <a:off x="4511644" y="6224598"/>
            <a:ext cx="1368788" cy="22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Arial" charset="0"/>
              </a:rPr>
              <a:t>225 MW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35" name="Line 75"/>
          <p:cNvSpPr>
            <a:spLocks noChangeShapeType="1"/>
          </p:cNvSpPr>
          <p:nvPr/>
        </p:nvSpPr>
        <p:spPr bwMode="auto">
          <a:xfrm>
            <a:off x="5045444" y="5381632"/>
            <a:ext cx="0" cy="7116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" name="Line 21"/>
          <p:cNvSpPr>
            <a:spLocks noChangeShapeType="1"/>
          </p:cNvSpPr>
          <p:nvPr/>
        </p:nvSpPr>
        <p:spPr bwMode="auto">
          <a:xfrm flipH="1">
            <a:off x="3020681" y="1941506"/>
            <a:ext cx="11112" cy="14446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Bent Arrow 1"/>
          <p:cNvSpPr/>
          <p:nvPr/>
        </p:nvSpPr>
        <p:spPr>
          <a:xfrm rot="5400000">
            <a:off x="3389903" y="2873759"/>
            <a:ext cx="2220069" cy="1800200"/>
          </a:xfrm>
          <a:prstGeom prst="bentArrow">
            <a:avLst>
              <a:gd name="adj1" fmla="val 14959"/>
              <a:gd name="adj2" fmla="val 23228"/>
              <a:gd name="adj3" fmla="val 18503"/>
              <a:gd name="adj4" fmla="val 43750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6380686" flipV="1">
            <a:off x="5684706" y="3440502"/>
            <a:ext cx="2784744" cy="2316846"/>
          </a:xfrm>
          <a:prstGeom prst="bentArrow">
            <a:avLst>
              <a:gd name="adj1" fmla="val 14959"/>
              <a:gd name="adj2" fmla="val 23228"/>
              <a:gd name="adj3" fmla="val 18503"/>
              <a:gd name="adj4" fmla="val 79929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4837" y="4297316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50MW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4796" y="3117856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275 MW</a:t>
            </a:r>
          </a:p>
        </p:txBody>
      </p:sp>
      <p:sp>
        <p:nvSpPr>
          <p:cNvPr id="24" name="Bent Arrow 23"/>
          <p:cNvSpPr/>
          <p:nvPr/>
        </p:nvSpPr>
        <p:spPr>
          <a:xfrm rot="2160226">
            <a:off x="3912597" y="765205"/>
            <a:ext cx="2784744" cy="2316846"/>
          </a:xfrm>
          <a:prstGeom prst="bentArrow">
            <a:avLst>
              <a:gd name="adj1" fmla="val 14959"/>
              <a:gd name="adj2" fmla="val 23228"/>
              <a:gd name="adj3" fmla="val 18503"/>
              <a:gd name="adj4" fmla="val 79929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11644" y="177992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10MW</a:t>
            </a:r>
          </a:p>
        </p:txBody>
      </p:sp>
    </p:spTree>
    <p:extLst>
      <p:ext uri="{BB962C8B-B14F-4D97-AF65-F5344CB8AC3E}">
        <p14:creationId xmlns:p14="http://schemas.microsoft.com/office/powerpoint/2010/main" val="83368852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Settlement with these FTR combinations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131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02630"/>
              </p:ext>
            </p:extLst>
          </p:nvPr>
        </p:nvGraphicFramePr>
        <p:xfrm>
          <a:off x="528798" y="1380895"/>
          <a:ext cx="8850188" cy="3582920"/>
        </p:xfrm>
        <a:graphic>
          <a:graphicData uri="http://schemas.openxmlformats.org/drawingml/2006/table">
            <a:tbl>
              <a:tblPr/>
              <a:tblGrid>
                <a:gridCol w="153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13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6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Transmission rights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Settlement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Combination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From bus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 bus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Amount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[MW]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From bus price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[$/MWh]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 bus price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[$/MWh]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Revenue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[$]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[$]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562.50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787.50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0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712.50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787.50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0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787.50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279" y="5321960"/>
            <a:ext cx="9905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These are settlements for financial contracts, not the physical injections</a:t>
            </a:r>
          </a:p>
          <a:p>
            <a:r>
              <a:rPr lang="en-US" dirty="0">
                <a:solidFill>
                  <a:schemeClr val="tx1"/>
                </a:solidFill>
              </a:rPr>
              <a:t>These combinations of FTRs use all the available transmission capacity</a:t>
            </a:r>
          </a:p>
        </p:txBody>
      </p:sp>
    </p:spTree>
    <p:extLst>
      <p:ext uri="{BB962C8B-B14F-4D97-AF65-F5344CB8AC3E}">
        <p14:creationId xmlns:p14="http://schemas.microsoft.com/office/powerpoint/2010/main" val="13511265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Congestion surplus</a:t>
            </a:r>
          </a:p>
        </p:txBody>
      </p:sp>
      <p:graphicFrame>
        <p:nvGraphicFramePr>
          <p:cNvPr id="8090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8677" y="1844675"/>
          <a:ext cx="829945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5" name="Document" r:id="rId3" imgW="5638800" imgH="1968500" progId="Word.Document.8">
                  <p:embed/>
                </p:oleObj>
              </mc:Choice>
              <mc:Fallback>
                <p:oleObj name="Document" r:id="rId3" imgW="56388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7" y="1844675"/>
                        <a:ext cx="8299450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8A4BB5-8720-7248-8469-BE40CF7B20F9}" type="slidenum">
              <a:rPr lang="en-GB"/>
              <a:pPr>
                <a:defRPr/>
              </a:pPr>
              <a:t>132</a:t>
            </a:fld>
            <a:endParaRPr lang="en-GB"/>
          </a:p>
        </p:txBody>
      </p:sp>
      <p:sp>
        <p:nvSpPr>
          <p:cNvPr id="80901" name="TextBox 1"/>
          <p:cNvSpPr txBox="1">
            <a:spLocks noChangeArrowheads="1"/>
          </p:cNvSpPr>
          <p:nvPr/>
        </p:nvSpPr>
        <p:spPr bwMode="auto">
          <a:xfrm>
            <a:off x="843361" y="4314582"/>
            <a:ext cx="20214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aseline="-25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(= congestion surplus)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17106" y="4509120"/>
            <a:ext cx="6232238" cy="1109737"/>
            <a:chOff x="2249154" y="3933056"/>
            <a:chExt cx="6232238" cy="1109737"/>
          </a:xfrm>
        </p:grpSpPr>
        <p:sp>
          <p:nvSpPr>
            <p:cNvPr id="8" name="TextBox 7"/>
            <p:cNvSpPr txBox="1"/>
            <p:nvPr/>
          </p:nvSpPr>
          <p:spPr>
            <a:xfrm>
              <a:off x="2249154" y="4581128"/>
              <a:ext cx="5008102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Equal to the </a:t>
              </a:r>
              <a:r>
                <a:rPr lang="en-US" dirty="0">
                  <a:solidFill>
                    <a:schemeClr val="tx1"/>
                  </a:solidFill>
                </a:rPr>
                <a:t>total value of the FTRs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7260877" y="3933056"/>
              <a:ext cx="1220515" cy="878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38948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Sensitivity to flow limits</a:t>
            </a:r>
          </a:p>
        </p:txBody>
      </p:sp>
      <p:sp>
        <p:nvSpPr>
          <p:cNvPr id="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0136C-2B85-EC47-A919-EEC5B25662F1}" type="slidenum">
              <a:rPr lang="en-GB"/>
              <a:pPr>
                <a:defRPr/>
              </a:pPr>
              <a:t>133</a:t>
            </a:fld>
            <a:endParaRPr lang="en-GB"/>
          </a:p>
        </p:txBody>
      </p:sp>
      <p:grpSp>
        <p:nvGrpSpPr>
          <p:cNvPr id="81925" name="Group 106"/>
          <p:cNvGrpSpPr>
            <a:grpSpLocks/>
          </p:cNvGrpSpPr>
          <p:nvPr/>
        </p:nvGrpSpPr>
        <p:grpSpPr bwMode="auto">
          <a:xfrm>
            <a:off x="272480" y="1219200"/>
            <a:ext cx="8078788" cy="5410200"/>
            <a:chOff x="720" y="768"/>
            <a:chExt cx="4698" cy="3408"/>
          </a:xfrm>
        </p:grpSpPr>
        <p:sp>
          <p:nvSpPr>
            <p:cNvPr id="329755" name="AutoShape 27"/>
            <p:cNvSpPr>
              <a:spLocks noChangeArrowheads="1"/>
            </p:cNvSpPr>
            <p:nvPr/>
          </p:nvSpPr>
          <p:spPr bwMode="auto">
            <a:xfrm>
              <a:off x="2609" y="3365"/>
              <a:ext cx="174" cy="610"/>
            </a:xfrm>
            <a:prstGeom prst="downArrow">
              <a:avLst>
                <a:gd name="adj1" fmla="val 28167"/>
                <a:gd name="adj2" fmla="val 95072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27" name="Line 28"/>
            <p:cNvSpPr>
              <a:spLocks noChangeShapeType="1"/>
            </p:cNvSpPr>
            <p:nvPr/>
          </p:nvSpPr>
          <p:spPr bwMode="auto">
            <a:xfrm>
              <a:off x="1759" y="911"/>
              <a:ext cx="0" cy="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AutoShape 29"/>
            <p:cNvSpPr>
              <a:spLocks noChangeArrowheads="1"/>
            </p:cNvSpPr>
            <p:nvPr/>
          </p:nvSpPr>
          <p:spPr bwMode="auto">
            <a:xfrm rot="10800000">
              <a:off x="1207" y="1937"/>
              <a:ext cx="544" cy="637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1 w 21600"/>
                <a:gd name="T7" fmla="*/ 637 h 21600"/>
                <a:gd name="T8" fmla="*/ 441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9" name="Group 30"/>
            <p:cNvGrpSpPr>
              <a:grpSpLocks/>
            </p:cNvGrpSpPr>
            <p:nvPr/>
          </p:nvGrpSpPr>
          <p:grpSpPr bwMode="auto">
            <a:xfrm>
              <a:off x="864" y="1433"/>
              <a:ext cx="889" cy="492"/>
              <a:chOff x="2942" y="2697"/>
              <a:chExt cx="1026" cy="568"/>
            </a:xfrm>
          </p:grpSpPr>
          <p:sp>
            <p:nvSpPr>
              <p:cNvPr id="81995" name="Line 3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96" name="Group 3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97" name="Oval 3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98" name="Group 3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9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3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4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000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1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2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30" name="Text Box 41"/>
            <p:cNvSpPr txBox="1">
              <a:spLocks noChangeArrowheads="1"/>
            </p:cNvSpPr>
            <p:nvPr/>
          </p:nvSpPr>
          <p:spPr bwMode="auto">
            <a:xfrm>
              <a:off x="1734" y="2185"/>
              <a:ext cx="14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1931" name="AutoShape 42"/>
            <p:cNvSpPr>
              <a:spLocks noChangeArrowheads="1"/>
            </p:cNvSpPr>
            <p:nvPr/>
          </p:nvSpPr>
          <p:spPr bwMode="auto">
            <a:xfrm rot="10800000" flipH="1">
              <a:off x="4161" y="1948"/>
              <a:ext cx="544" cy="636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0 w 21600"/>
                <a:gd name="T7" fmla="*/ 636 h 21600"/>
                <a:gd name="T8" fmla="*/ 440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106 h 21600"/>
                <a:gd name="T20" fmla="*/ 1747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Text Box 43"/>
            <p:cNvSpPr txBox="1">
              <a:spLocks noChangeArrowheads="1"/>
            </p:cNvSpPr>
            <p:nvPr/>
          </p:nvSpPr>
          <p:spPr bwMode="auto">
            <a:xfrm>
              <a:off x="4115" y="2185"/>
              <a:ext cx="17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1933" name="Line 44"/>
            <p:cNvSpPr>
              <a:spLocks noChangeShapeType="1"/>
            </p:cNvSpPr>
            <p:nvPr/>
          </p:nvSpPr>
          <p:spPr bwMode="auto">
            <a:xfrm>
              <a:off x="4153" y="911"/>
              <a:ext cx="0" cy="12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3" name="Line 45"/>
            <p:cNvSpPr>
              <a:spLocks noChangeShapeType="1"/>
            </p:cNvSpPr>
            <p:nvPr/>
          </p:nvSpPr>
          <p:spPr bwMode="auto">
            <a:xfrm>
              <a:off x="1760" y="1433"/>
              <a:ext cx="23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5" name="Line 46"/>
            <p:cNvSpPr>
              <a:spLocks noChangeShapeType="1"/>
            </p:cNvSpPr>
            <p:nvPr/>
          </p:nvSpPr>
          <p:spPr bwMode="auto">
            <a:xfrm rot="-5400000">
              <a:off x="2951" y="2913"/>
              <a:ext cx="0" cy="9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5" name="Freeform 47"/>
            <p:cNvSpPr>
              <a:spLocks/>
            </p:cNvSpPr>
            <p:nvPr/>
          </p:nvSpPr>
          <p:spPr bwMode="auto">
            <a:xfrm>
              <a:off x="1773" y="1964"/>
              <a:ext cx="933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776" name="Freeform 48"/>
            <p:cNvSpPr>
              <a:spLocks/>
            </p:cNvSpPr>
            <p:nvPr/>
          </p:nvSpPr>
          <p:spPr bwMode="auto">
            <a:xfrm flipH="1">
              <a:off x="3230" y="1964"/>
              <a:ext cx="934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8" name="Text Box 49"/>
            <p:cNvSpPr txBox="1">
              <a:spLocks noChangeArrowheads="1"/>
            </p:cNvSpPr>
            <p:nvPr/>
          </p:nvSpPr>
          <p:spPr bwMode="auto">
            <a:xfrm>
              <a:off x="3505" y="3314"/>
              <a:ext cx="17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81939" name="Group 50"/>
            <p:cNvGrpSpPr>
              <a:grpSpLocks/>
            </p:cNvGrpSpPr>
            <p:nvPr/>
          </p:nvGrpSpPr>
          <p:grpSpPr bwMode="auto">
            <a:xfrm>
              <a:off x="816" y="816"/>
              <a:ext cx="943" cy="521"/>
              <a:chOff x="2942" y="2697"/>
              <a:chExt cx="1026" cy="568"/>
            </a:xfrm>
          </p:grpSpPr>
          <p:sp>
            <p:nvSpPr>
              <p:cNvPr id="81985" name="Line 5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86" name="Group 5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87" name="Oval 5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88" name="Group 5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8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3" name="Arc 5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4" name="Arc 5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90" name="Group 5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1" name="Arc 5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2" name="Arc 6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1940" name="Group 61"/>
            <p:cNvGrpSpPr>
              <a:grpSpLocks/>
            </p:cNvGrpSpPr>
            <p:nvPr/>
          </p:nvGrpSpPr>
          <p:grpSpPr bwMode="auto">
            <a:xfrm>
              <a:off x="4159" y="912"/>
              <a:ext cx="977" cy="543"/>
              <a:chOff x="7880" y="1988"/>
              <a:chExt cx="1026" cy="568"/>
            </a:xfrm>
          </p:grpSpPr>
          <p:sp>
            <p:nvSpPr>
              <p:cNvPr id="81975" name="Line 62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76" name="Group 63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81977" name="Oval 64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78" name="Group 65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79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3" name="Arc 6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4" name="Arc 6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80" name="Group 6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1" name="Arc 7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2" name="Arc 7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41" name="Text Box 72"/>
            <p:cNvSpPr txBox="1">
              <a:spLocks noChangeArrowheads="1"/>
            </p:cNvSpPr>
            <p:nvPr/>
          </p:nvSpPr>
          <p:spPr bwMode="auto">
            <a:xfrm>
              <a:off x="4527" y="768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2" name="Text Box 73"/>
            <p:cNvSpPr txBox="1">
              <a:spLocks noChangeArrowheads="1"/>
            </p:cNvSpPr>
            <p:nvPr/>
          </p:nvSpPr>
          <p:spPr bwMode="auto">
            <a:xfrm>
              <a:off x="720" y="816"/>
              <a:ext cx="2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3" name="Text Box 74"/>
            <p:cNvSpPr txBox="1">
              <a:spLocks noChangeArrowheads="1"/>
            </p:cNvSpPr>
            <p:nvPr/>
          </p:nvSpPr>
          <p:spPr bwMode="auto">
            <a:xfrm>
              <a:off x="768" y="1429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4" name="Line 75"/>
            <p:cNvSpPr>
              <a:spLocks noChangeShapeType="1"/>
            </p:cNvSpPr>
            <p:nvPr/>
          </p:nvSpPr>
          <p:spPr bwMode="auto">
            <a:xfrm rot="5400000" flipH="1">
              <a:off x="3055" y="3556"/>
              <a:ext cx="3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5" name="Group 76"/>
            <p:cNvGrpSpPr>
              <a:grpSpLocks/>
            </p:cNvGrpSpPr>
            <p:nvPr/>
          </p:nvGrpSpPr>
          <p:grpSpPr bwMode="auto">
            <a:xfrm>
              <a:off x="2974" y="3665"/>
              <a:ext cx="511" cy="510"/>
              <a:chOff x="8338" y="1988"/>
              <a:chExt cx="568" cy="568"/>
            </a:xfrm>
          </p:grpSpPr>
          <p:sp>
            <p:nvSpPr>
              <p:cNvPr id="81967" name="Oval 77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68" name="Group 78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81969" name="Group 79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81973" name="Arc 8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4" name="Arc 8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0" name="Group 82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81971" name="Arc 8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2" name="Arc 8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1946" name="Text Box 85"/>
            <p:cNvSpPr txBox="1">
              <a:spLocks noChangeArrowheads="1"/>
            </p:cNvSpPr>
            <p:nvPr/>
          </p:nvSpPr>
          <p:spPr bwMode="auto">
            <a:xfrm>
              <a:off x="3568" y="3752"/>
              <a:ext cx="2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7" name="Text Box 86"/>
            <p:cNvSpPr txBox="1">
              <a:spLocks noChangeArrowheads="1"/>
            </p:cNvSpPr>
            <p:nvPr/>
          </p:nvSpPr>
          <p:spPr bwMode="auto">
            <a:xfrm>
              <a:off x="1098" y="2586"/>
              <a:ext cx="87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8" name="Text Box 87"/>
            <p:cNvSpPr txBox="1">
              <a:spLocks noChangeArrowheads="1"/>
            </p:cNvSpPr>
            <p:nvPr/>
          </p:nvSpPr>
          <p:spPr bwMode="auto">
            <a:xfrm>
              <a:off x="4379" y="2632"/>
              <a:ext cx="6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16" name="Line 88"/>
            <p:cNvSpPr>
              <a:spLocks noChangeShapeType="1"/>
            </p:cNvSpPr>
            <p:nvPr/>
          </p:nvSpPr>
          <p:spPr bwMode="auto">
            <a:xfrm>
              <a:off x="1440" y="1008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0" name="Text Box 89"/>
            <p:cNvSpPr txBox="1">
              <a:spLocks noChangeArrowheads="1"/>
            </p:cNvSpPr>
            <p:nvPr/>
          </p:nvSpPr>
          <p:spPr bwMode="auto">
            <a:xfrm>
              <a:off x="1344" y="816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18" name="Line 90"/>
            <p:cNvSpPr>
              <a:spLocks noChangeShapeType="1"/>
            </p:cNvSpPr>
            <p:nvPr/>
          </p:nvSpPr>
          <p:spPr bwMode="auto">
            <a:xfrm>
              <a:off x="1416" y="1616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2" name="Text Box 91"/>
            <p:cNvSpPr txBox="1">
              <a:spLocks noChangeArrowheads="1"/>
            </p:cNvSpPr>
            <p:nvPr/>
          </p:nvSpPr>
          <p:spPr bwMode="auto">
            <a:xfrm>
              <a:off x="1344" y="1440"/>
              <a:ext cx="48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0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0" name="Line 92"/>
            <p:cNvSpPr>
              <a:spLocks noChangeShapeType="1"/>
            </p:cNvSpPr>
            <p:nvPr/>
          </p:nvSpPr>
          <p:spPr bwMode="auto">
            <a:xfrm flipH="1">
              <a:off x="4224" y="1120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4" name="Text Box 93"/>
            <p:cNvSpPr txBox="1">
              <a:spLocks noChangeArrowheads="1"/>
            </p:cNvSpPr>
            <p:nvPr/>
          </p:nvSpPr>
          <p:spPr bwMode="auto">
            <a:xfrm>
              <a:off x="4224" y="960"/>
              <a:ext cx="34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2" name="Line 94"/>
            <p:cNvSpPr>
              <a:spLocks noChangeShapeType="1"/>
            </p:cNvSpPr>
            <p:nvPr/>
          </p:nvSpPr>
          <p:spPr bwMode="auto">
            <a:xfrm>
              <a:off x="2730" y="1536"/>
              <a:ext cx="4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23" name="Line 95"/>
            <p:cNvSpPr>
              <a:spLocks noChangeShapeType="1"/>
            </p:cNvSpPr>
            <p:nvPr/>
          </p:nvSpPr>
          <p:spPr bwMode="auto">
            <a:xfrm>
              <a:off x="2332" y="2241"/>
              <a:ext cx="26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24" name="Line 96"/>
            <p:cNvSpPr>
              <a:spLocks noChangeShapeType="1"/>
            </p:cNvSpPr>
            <p:nvPr/>
          </p:nvSpPr>
          <p:spPr bwMode="auto">
            <a:xfrm flipH="1">
              <a:off x="3340" y="2256"/>
              <a:ext cx="26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8" name="Text Box 97"/>
            <p:cNvSpPr txBox="1">
              <a:spLocks noChangeArrowheads="1"/>
            </p:cNvSpPr>
            <p:nvPr/>
          </p:nvSpPr>
          <p:spPr bwMode="auto">
            <a:xfrm>
              <a:off x="3403" y="3534"/>
              <a:ext cx="58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75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6" name="Line 98"/>
            <p:cNvSpPr>
              <a:spLocks noChangeShapeType="1"/>
            </p:cNvSpPr>
            <p:nvPr/>
          </p:nvSpPr>
          <p:spPr bwMode="auto">
            <a:xfrm flipV="1">
              <a:off x="3325" y="3408"/>
              <a:ext cx="0" cy="2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0" name="Text Box 99"/>
            <p:cNvSpPr txBox="1">
              <a:spLocks noChangeArrowheads="1"/>
            </p:cNvSpPr>
            <p:nvPr/>
          </p:nvSpPr>
          <p:spPr bwMode="auto">
            <a:xfrm>
              <a:off x="2736" y="1615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126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1" name="Text Box 100"/>
            <p:cNvSpPr txBox="1">
              <a:spLocks noChangeArrowheads="1"/>
            </p:cNvSpPr>
            <p:nvPr/>
          </p:nvSpPr>
          <p:spPr bwMode="auto">
            <a:xfrm>
              <a:off x="3120" y="2383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1" dirty="0">
                  <a:solidFill>
                    <a:schemeClr val="tx1"/>
                  </a:solidFill>
                  <a:latin typeface="Arial" charset="0"/>
                </a:rPr>
                <a:t>66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2" name="Text Box 101"/>
            <p:cNvSpPr txBox="1">
              <a:spLocks noChangeArrowheads="1"/>
            </p:cNvSpPr>
            <p:nvPr/>
          </p:nvSpPr>
          <p:spPr bwMode="auto">
            <a:xfrm>
              <a:off x="2496" y="2383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159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3" name="Text Box 102"/>
            <p:cNvSpPr txBox="1">
              <a:spLocks noChangeArrowheads="1"/>
            </p:cNvSpPr>
            <p:nvPr/>
          </p:nvSpPr>
          <p:spPr bwMode="auto">
            <a:xfrm>
              <a:off x="2483" y="4013"/>
              <a:ext cx="5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31" name="Text Box 103"/>
            <p:cNvSpPr txBox="1">
              <a:spLocks noChangeArrowheads="1"/>
            </p:cNvSpPr>
            <p:nvPr/>
          </p:nvSpPr>
          <p:spPr bwMode="auto">
            <a:xfrm>
              <a:off x="4320" y="1526"/>
              <a:ext cx="10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chemeClr val="tx1"/>
                  </a:solidFill>
                  <a:cs typeface="+mn-cs"/>
                  <a:sym typeface="Symbol" charset="0"/>
                </a:rPr>
                <a:t>2</a:t>
              </a: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=11.25 $/</a:t>
              </a:r>
              <a:r>
                <a:rPr lang="en-GB" sz="1800" dirty="0" err="1">
                  <a:solidFill>
                    <a:schemeClr val="tx1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329832" name="Text Box 104"/>
            <p:cNvSpPr txBox="1">
              <a:spLocks noChangeArrowheads="1"/>
            </p:cNvSpPr>
            <p:nvPr/>
          </p:nvSpPr>
          <p:spPr bwMode="auto">
            <a:xfrm>
              <a:off x="1296" y="3264"/>
              <a:ext cx="11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chemeClr val="tx1"/>
                  </a:solidFill>
                  <a:cs typeface="+mn-cs"/>
                  <a:sym typeface="Symbol" charset="0"/>
                </a:rPr>
                <a:t>3</a:t>
              </a: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=10.00 $/MWh</a:t>
              </a:r>
              <a:endParaRPr lang="en-GB" sz="1800" dirty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329833" name="Text Box 105"/>
            <p:cNvSpPr txBox="1">
              <a:spLocks noChangeArrowheads="1"/>
            </p:cNvSpPr>
            <p:nvPr/>
          </p:nvSpPr>
          <p:spPr bwMode="auto">
            <a:xfrm>
              <a:off x="1824" y="864"/>
              <a:ext cx="10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chemeClr val="tx1"/>
                  </a:solidFill>
                  <a:cs typeface="+mn-cs"/>
                  <a:sym typeface="Symbol" charset="0"/>
                </a:rPr>
                <a:t>1</a:t>
              </a: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=7.50 $/</a:t>
              </a:r>
              <a:r>
                <a:rPr lang="en-GB" sz="1800" dirty="0" err="1">
                  <a:solidFill>
                    <a:schemeClr val="tx1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solidFill>
                  <a:schemeClr val="tx1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2953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Reduced limit on line 2-3</a:t>
            </a:r>
          </a:p>
        </p:txBody>
      </p:sp>
      <p:sp>
        <p:nvSpPr>
          <p:cNvPr id="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0136C-2B85-EC47-A919-EEC5B25662F1}" type="slidenum">
              <a:rPr lang="en-GB"/>
              <a:pPr>
                <a:defRPr/>
              </a:pPr>
              <a:t>134</a:t>
            </a:fld>
            <a:endParaRPr lang="en-GB"/>
          </a:p>
        </p:txBody>
      </p:sp>
      <p:grpSp>
        <p:nvGrpSpPr>
          <p:cNvPr id="81925" name="Group 106"/>
          <p:cNvGrpSpPr>
            <a:grpSpLocks/>
          </p:cNvGrpSpPr>
          <p:nvPr/>
        </p:nvGrpSpPr>
        <p:grpSpPr bwMode="auto">
          <a:xfrm>
            <a:off x="272480" y="1219200"/>
            <a:ext cx="8070190" cy="5410200"/>
            <a:chOff x="720" y="768"/>
            <a:chExt cx="4693" cy="3408"/>
          </a:xfrm>
        </p:grpSpPr>
        <p:sp>
          <p:nvSpPr>
            <p:cNvPr id="329755" name="AutoShape 27"/>
            <p:cNvSpPr>
              <a:spLocks noChangeArrowheads="1"/>
            </p:cNvSpPr>
            <p:nvPr/>
          </p:nvSpPr>
          <p:spPr bwMode="auto">
            <a:xfrm>
              <a:off x="2609" y="3365"/>
              <a:ext cx="174" cy="610"/>
            </a:xfrm>
            <a:prstGeom prst="downArrow">
              <a:avLst>
                <a:gd name="adj1" fmla="val 28167"/>
                <a:gd name="adj2" fmla="val 95072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27" name="Line 28"/>
            <p:cNvSpPr>
              <a:spLocks noChangeShapeType="1"/>
            </p:cNvSpPr>
            <p:nvPr/>
          </p:nvSpPr>
          <p:spPr bwMode="auto">
            <a:xfrm>
              <a:off x="1759" y="911"/>
              <a:ext cx="0" cy="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AutoShape 29"/>
            <p:cNvSpPr>
              <a:spLocks noChangeArrowheads="1"/>
            </p:cNvSpPr>
            <p:nvPr/>
          </p:nvSpPr>
          <p:spPr bwMode="auto">
            <a:xfrm rot="10800000">
              <a:off x="1207" y="1937"/>
              <a:ext cx="544" cy="637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1 w 21600"/>
                <a:gd name="T7" fmla="*/ 637 h 21600"/>
                <a:gd name="T8" fmla="*/ 441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9" name="Group 30"/>
            <p:cNvGrpSpPr>
              <a:grpSpLocks/>
            </p:cNvGrpSpPr>
            <p:nvPr/>
          </p:nvGrpSpPr>
          <p:grpSpPr bwMode="auto">
            <a:xfrm>
              <a:off x="864" y="1433"/>
              <a:ext cx="889" cy="492"/>
              <a:chOff x="2942" y="2697"/>
              <a:chExt cx="1026" cy="568"/>
            </a:xfrm>
          </p:grpSpPr>
          <p:sp>
            <p:nvSpPr>
              <p:cNvPr id="81995" name="Line 3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96" name="Group 3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97" name="Oval 3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98" name="Group 3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9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3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4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000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1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2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30" name="Text Box 41"/>
            <p:cNvSpPr txBox="1">
              <a:spLocks noChangeArrowheads="1"/>
            </p:cNvSpPr>
            <p:nvPr/>
          </p:nvSpPr>
          <p:spPr bwMode="auto">
            <a:xfrm>
              <a:off x="1734" y="2185"/>
              <a:ext cx="14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1931" name="AutoShape 42"/>
            <p:cNvSpPr>
              <a:spLocks noChangeArrowheads="1"/>
            </p:cNvSpPr>
            <p:nvPr/>
          </p:nvSpPr>
          <p:spPr bwMode="auto">
            <a:xfrm rot="10800000" flipH="1">
              <a:off x="4161" y="1948"/>
              <a:ext cx="544" cy="636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0 w 21600"/>
                <a:gd name="T7" fmla="*/ 636 h 21600"/>
                <a:gd name="T8" fmla="*/ 440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106 h 21600"/>
                <a:gd name="T20" fmla="*/ 1747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Text Box 43"/>
            <p:cNvSpPr txBox="1">
              <a:spLocks noChangeArrowheads="1"/>
            </p:cNvSpPr>
            <p:nvPr/>
          </p:nvSpPr>
          <p:spPr bwMode="auto">
            <a:xfrm>
              <a:off x="4115" y="2185"/>
              <a:ext cx="17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1933" name="Line 44"/>
            <p:cNvSpPr>
              <a:spLocks noChangeShapeType="1"/>
            </p:cNvSpPr>
            <p:nvPr/>
          </p:nvSpPr>
          <p:spPr bwMode="auto">
            <a:xfrm>
              <a:off x="4153" y="911"/>
              <a:ext cx="0" cy="12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3" name="Line 45"/>
            <p:cNvSpPr>
              <a:spLocks noChangeShapeType="1"/>
            </p:cNvSpPr>
            <p:nvPr/>
          </p:nvSpPr>
          <p:spPr bwMode="auto">
            <a:xfrm>
              <a:off x="1760" y="1433"/>
              <a:ext cx="23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5" name="Line 46"/>
            <p:cNvSpPr>
              <a:spLocks noChangeShapeType="1"/>
            </p:cNvSpPr>
            <p:nvPr/>
          </p:nvSpPr>
          <p:spPr bwMode="auto">
            <a:xfrm rot="-5400000">
              <a:off x="2951" y="2913"/>
              <a:ext cx="0" cy="9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5" name="Freeform 47"/>
            <p:cNvSpPr>
              <a:spLocks/>
            </p:cNvSpPr>
            <p:nvPr/>
          </p:nvSpPr>
          <p:spPr bwMode="auto">
            <a:xfrm>
              <a:off x="1773" y="1964"/>
              <a:ext cx="933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776" name="Freeform 48"/>
            <p:cNvSpPr>
              <a:spLocks/>
            </p:cNvSpPr>
            <p:nvPr/>
          </p:nvSpPr>
          <p:spPr bwMode="auto">
            <a:xfrm flipH="1">
              <a:off x="3230" y="1964"/>
              <a:ext cx="934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8" name="Text Box 49"/>
            <p:cNvSpPr txBox="1">
              <a:spLocks noChangeArrowheads="1"/>
            </p:cNvSpPr>
            <p:nvPr/>
          </p:nvSpPr>
          <p:spPr bwMode="auto">
            <a:xfrm>
              <a:off x="3505" y="3314"/>
              <a:ext cx="17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81939" name="Group 50"/>
            <p:cNvGrpSpPr>
              <a:grpSpLocks/>
            </p:cNvGrpSpPr>
            <p:nvPr/>
          </p:nvGrpSpPr>
          <p:grpSpPr bwMode="auto">
            <a:xfrm>
              <a:off x="816" y="816"/>
              <a:ext cx="943" cy="521"/>
              <a:chOff x="2942" y="2697"/>
              <a:chExt cx="1026" cy="568"/>
            </a:xfrm>
          </p:grpSpPr>
          <p:sp>
            <p:nvSpPr>
              <p:cNvPr id="81985" name="Line 5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86" name="Group 5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87" name="Oval 5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88" name="Group 5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8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3" name="Arc 5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4" name="Arc 5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90" name="Group 5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1" name="Arc 5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2" name="Arc 6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1940" name="Group 61"/>
            <p:cNvGrpSpPr>
              <a:grpSpLocks/>
            </p:cNvGrpSpPr>
            <p:nvPr/>
          </p:nvGrpSpPr>
          <p:grpSpPr bwMode="auto">
            <a:xfrm>
              <a:off x="4159" y="912"/>
              <a:ext cx="977" cy="543"/>
              <a:chOff x="7880" y="1988"/>
              <a:chExt cx="1026" cy="568"/>
            </a:xfrm>
          </p:grpSpPr>
          <p:sp>
            <p:nvSpPr>
              <p:cNvPr id="81975" name="Line 62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76" name="Group 63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81977" name="Oval 64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78" name="Group 65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79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3" name="Arc 6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4" name="Arc 6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80" name="Group 6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1" name="Arc 7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2" name="Arc 7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41" name="Text Box 72"/>
            <p:cNvSpPr txBox="1">
              <a:spLocks noChangeArrowheads="1"/>
            </p:cNvSpPr>
            <p:nvPr/>
          </p:nvSpPr>
          <p:spPr bwMode="auto">
            <a:xfrm>
              <a:off x="4527" y="768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2" name="Text Box 73"/>
            <p:cNvSpPr txBox="1">
              <a:spLocks noChangeArrowheads="1"/>
            </p:cNvSpPr>
            <p:nvPr/>
          </p:nvSpPr>
          <p:spPr bwMode="auto">
            <a:xfrm>
              <a:off x="720" y="816"/>
              <a:ext cx="2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3" name="Text Box 74"/>
            <p:cNvSpPr txBox="1">
              <a:spLocks noChangeArrowheads="1"/>
            </p:cNvSpPr>
            <p:nvPr/>
          </p:nvSpPr>
          <p:spPr bwMode="auto">
            <a:xfrm>
              <a:off x="768" y="1429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4" name="Line 75"/>
            <p:cNvSpPr>
              <a:spLocks noChangeShapeType="1"/>
            </p:cNvSpPr>
            <p:nvPr/>
          </p:nvSpPr>
          <p:spPr bwMode="auto">
            <a:xfrm rot="5400000" flipH="1">
              <a:off x="3055" y="3556"/>
              <a:ext cx="3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5" name="Group 76"/>
            <p:cNvGrpSpPr>
              <a:grpSpLocks/>
            </p:cNvGrpSpPr>
            <p:nvPr/>
          </p:nvGrpSpPr>
          <p:grpSpPr bwMode="auto">
            <a:xfrm>
              <a:off x="2974" y="3665"/>
              <a:ext cx="511" cy="510"/>
              <a:chOff x="8338" y="1988"/>
              <a:chExt cx="568" cy="568"/>
            </a:xfrm>
          </p:grpSpPr>
          <p:sp>
            <p:nvSpPr>
              <p:cNvPr id="81967" name="Oval 77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68" name="Group 78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81969" name="Group 79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81973" name="Arc 8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4" name="Arc 8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0" name="Group 82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81971" name="Arc 8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2" name="Arc 8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1946" name="Text Box 85"/>
            <p:cNvSpPr txBox="1">
              <a:spLocks noChangeArrowheads="1"/>
            </p:cNvSpPr>
            <p:nvPr/>
          </p:nvSpPr>
          <p:spPr bwMode="auto">
            <a:xfrm>
              <a:off x="3568" y="3752"/>
              <a:ext cx="2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7" name="Text Box 86"/>
            <p:cNvSpPr txBox="1">
              <a:spLocks noChangeArrowheads="1"/>
            </p:cNvSpPr>
            <p:nvPr/>
          </p:nvSpPr>
          <p:spPr bwMode="auto">
            <a:xfrm>
              <a:off x="1098" y="2586"/>
              <a:ext cx="87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8" name="Text Box 87"/>
            <p:cNvSpPr txBox="1">
              <a:spLocks noChangeArrowheads="1"/>
            </p:cNvSpPr>
            <p:nvPr/>
          </p:nvSpPr>
          <p:spPr bwMode="auto">
            <a:xfrm>
              <a:off x="4379" y="2632"/>
              <a:ext cx="6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16" name="Line 88"/>
            <p:cNvSpPr>
              <a:spLocks noChangeShapeType="1"/>
            </p:cNvSpPr>
            <p:nvPr/>
          </p:nvSpPr>
          <p:spPr bwMode="auto">
            <a:xfrm>
              <a:off x="1440" y="1008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0" name="Text Box 89"/>
            <p:cNvSpPr txBox="1">
              <a:spLocks noChangeArrowheads="1"/>
            </p:cNvSpPr>
            <p:nvPr/>
          </p:nvSpPr>
          <p:spPr bwMode="auto">
            <a:xfrm>
              <a:off x="1306" y="816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47.5 MW</a:t>
              </a:r>
              <a:endParaRPr lang="en-US" sz="1400" baseline="-250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9818" name="Line 90"/>
            <p:cNvSpPr>
              <a:spLocks noChangeShapeType="1"/>
            </p:cNvSpPr>
            <p:nvPr/>
          </p:nvSpPr>
          <p:spPr bwMode="auto">
            <a:xfrm>
              <a:off x="1416" y="1616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2" name="Text Box 91"/>
            <p:cNvSpPr txBox="1">
              <a:spLocks noChangeArrowheads="1"/>
            </p:cNvSpPr>
            <p:nvPr/>
          </p:nvSpPr>
          <p:spPr bwMode="auto">
            <a:xfrm>
              <a:off x="1344" y="1440"/>
              <a:ext cx="48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0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0" name="Line 92"/>
            <p:cNvSpPr>
              <a:spLocks noChangeShapeType="1"/>
            </p:cNvSpPr>
            <p:nvPr/>
          </p:nvSpPr>
          <p:spPr bwMode="auto">
            <a:xfrm flipH="1">
              <a:off x="4224" y="1120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4" name="Text Box 93"/>
            <p:cNvSpPr txBox="1">
              <a:spLocks noChangeArrowheads="1"/>
            </p:cNvSpPr>
            <p:nvPr/>
          </p:nvSpPr>
          <p:spPr bwMode="auto">
            <a:xfrm>
              <a:off x="4224" y="960"/>
              <a:ext cx="34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2" name="Line 94"/>
            <p:cNvSpPr>
              <a:spLocks noChangeShapeType="1"/>
            </p:cNvSpPr>
            <p:nvPr/>
          </p:nvSpPr>
          <p:spPr bwMode="auto">
            <a:xfrm>
              <a:off x="2730" y="1536"/>
              <a:ext cx="4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23" name="Line 95"/>
            <p:cNvSpPr>
              <a:spLocks noChangeShapeType="1"/>
            </p:cNvSpPr>
            <p:nvPr/>
          </p:nvSpPr>
          <p:spPr bwMode="auto">
            <a:xfrm>
              <a:off x="2332" y="2241"/>
              <a:ext cx="26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24" name="Line 96"/>
            <p:cNvSpPr>
              <a:spLocks noChangeShapeType="1"/>
            </p:cNvSpPr>
            <p:nvPr/>
          </p:nvSpPr>
          <p:spPr bwMode="auto">
            <a:xfrm flipH="1">
              <a:off x="3340" y="2256"/>
              <a:ext cx="26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8" name="Text Box 97"/>
            <p:cNvSpPr txBox="1">
              <a:spLocks noChangeArrowheads="1"/>
            </p:cNvSpPr>
            <p:nvPr/>
          </p:nvSpPr>
          <p:spPr bwMode="auto">
            <a:xfrm>
              <a:off x="3403" y="3534"/>
              <a:ext cx="58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77.5 MW</a:t>
              </a:r>
              <a:endParaRPr lang="en-US" sz="1400" baseline="-250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9826" name="Line 98"/>
            <p:cNvSpPr>
              <a:spLocks noChangeShapeType="1"/>
            </p:cNvSpPr>
            <p:nvPr/>
          </p:nvSpPr>
          <p:spPr bwMode="auto">
            <a:xfrm flipV="1">
              <a:off x="3325" y="3408"/>
              <a:ext cx="0" cy="2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0" name="Text Box 99"/>
            <p:cNvSpPr txBox="1">
              <a:spLocks noChangeArrowheads="1"/>
            </p:cNvSpPr>
            <p:nvPr/>
          </p:nvSpPr>
          <p:spPr bwMode="auto">
            <a:xfrm>
              <a:off x="2736" y="1615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  <a:latin typeface="Arial" charset="0"/>
                </a:rPr>
                <a:t>125</a:t>
              </a:r>
              <a:r>
                <a:rPr lang="en-US" sz="1600" dirty="0">
                  <a:solidFill>
                    <a:schemeClr val="tx1"/>
                  </a:solidFill>
                  <a:latin typeface="Arial" charset="0"/>
                </a:rPr>
                <a:t>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1" name="Text Box 100"/>
            <p:cNvSpPr txBox="1">
              <a:spLocks noChangeArrowheads="1"/>
            </p:cNvSpPr>
            <p:nvPr/>
          </p:nvSpPr>
          <p:spPr bwMode="auto">
            <a:xfrm>
              <a:off x="3120" y="2383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1" dirty="0">
                  <a:solidFill>
                    <a:srgbClr val="FF0000"/>
                  </a:solidFill>
                  <a:latin typeface="Arial" charset="0"/>
                </a:rPr>
                <a:t>65</a:t>
              </a:r>
              <a:r>
                <a:rPr lang="en-US" sz="1400" b="1" dirty="0">
                  <a:solidFill>
                    <a:schemeClr val="tx1"/>
                  </a:solidFill>
                  <a:latin typeface="Arial" charset="0"/>
                </a:rPr>
                <a:t>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2" name="Text Box 101"/>
            <p:cNvSpPr txBox="1">
              <a:spLocks noChangeArrowheads="1"/>
            </p:cNvSpPr>
            <p:nvPr/>
          </p:nvSpPr>
          <p:spPr bwMode="auto">
            <a:xfrm>
              <a:off x="2496" y="2383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157.5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3" name="Text Box 102"/>
            <p:cNvSpPr txBox="1">
              <a:spLocks noChangeArrowheads="1"/>
            </p:cNvSpPr>
            <p:nvPr/>
          </p:nvSpPr>
          <p:spPr bwMode="auto">
            <a:xfrm>
              <a:off x="2483" y="4013"/>
              <a:ext cx="5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31" name="Text Box 103"/>
            <p:cNvSpPr txBox="1">
              <a:spLocks noChangeArrowheads="1"/>
            </p:cNvSpPr>
            <p:nvPr/>
          </p:nvSpPr>
          <p:spPr bwMode="auto">
            <a:xfrm>
              <a:off x="4320" y="1526"/>
              <a:ext cx="10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2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 5.00 $/MWh</a:t>
              </a:r>
              <a:endParaRPr lang="en-GB" sz="1800" dirty="0">
                <a:cs typeface="+mn-cs"/>
              </a:endParaRPr>
            </a:p>
          </p:txBody>
        </p:sp>
        <p:sp>
          <p:nvSpPr>
            <p:cNvPr id="329832" name="Text Box 104"/>
            <p:cNvSpPr txBox="1">
              <a:spLocks noChangeArrowheads="1"/>
            </p:cNvSpPr>
            <p:nvPr/>
          </p:nvSpPr>
          <p:spPr bwMode="auto">
            <a:xfrm>
              <a:off x="1296" y="3264"/>
              <a:ext cx="11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chemeClr val="tx1"/>
                  </a:solidFill>
                  <a:cs typeface="+mn-cs"/>
                  <a:sym typeface="Symbol" charset="0"/>
                </a:rPr>
                <a:t>3</a:t>
              </a: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=10.00 $/MWh</a:t>
              </a:r>
              <a:endParaRPr lang="en-GB" sz="1800" dirty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329833" name="Text Box 105"/>
            <p:cNvSpPr txBox="1">
              <a:spLocks noChangeArrowheads="1"/>
            </p:cNvSpPr>
            <p:nvPr/>
          </p:nvSpPr>
          <p:spPr bwMode="auto">
            <a:xfrm>
              <a:off x="1824" y="864"/>
              <a:ext cx="10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chemeClr val="tx1"/>
                  </a:solidFill>
                  <a:cs typeface="+mn-cs"/>
                  <a:sym typeface="Symbol" charset="0"/>
                </a:rPr>
                <a:t>1</a:t>
              </a: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=7.50 $/</a:t>
              </a:r>
              <a:r>
                <a:rPr lang="en-GB" sz="1800" dirty="0" err="1">
                  <a:solidFill>
                    <a:schemeClr val="tx1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solidFill>
                  <a:schemeClr val="tx1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22842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FTRs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135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67682"/>
              </p:ext>
            </p:extLst>
          </p:nvPr>
        </p:nvGraphicFramePr>
        <p:xfrm>
          <a:off x="344489" y="1844824"/>
          <a:ext cx="9289030" cy="4104455"/>
        </p:xfrm>
        <a:graphic>
          <a:graphicData uri="http://schemas.openxmlformats.org/drawingml/2006/table">
            <a:tbl>
              <a:tblPr/>
              <a:tblGrid>
                <a:gridCol w="160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3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7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95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Transmission rights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Settlement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Combination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From bus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 bus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Amount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[MW]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From bus price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[$/MWh]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 bus price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[$/MWh]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Revenue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[$]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[$]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1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562.50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412.50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-150.00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1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712.50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412.50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-300.00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14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687.50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412.50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-250.00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57768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 at bus 2 is lower than prices at bus 1 and 3 because increasing the load at bus 2 would reduce the cost of congestion</a:t>
            </a:r>
          </a:p>
          <a:p>
            <a:r>
              <a:rPr lang="en-US" dirty="0"/>
              <a:t>Some of the FTRs have a negative value</a:t>
            </a:r>
          </a:p>
          <a:p>
            <a:r>
              <a:rPr lang="en-US" dirty="0"/>
              <a:t>This means that the owners of these FTRs have to pay the system operator!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9834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Another FTR example</a:t>
            </a:r>
          </a:p>
        </p:txBody>
      </p:sp>
      <p:sp>
        <p:nvSpPr>
          <p:cNvPr id="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0136C-2B85-EC47-A919-EEC5B25662F1}" type="slidenum">
              <a:rPr lang="en-GB"/>
              <a:pPr>
                <a:defRPr/>
              </a:pPr>
              <a:t>137</a:t>
            </a:fld>
            <a:endParaRPr lang="en-GB"/>
          </a:p>
        </p:txBody>
      </p:sp>
      <p:grpSp>
        <p:nvGrpSpPr>
          <p:cNvPr id="81925" name="Group 106"/>
          <p:cNvGrpSpPr>
            <a:grpSpLocks/>
          </p:cNvGrpSpPr>
          <p:nvPr/>
        </p:nvGrpSpPr>
        <p:grpSpPr bwMode="auto">
          <a:xfrm>
            <a:off x="272480" y="1219200"/>
            <a:ext cx="8070190" cy="5410200"/>
            <a:chOff x="720" y="768"/>
            <a:chExt cx="4693" cy="3408"/>
          </a:xfrm>
        </p:grpSpPr>
        <p:sp>
          <p:nvSpPr>
            <p:cNvPr id="329755" name="AutoShape 27"/>
            <p:cNvSpPr>
              <a:spLocks noChangeArrowheads="1"/>
            </p:cNvSpPr>
            <p:nvPr/>
          </p:nvSpPr>
          <p:spPr bwMode="auto">
            <a:xfrm>
              <a:off x="2609" y="3365"/>
              <a:ext cx="174" cy="610"/>
            </a:xfrm>
            <a:prstGeom prst="downArrow">
              <a:avLst>
                <a:gd name="adj1" fmla="val 28167"/>
                <a:gd name="adj2" fmla="val 95072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27" name="Line 28"/>
            <p:cNvSpPr>
              <a:spLocks noChangeShapeType="1"/>
            </p:cNvSpPr>
            <p:nvPr/>
          </p:nvSpPr>
          <p:spPr bwMode="auto">
            <a:xfrm>
              <a:off x="1759" y="911"/>
              <a:ext cx="0" cy="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AutoShape 29"/>
            <p:cNvSpPr>
              <a:spLocks noChangeArrowheads="1"/>
            </p:cNvSpPr>
            <p:nvPr/>
          </p:nvSpPr>
          <p:spPr bwMode="auto">
            <a:xfrm rot="10800000">
              <a:off x="1207" y="1937"/>
              <a:ext cx="544" cy="637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1 w 21600"/>
                <a:gd name="T7" fmla="*/ 637 h 21600"/>
                <a:gd name="T8" fmla="*/ 441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9" name="Group 30"/>
            <p:cNvGrpSpPr>
              <a:grpSpLocks/>
            </p:cNvGrpSpPr>
            <p:nvPr/>
          </p:nvGrpSpPr>
          <p:grpSpPr bwMode="auto">
            <a:xfrm>
              <a:off x="864" y="1433"/>
              <a:ext cx="889" cy="492"/>
              <a:chOff x="2942" y="2697"/>
              <a:chExt cx="1026" cy="568"/>
            </a:xfrm>
          </p:grpSpPr>
          <p:sp>
            <p:nvSpPr>
              <p:cNvPr id="81995" name="Line 3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96" name="Group 3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97" name="Oval 3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98" name="Group 3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9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3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4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000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1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2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30" name="Text Box 41"/>
            <p:cNvSpPr txBox="1">
              <a:spLocks noChangeArrowheads="1"/>
            </p:cNvSpPr>
            <p:nvPr/>
          </p:nvSpPr>
          <p:spPr bwMode="auto">
            <a:xfrm>
              <a:off x="1734" y="2185"/>
              <a:ext cx="14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1931" name="AutoShape 42"/>
            <p:cNvSpPr>
              <a:spLocks noChangeArrowheads="1"/>
            </p:cNvSpPr>
            <p:nvPr/>
          </p:nvSpPr>
          <p:spPr bwMode="auto">
            <a:xfrm rot="10800000" flipH="1">
              <a:off x="4161" y="1948"/>
              <a:ext cx="544" cy="636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0 w 21600"/>
                <a:gd name="T7" fmla="*/ 636 h 21600"/>
                <a:gd name="T8" fmla="*/ 440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106 h 21600"/>
                <a:gd name="T20" fmla="*/ 1747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Text Box 43"/>
            <p:cNvSpPr txBox="1">
              <a:spLocks noChangeArrowheads="1"/>
            </p:cNvSpPr>
            <p:nvPr/>
          </p:nvSpPr>
          <p:spPr bwMode="auto">
            <a:xfrm>
              <a:off x="4115" y="2185"/>
              <a:ext cx="17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1933" name="Line 44"/>
            <p:cNvSpPr>
              <a:spLocks noChangeShapeType="1"/>
            </p:cNvSpPr>
            <p:nvPr/>
          </p:nvSpPr>
          <p:spPr bwMode="auto">
            <a:xfrm>
              <a:off x="4153" y="911"/>
              <a:ext cx="0" cy="12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3" name="Line 45"/>
            <p:cNvSpPr>
              <a:spLocks noChangeShapeType="1"/>
            </p:cNvSpPr>
            <p:nvPr/>
          </p:nvSpPr>
          <p:spPr bwMode="auto">
            <a:xfrm>
              <a:off x="1760" y="1433"/>
              <a:ext cx="23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5" name="Line 46"/>
            <p:cNvSpPr>
              <a:spLocks noChangeShapeType="1"/>
            </p:cNvSpPr>
            <p:nvPr/>
          </p:nvSpPr>
          <p:spPr bwMode="auto">
            <a:xfrm rot="-5400000">
              <a:off x="2951" y="2913"/>
              <a:ext cx="0" cy="9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5" name="Freeform 47"/>
            <p:cNvSpPr>
              <a:spLocks/>
            </p:cNvSpPr>
            <p:nvPr/>
          </p:nvSpPr>
          <p:spPr bwMode="auto">
            <a:xfrm>
              <a:off x="1773" y="1964"/>
              <a:ext cx="933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776" name="Freeform 48"/>
            <p:cNvSpPr>
              <a:spLocks/>
            </p:cNvSpPr>
            <p:nvPr/>
          </p:nvSpPr>
          <p:spPr bwMode="auto">
            <a:xfrm flipH="1">
              <a:off x="3230" y="1964"/>
              <a:ext cx="934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8" name="Text Box 49"/>
            <p:cNvSpPr txBox="1">
              <a:spLocks noChangeArrowheads="1"/>
            </p:cNvSpPr>
            <p:nvPr/>
          </p:nvSpPr>
          <p:spPr bwMode="auto">
            <a:xfrm>
              <a:off x="3505" y="3314"/>
              <a:ext cx="17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81939" name="Group 50"/>
            <p:cNvGrpSpPr>
              <a:grpSpLocks/>
            </p:cNvGrpSpPr>
            <p:nvPr/>
          </p:nvGrpSpPr>
          <p:grpSpPr bwMode="auto">
            <a:xfrm>
              <a:off x="816" y="816"/>
              <a:ext cx="943" cy="521"/>
              <a:chOff x="2942" y="2697"/>
              <a:chExt cx="1026" cy="568"/>
            </a:xfrm>
          </p:grpSpPr>
          <p:sp>
            <p:nvSpPr>
              <p:cNvPr id="81985" name="Line 5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86" name="Group 5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87" name="Oval 5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88" name="Group 5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8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3" name="Arc 5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4" name="Arc 5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90" name="Group 5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1" name="Arc 5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2" name="Arc 6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1940" name="Group 61"/>
            <p:cNvGrpSpPr>
              <a:grpSpLocks/>
            </p:cNvGrpSpPr>
            <p:nvPr/>
          </p:nvGrpSpPr>
          <p:grpSpPr bwMode="auto">
            <a:xfrm>
              <a:off x="4159" y="912"/>
              <a:ext cx="977" cy="543"/>
              <a:chOff x="7880" y="1988"/>
              <a:chExt cx="1026" cy="568"/>
            </a:xfrm>
          </p:grpSpPr>
          <p:sp>
            <p:nvSpPr>
              <p:cNvPr id="81975" name="Line 62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76" name="Group 63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81977" name="Oval 64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78" name="Group 65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79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3" name="Arc 6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4" name="Arc 6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80" name="Group 6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1" name="Arc 7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2" name="Arc 7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41" name="Text Box 72"/>
            <p:cNvSpPr txBox="1">
              <a:spLocks noChangeArrowheads="1"/>
            </p:cNvSpPr>
            <p:nvPr/>
          </p:nvSpPr>
          <p:spPr bwMode="auto">
            <a:xfrm>
              <a:off x="4527" y="768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2" name="Text Box 73"/>
            <p:cNvSpPr txBox="1">
              <a:spLocks noChangeArrowheads="1"/>
            </p:cNvSpPr>
            <p:nvPr/>
          </p:nvSpPr>
          <p:spPr bwMode="auto">
            <a:xfrm>
              <a:off x="720" y="816"/>
              <a:ext cx="2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3" name="Text Box 74"/>
            <p:cNvSpPr txBox="1">
              <a:spLocks noChangeArrowheads="1"/>
            </p:cNvSpPr>
            <p:nvPr/>
          </p:nvSpPr>
          <p:spPr bwMode="auto">
            <a:xfrm>
              <a:off x="768" y="1429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4" name="Line 75"/>
            <p:cNvSpPr>
              <a:spLocks noChangeShapeType="1"/>
            </p:cNvSpPr>
            <p:nvPr/>
          </p:nvSpPr>
          <p:spPr bwMode="auto">
            <a:xfrm rot="5400000" flipH="1">
              <a:off x="3055" y="3556"/>
              <a:ext cx="3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5" name="Group 76"/>
            <p:cNvGrpSpPr>
              <a:grpSpLocks/>
            </p:cNvGrpSpPr>
            <p:nvPr/>
          </p:nvGrpSpPr>
          <p:grpSpPr bwMode="auto">
            <a:xfrm>
              <a:off x="2974" y="3665"/>
              <a:ext cx="511" cy="510"/>
              <a:chOff x="8338" y="1988"/>
              <a:chExt cx="568" cy="568"/>
            </a:xfrm>
          </p:grpSpPr>
          <p:sp>
            <p:nvSpPr>
              <p:cNvPr id="81967" name="Oval 77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68" name="Group 78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81969" name="Group 79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81973" name="Arc 8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4" name="Arc 8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0" name="Group 82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81971" name="Arc 8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2" name="Arc 8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1946" name="Text Box 85"/>
            <p:cNvSpPr txBox="1">
              <a:spLocks noChangeArrowheads="1"/>
            </p:cNvSpPr>
            <p:nvPr/>
          </p:nvSpPr>
          <p:spPr bwMode="auto">
            <a:xfrm>
              <a:off x="3568" y="3752"/>
              <a:ext cx="2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7" name="Text Box 86"/>
            <p:cNvSpPr txBox="1">
              <a:spLocks noChangeArrowheads="1"/>
            </p:cNvSpPr>
            <p:nvPr/>
          </p:nvSpPr>
          <p:spPr bwMode="auto">
            <a:xfrm>
              <a:off x="1098" y="2586"/>
              <a:ext cx="87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8" name="Text Box 87"/>
            <p:cNvSpPr txBox="1">
              <a:spLocks noChangeArrowheads="1"/>
            </p:cNvSpPr>
            <p:nvPr/>
          </p:nvSpPr>
          <p:spPr bwMode="auto">
            <a:xfrm>
              <a:off x="4379" y="2632"/>
              <a:ext cx="6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16" name="Line 88"/>
            <p:cNvSpPr>
              <a:spLocks noChangeShapeType="1"/>
            </p:cNvSpPr>
            <p:nvPr/>
          </p:nvSpPr>
          <p:spPr bwMode="auto">
            <a:xfrm>
              <a:off x="1440" y="1008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0" name="Text Box 89"/>
            <p:cNvSpPr txBox="1">
              <a:spLocks noChangeArrowheads="1"/>
            </p:cNvSpPr>
            <p:nvPr/>
          </p:nvSpPr>
          <p:spPr bwMode="auto">
            <a:xfrm>
              <a:off x="1306" y="816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47.5 MW</a:t>
              </a:r>
              <a:endParaRPr lang="en-US" sz="1400" baseline="-250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9818" name="Line 90"/>
            <p:cNvSpPr>
              <a:spLocks noChangeShapeType="1"/>
            </p:cNvSpPr>
            <p:nvPr/>
          </p:nvSpPr>
          <p:spPr bwMode="auto">
            <a:xfrm>
              <a:off x="1416" y="1616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2" name="Text Box 91"/>
            <p:cNvSpPr txBox="1">
              <a:spLocks noChangeArrowheads="1"/>
            </p:cNvSpPr>
            <p:nvPr/>
          </p:nvSpPr>
          <p:spPr bwMode="auto">
            <a:xfrm>
              <a:off x="1344" y="1440"/>
              <a:ext cx="48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0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0" name="Line 92"/>
            <p:cNvSpPr>
              <a:spLocks noChangeShapeType="1"/>
            </p:cNvSpPr>
            <p:nvPr/>
          </p:nvSpPr>
          <p:spPr bwMode="auto">
            <a:xfrm flipH="1">
              <a:off x="4224" y="1120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4" name="Text Box 93"/>
            <p:cNvSpPr txBox="1">
              <a:spLocks noChangeArrowheads="1"/>
            </p:cNvSpPr>
            <p:nvPr/>
          </p:nvSpPr>
          <p:spPr bwMode="auto">
            <a:xfrm>
              <a:off x="4224" y="960"/>
              <a:ext cx="34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2" name="Line 94"/>
            <p:cNvSpPr>
              <a:spLocks noChangeShapeType="1"/>
            </p:cNvSpPr>
            <p:nvPr/>
          </p:nvSpPr>
          <p:spPr bwMode="auto">
            <a:xfrm>
              <a:off x="2730" y="1536"/>
              <a:ext cx="4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23" name="Line 95"/>
            <p:cNvSpPr>
              <a:spLocks noChangeShapeType="1"/>
            </p:cNvSpPr>
            <p:nvPr/>
          </p:nvSpPr>
          <p:spPr bwMode="auto">
            <a:xfrm>
              <a:off x="2332" y="2241"/>
              <a:ext cx="26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24" name="Line 96"/>
            <p:cNvSpPr>
              <a:spLocks noChangeShapeType="1"/>
            </p:cNvSpPr>
            <p:nvPr/>
          </p:nvSpPr>
          <p:spPr bwMode="auto">
            <a:xfrm flipH="1">
              <a:off x="3340" y="2256"/>
              <a:ext cx="26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8" name="Text Box 97"/>
            <p:cNvSpPr txBox="1">
              <a:spLocks noChangeArrowheads="1"/>
            </p:cNvSpPr>
            <p:nvPr/>
          </p:nvSpPr>
          <p:spPr bwMode="auto">
            <a:xfrm>
              <a:off x="3403" y="3534"/>
              <a:ext cx="58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77.5 MW</a:t>
              </a:r>
              <a:endParaRPr lang="en-US" sz="1400" baseline="-250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9826" name="Line 98"/>
            <p:cNvSpPr>
              <a:spLocks noChangeShapeType="1"/>
            </p:cNvSpPr>
            <p:nvPr/>
          </p:nvSpPr>
          <p:spPr bwMode="auto">
            <a:xfrm flipV="1">
              <a:off x="3325" y="3408"/>
              <a:ext cx="0" cy="2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0" name="Text Box 99"/>
            <p:cNvSpPr txBox="1">
              <a:spLocks noChangeArrowheads="1"/>
            </p:cNvSpPr>
            <p:nvPr/>
          </p:nvSpPr>
          <p:spPr bwMode="auto">
            <a:xfrm>
              <a:off x="2736" y="1615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0000"/>
                  </a:solidFill>
                  <a:latin typeface="Arial" charset="0"/>
                </a:rPr>
                <a:t>125</a:t>
              </a:r>
              <a:r>
                <a:rPr lang="en-US" sz="1600" dirty="0">
                  <a:solidFill>
                    <a:schemeClr val="tx1"/>
                  </a:solidFill>
                  <a:latin typeface="Arial" charset="0"/>
                </a:rPr>
                <a:t>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1" name="Text Box 100"/>
            <p:cNvSpPr txBox="1">
              <a:spLocks noChangeArrowheads="1"/>
            </p:cNvSpPr>
            <p:nvPr/>
          </p:nvSpPr>
          <p:spPr bwMode="auto">
            <a:xfrm>
              <a:off x="3120" y="2383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1" dirty="0">
                  <a:solidFill>
                    <a:srgbClr val="FF0000"/>
                  </a:solidFill>
                  <a:latin typeface="Arial" charset="0"/>
                </a:rPr>
                <a:t>65</a:t>
              </a:r>
              <a:r>
                <a:rPr lang="en-US" sz="1400" b="1" dirty="0">
                  <a:solidFill>
                    <a:schemeClr val="tx1"/>
                  </a:solidFill>
                  <a:latin typeface="Arial" charset="0"/>
                </a:rPr>
                <a:t>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2" name="Text Box 101"/>
            <p:cNvSpPr txBox="1">
              <a:spLocks noChangeArrowheads="1"/>
            </p:cNvSpPr>
            <p:nvPr/>
          </p:nvSpPr>
          <p:spPr bwMode="auto">
            <a:xfrm>
              <a:off x="2496" y="2383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157.5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3" name="Text Box 102"/>
            <p:cNvSpPr txBox="1">
              <a:spLocks noChangeArrowheads="1"/>
            </p:cNvSpPr>
            <p:nvPr/>
          </p:nvSpPr>
          <p:spPr bwMode="auto">
            <a:xfrm>
              <a:off x="2483" y="4013"/>
              <a:ext cx="5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31" name="Text Box 103"/>
            <p:cNvSpPr txBox="1">
              <a:spLocks noChangeArrowheads="1"/>
            </p:cNvSpPr>
            <p:nvPr/>
          </p:nvSpPr>
          <p:spPr bwMode="auto">
            <a:xfrm>
              <a:off x="4320" y="1526"/>
              <a:ext cx="10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2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 5.00 $/MWh</a:t>
              </a:r>
              <a:endParaRPr lang="en-GB" sz="1800" dirty="0">
                <a:cs typeface="+mn-cs"/>
              </a:endParaRPr>
            </a:p>
          </p:txBody>
        </p:sp>
        <p:sp>
          <p:nvSpPr>
            <p:cNvPr id="329832" name="Text Box 104"/>
            <p:cNvSpPr txBox="1">
              <a:spLocks noChangeArrowheads="1"/>
            </p:cNvSpPr>
            <p:nvPr/>
          </p:nvSpPr>
          <p:spPr bwMode="auto">
            <a:xfrm>
              <a:off x="1296" y="3264"/>
              <a:ext cx="11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chemeClr val="tx1"/>
                  </a:solidFill>
                  <a:cs typeface="+mn-cs"/>
                  <a:sym typeface="Symbol" charset="0"/>
                </a:rPr>
                <a:t>3</a:t>
              </a: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=10.00 $/MWh</a:t>
              </a:r>
              <a:endParaRPr lang="en-GB" sz="1800" dirty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329833" name="Text Box 105"/>
            <p:cNvSpPr txBox="1">
              <a:spLocks noChangeArrowheads="1"/>
            </p:cNvSpPr>
            <p:nvPr/>
          </p:nvSpPr>
          <p:spPr bwMode="auto">
            <a:xfrm>
              <a:off x="1824" y="864"/>
              <a:ext cx="10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chemeClr val="tx1"/>
                  </a:solidFill>
                  <a:cs typeface="+mn-cs"/>
                  <a:sym typeface="Symbol" charset="0"/>
                </a:rPr>
                <a:t>1</a:t>
              </a:r>
              <a:r>
                <a:rPr lang="en-GB" sz="1800" dirty="0">
                  <a:solidFill>
                    <a:schemeClr val="tx1"/>
                  </a:solidFill>
                  <a:cs typeface="+mn-cs"/>
                  <a:sym typeface="Symbol" charset="0"/>
                </a:rPr>
                <a:t>=7.50 $/</a:t>
              </a:r>
              <a:r>
                <a:rPr lang="en-GB" sz="1800" dirty="0" err="1">
                  <a:solidFill>
                    <a:schemeClr val="tx1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solidFill>
                  <a:schemeClr val="tx1"/>
                </a:solidFill>
                <a:cs typeface="+mn-cs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5885329" y="4466579"/>
            <a:ext cx="37353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Consumer at bus 2: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CFD with generator at bus 1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60 MW at 8$/MWh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Reference price: node 1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Purchased FTR for 60 MW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from node 1 to node 2</a:t>
            </a:r>
          </a:p>
        </p:txBody>
      </p:sp>
    </p:spTree>
    <p:extLst>
      <p:ext uri="{BB962C8B-B14F-4D97-AF65-F5344CB8AC3E}">
        <p14:creationId xmlns:p14="http://schemas.microsoft.com/office/powerpoint/2010/main" val="167334645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Consumer pays 60 MW x 5.00 $/MWh= $300</a:t>
            </a:r>
          </a:p>
          <a:p>
            <a:pPr lvl="0"/>
            <a:r>
              <a:rPr lang="en-US" dirty="0"/>
              <a:t>Generator collects 60 MW x 7.50 $/MWh = $450</a:t>
            </a:r>
          </a:p>
          <a:p>
            <a:pPr lvl="0"/>
            <a:r>
              <a:rPr lang="en-US" dirty="0"/>
              <a:t>Consumer pays 60 x (8.00 –7.50) = $30 to the generator to settle the contract for difference.</a:t>
            </a:r>
          </a:p>
          <a:p>
            <a:pPr lvl="0"/>
            <a:r>
              <a:rPr lang="en-US" dirty="0"/>
              <a:t>Consumer pays 60 x (7.50 – 5.00) = $150 to the system operator for the FTRs</a:t>
            </a:r>
          </a:p>
          <a:p>
            <a:r>
              <a:rPr lang="en-US" dirty="0"/>
              <a:t>Consumer thus pays a total of $480, which is equivalent to the 8.00 $/MWh strike price in its contract for difference.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surplus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209754"/>
              </p:ext>
            </p:extLst>
          </p:nvPr>
        </p:nvGraphicFramePr>
        <p:xfrm>
          <a:off x="495300" y="1412875"/>
          <a:ext cx="8915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 to</a:t>
                      </a:r>
                      <a:r>
                        <a:rPr lang="en-US" baseline="0" dirty="0"/>
                        <a:t> g</a:t>
                      </a:r>
                      <a:r>
                        <a:rPr lang="en-US" dirty="0"/>
                        <a:t>enerators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2,493.75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3268.75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 from 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-2118.75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$406.25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139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48544" y="3933056"/>
            <a:ext cx="7632848" cy="1109737"/>
            <a:chOff x="848544" y="3933056"/>
            <a:chExt cx="7632848" cy="1109737"/>
          </a:xfrm>
        </p:grpSpPr>
        <p:sp>
          <p:nvSpPr>
            <p:cNvPr id="7" name="TextBox 6"/>
            <p:cNvSpPr txBox="1"/>
            <p:nvPr/>
          </p:nvSpPr>
          <p:spPr>
            <a:xfrm>
              <a:off x="848544" y="4581128"/>
              <a:ext cx="6412333" cy="46166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Less than the $412.50 total value of the FTRs</a:t>
              </a: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 flipV="1">
              <a:off x="7260877" y="3933056"/>
              <a:ext cx="1220515" cy="8789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48544" y="5229200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543" y="5694347"/>
            <a:ext cx="833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Because the system operator was not able to deliver the full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transmission capacity that it assumed when it sold the FTRs</a:t>
            </a:r>
          </a:p>
        </p:txBody>
      </p:sp>
    </p:spTree>
    <p:extLst>
      <p:ext uri="{BB962C8B-B14F-4D97-AF65-F5344CB8AC3E}">
        <p14:creationId xmlns:p14="http://schemas.microsoft.com/office/powerpoint/2010/main" val="7613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000000"/>
                </a:solidFill>
                <a:cs typeface="+mj-cs"/>
              </a:rPr>
              <a:t>Resultant flows</a:t>
            </a:r>
          </a:p>
        </p:txBody>
      </p:sp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EA057B-47B4-6347-87DE-D36587C7EA91}" type="slidenum">
              <a:rPr lang="en-GB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71715" name="AutoShape 3"/>
          <p:cNvSpPr>
            <a:spLocks noChangeArrowheads="1"/>
          </p:cNvSpPr>
          <p:nvPr/>
        </p:nvSpPr>
        <p:spPr bwMode="auto">
          <a:xfrm>
            <a:off x="2559053" y="3978275"/>
            <a:ext cx="193675" cy="630238"/>
          </a:xfrm>
          <a:prstGeom prst="downArrow">
            <a:avLst>
              <a:gd name="adj1" fmla="val 28167"/>
              <a:gd name="adj2" fmla="val 8774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1608138" y="1443041"/>
            <a:ext cx="0" cy="12398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 rot="10800000">
            <a:off x="990600" y="2503494"/>
            <a:ext cx="609600" cy="657225"/>
          </a:xfrm>
          <a:custGeom>
            <a:avLst/>
            <a:gdLst>
              <a:gd name="T0" fmla="*/ 476391 w 21600"/>
              <a:gd name="T1" fmla="*/ 0 h 21600"/>
              <a:gd name="T2" fmla="*/ 343154 w 21600"/>
              <a:gd name="T3" fmla="*/ 219075 h 21600"/>
              <a:gd name="T4" fmla="*/ 0 w 21600"/>
              <a:gd name="T5" fmla="*/ 633431 h 21600"/>
              <a:gd name="T6" fmla="*/ 247142 w 21600"/>
              <a:gd name="T7" fmla="*/ 657225 h 21600"/>
              <a:gd name="T8" fmla="*/ 494284 w 21600"/>
              <a:gd name="T9" fmla="*/ 463709 h 21600"/>
              <a:gd name="T10" fmla="*/ 609600 w 21600"/>
              <a:gd name="T11" fmla="*/ 2190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35 h 21600"/>
              <a:gd name="T20" fmla="*/ 17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45" y="7200"/>
                </a:lnTo>
                <a:lnTo>
                  <a:pt x="16245" y="20035"/>
                </a:lnTo>
                <a:lnTo>
                  <a:pt x="0" y="20035"/>
                </a:lnTo>
                <a:lnTo>
                  <a:pt x="0" y="21600"/>
                </a:lnTo>
                <a:lnTo>
                  <a:pt x="17514" y="21600"/>
                </a:lnTo>
                <a:lnTo>
                  <a:pt x="17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5607" name="Group 6"/>
          <p:cNvGrpSpPr>
            <a:grpSpLocks/>
          </p:cNvGrpSpPr>
          <p:nvPr/>
        </p:nvGrpSpPr>
        <p:grpSpPr bwMode="auto">
          <a:xfrm>
            <a:off x="895353" y="1982788"/>
            <a:ext cx="706438" cy="360362"/>
            <a:chOff x="2942" y="2697"/>
            <a:chExt cx="1026" cy="568"/>
          </a:xfrm>
        </p:grpSpPr>
        <p:sp>
          <p:nvSpPr>
            <p:cNvPr id="25659" name="Line 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5660" name="Group 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25661" name="Oval 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662" name="Group 1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25663" name="Group 1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5667" name="Arc 1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68" name="Arc 1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5664" name="Group 1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5665" name="Arc 1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66" name="Arc 1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5608" name="Text Box 17"/>
          <p:cNvSpPr txBox="1">
            <a:spLocks noChangeArrowheads="1"/>
          </p:cNvSpPr>
          <p:nvPr/>
        </p:nvSpPr>
        <p:spPr bwMode="auto">
          <a:xfrm>
            <a:off x="1581150" y="2759081"/>
            <a:ext cx="166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5609" name="AutoShape 18"/>
          <p:cNvSpPr>
            <a:spLocks noChangeArrowheads="1"/>
          </p:cNvSpPr>
          <p:nvPr/>
        </p:nvSpPr>
        <p:spPr bwMode="auto">
          <a:xfrm rot="10800000" flipH="1">
            <a:off x="4295775" y="2514606"/>
            <a:ext cx="609600" cy="657225"/>
          </a:xfrm>
          <a:custGeom>
            <a:avLst/>
            <a:gdLst>
              <a:gd name="T0" fmla="*/ 476391 w 21600"/>
              <a:gd name="T1" fmla="*/ 0 h 21600"/>
              <a:gd name="T2" fmla="*/ 343154 w 21600"/>
              <a:gd name="T3" fmla="*/ 219075 h 21600"/>
              <a:gd name="T4" fmla="*/ 0 w 21600"/>
              <a:gd name="T5" fmla="*/ 634313 h 21600"/>
              <a:gd name="T6" fmla="*/ 246803 w 21600"/>
              <a:gd name="T7" fmla="*/ 657225 h 21600"/>
              <a:gd name="T8" fmla="*/ 493607 w 21600"/>
              <a:gd name="T9" fmla="*/ 463891 h 21600"/>
              <a:gd name="T10" fmla="*/ 609600 w 21600"/>
              <a:gd name="T11" fmla="*/ 2190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92 h 21600"/>
              <a:gd name="T20" fmla="*/ 174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69" y="7200"/>
                </a:lnTo>
                <a:lnTo>
                  <a:pt x="16269" y="20092"/>
                </a:lnTo>
                <a:lnTo>
                  <a:pt x="0" y="20092"/>
                </a:lnTo>
                <a:lnTo>
                  <a:pt x="0" y="21600"/>
                </a:lnTo>
                <a:lnTo>
                  <a:pt x="17490" y="21600"/>
                </a:lnTo>
                <a:lnTo>
                  <a:pt x="17490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10" name="Text Box 19"/>
          <p:cNvSpPr txBox="1">
            <a:spLocks noChangeArrowheads="1"/>
          </p:cNvSpPr>
          <p:nvPr/>
        </p:nvSpPr>
        <p:spPr bwMode="auto">
          <a:xfrm>
            <a:off x="4244978" y="2759081"/>
            <a:ext cx="1952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611" name="Line 20"/>
          <p:cNvSpPr>
            <a:spLocks noChangeShapeType="1"/>
          </p:cNvSpPr>
          <p:nvPr/>
        </p:nvSpPr>
        <p:spPr bwMode="auto">
          <a:xfrm>
            <a:off x="4287838" y="1443038"/>
            <a:ext cx="0" cy="1262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>
            <a:off x="1609725" y="1982788"/>
            <a:ext cx="26844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5613" name="Line 22"/>
          <p:cNvSpPr>
            <a:spLocks noChangeShapeType="1"/>
          </p:cNvSpPr>
          <p:nvPr/>
        </p:nvSpPr>
        <p:spPr bwMode="auto">
          <a:xfrm rot="16200000">
            <a:off x="2941638" y="3471863"/>
            <a:ext cx="0" cy="10445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1735" name="Freeform 23"/>
          <p:cNvSpPr>
            <a:spLocks/>
          </p:cNvSpPr>
          <p:nvPr/>
        </p:nvSpPr>
        <p:spPr bwMode="auto">
          <a:xfrm>
            <a:off x="1624016" y="2530475"/>
            <a:ext cx="1044575" cy="14732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71736" name="Freeform 24"/>
          <p:cNvSpPr>
            <a:spLocks/>
          </p:cNvSpPr>
          <p:nvPr/>
        </p:nvSpPr>
        <p:spPr bwMode="auto">
          <a:xfrm flipH="1">
            <a:off x="3254378" y="2530475"/>
            <a:ext cx="1044575" cy="14732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5616" name="Text Box 25"/>
          <p:cNvSpPr txBox="1">
            <a:spLocks noChangeArrowheads="1"/>
          </p:cNvSpPr>
          <p:nvPr/>
        </p:nvSpPr>
        <p:spPr bwMode="auto">
          <a:xfrm>
            <a:off x="3562354" y="3925894"/>
            <a:ext cx="193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grpSp>
        <p:nvGrpSpPr>
          <p:cNvPr id="25617" name="Group 26"/>
          <p:cNvGrpSpPr>
            <a:grpSpLocks/>
          </p:cNvGrpSpPr>
          <p:nvPr/>
        </p:nvGrpSpPr>
        <p:grpSpPr bwMode="auto">
          <a:xfrm>
            <a:off x="901700" y="1352556"/>
            <a:ext cx="706438" cy="360363"/>
            <a:chOff x="2942" y="2697"/>
            <a:chExt cx="1026" cy="568"/>
          </a:xfrm>
        </p:grpSpPr>
        <p:sp>
          <p:nvSpPr>
            <p:cNvPr id="25649" name="Line 2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5650" name="Group 2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25651" name="Oval 2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652" name="Group 3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25653" name="Group 3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5657" name="Arc 3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58" name="Arc 3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5654" name="Group 3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5655" name="Arc 3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56" name="Arc 3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5618" name="Group 37"/>
          <p:cNvGrpSpPr>
            <a:grpSpLocks/>
          </p:cNvGrpSpPr>
          <p:nvPr/>
        </p:nvGrpSpPr>
        <p:grpSpPr bwMode="auto">
          <a:xfrm>
            <a:off x="4294191" y="1622425"/>
            <a:ext cx="704850" cy="361950"/>
            <a:chOff x="7880" y="1988"/>
            <a:chExt cx="1026" cy="568"/>
          </a:xfrm>
        </p:grpSpPr>
        <p:sp>
          <p:nvSpPr>
            <p:cNvPr id="25639" name="Line 38"/>
            <p:cNvSpPr>
              <a:spLocks noChangeShapeType="1"/>
            </p:cNvSpPr>
            <p:nvPr/>
          </p:nvSpPr>
          <p:spPr bwMode="auto">
            <a:xfrm flipH="1">
              <a:off x="7880" y="2272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5640" name="Group 39"/>
            <p:cNvGrpSpPr>
              <a:grpSpLocks/>
            </p:cNvGrpSpPr>
            <p:nvPr/>
          </p:nvGrpSpPr>
          <p:grpSpPr bwMode="auto">
            <a:xfrm>
              <a:off x="8338" y="1988"/>
              <a:ext cx="568" cy="568"/>
              <a:chOff x="8338" y="1988"/>
              <a:chExt cx="568" cy="568"/>
            </a:xfrm>
          </p:grpSpPr>
          <p:sp>
            <p:nvSpPr>
              <p:cNvPr id="25641" name="Oval 40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103DF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642" name="Group 41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25643" name="Group 4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5647" name="Arc 4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48" name="Arc 4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5644" name="Group 4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5645" name="Arc 4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46" name="Arc 4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5619" name="Text Box 48"/>
          <p:cNvSpPr txBox="1">
            <a:spLocks noChangeArrowheads="1"/>
          </p:cNvSpPr>
          <p:nvPr/>
        </p:nvSpPr>
        <p:spPr bwMode="auto">
          <a:xfrm>
            <a:off x="4705353" y="1295406"/>
            <a:ext cx="250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C</a:t>
            </a:r>
            <a:endParaRPr lang="en-US" sz="1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20" name="Text Box 49"/>
          <p:cNvSpPr txBox="1">
            <a:spLocks noChangeArrowheads="1"/>
          </p:cNvSpPr>
          <p:nvPr/>
        </p:nvSpPr>
        <p:spPr bwMode="auto">
          <a:xfrm>
            <a:off x="660403" y="1347794"/>
            <a:ext cx="2508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A</a:t>
            </a:r>
            <a:endParaRPr lang="en-US" sz="1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21" name="Text Box 50"/>
          <p:cNvSpPr txBox="1">
            <a:spLocks noChangeArrowheads="1"/>
          </p:cNvSpPr>
          <p:nvPr/>
        </p:nvSpPr>
        <p:spPr bwMode="auto">
          <a:xfrm>
            <a:off x="660403" y="1978027"/>
            <a:ext cx="250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B</a:t>
            </a:r>
            <a:endParaRPr lang="en-US" sz="1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22" name="Line 51"/>
          <p:cNvSpPr>
            <a:spLocks noChangeShapeType="1"/>
          </p:cNvSpPr>
          <p:nvPr/>
        </p:nvSpPr>
        <p:spPr bwMode="auto">
          <a:xfrm rot="5400000" flipH="1">
            <a:off x="3107534" y="4123532"/>
            <a:ext cx="265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5623" name="Group 52"/>
          <p:cNvGrpSpPr>
            <a:grpSpLocks/>
          </p:cNvGrpSpPr>
          <p:nvPr/>
        </p:nvGrpSpPr>
        <p:grpSpPr bwMode="auto">
          <a:xfrm>
            <a:off x="3044826" y="4287838"/>
            <a:ext cx="388938" cy="360362"/>
            <a:chOff x="8338" y="1988"/>
            <a:chExt cx="568" cy="568"/>
          </a:xfrm>
        </p:grpSpPr>
        <p:sp>
          <p:nvSpPr>
            <p:cNvPr id="25631" name="Oval 53"/>
            <p:cNvSpPr>
              <a:spLocks noChangeArrowheads="1"/>
            </p:cNvSpPr>
            <p:nvPr/>
          </p:nvSpPr>
          <p:spPr bwMode="auto">
            <a:xfrm flipH="1">
              <a:off x="8338" y="1988"/>
              <a:ext cx="568" cy="568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5632" name="Group 54"/>
            <p:cNvGrpSpPr>
              <a:grpSpLocks/>
            </p:cNvGrpSpPr>
            <p:nvPr/>
          </p:nvGrpSpPr>
          <p:grpSpPr bwMode="auto">
            <a:xfrm>
              <a:off x="8425" y="2170"/>
              <a:ext cx="393" cy="203"/>
              <a:chOff x="2220" y="3747"/>
              <a:chExt cx="521" cy="267"/>
            </a:xfrm>
          </p:grpSpPr>
          <p:grpSp>
            <p:nvGrpSpPr>
              <p:cNvPr id="25633" name="Group 55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25637" name="Arc 5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8" name="Arc 5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34" name="Group 58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25635" name="Arc 59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36" name="Arc 60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5624" name="Text Box 61"/>
          <p:cNvSpPr txBox="1">
            <a:spLocks noChangeArrowheads="1"/>
          </p:cNvSpPr>
          <p:nvPr/>
        </p:nvSpPr>
        <p:spPr bwMode="auto">
          <a:xfrm>
            <a:off x="3546479" y="4378325"/>
            <a:ext cx="2508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D</a:t>
            </a:r>
            <a:endParaRPr lang="en-US" sz="1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25" name="Text Box 62"/>
          <p:cNvSpPr txBox="1">
            <a:spLocks noChangeArrowheads="1"/>
          </p:cNvSpPr>
          <p:nvPr/>
        </p:nvSpPr>
        <p:spPr bwMode="auto">
          <a:xfrm>
            <a:off x="2311400" y="4114800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 Y</a:t>
            </a:r>
            <a:endParaRPr lang="en-US" sz="16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26" name="Text Box 63"/>
          <p:cNvSpPr txBox="1">
            <a:spLocks noChangeArrowheads="1"/>
          </p:cNvSpPr>
          <p:nvPr/>
        </p:nvSpPr>
        <p:spPr bwMode="auto">
          <a:xfrm>
            <a:off x="825500" y="2667000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 Z</a:t>
            </a:r>
            <a:endParaRPr lang="en-US" sz="1600" baseline="-25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71785" name="Picture 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4191000"/>
            <a:ext cx="56959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1787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4724406"/>
            <a:ext cx="49530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1788" name="Text Box 76"/>
          <p:cNvSpPr txBox="1">
            <a:spLocks noChangeArrowheads="1"/>
          </p:cNvSpPr>
          <p:nvPr/>
        </p:nvSpPr>
        <p:spPr bwMode="auto">
          <a:xfrm>
            <a:off x="931867" y="5783263"/>
            <a:ext cx="715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solidFill>
                  <a:srgbClr val="000000"/>
                </a:solidFill>
                <a:cs typeface="+mn-cs"/>
              </a:rPr>
              <a:t>The resultant flows are within the limits</a:t>
            </a:r>
          </a:p>
        </p:txBody>
      </p:sp>
      <p:graphicFrame>
        <p:nvGraphicFramePr>
          <p:cNvPr id="2563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292662"/>
              </p:ext>
            </p:extLst>
          </p:nvPr>
        </p:nvGraphicFramePr>
        <p:xfrm>
          <a:off x="2944813" y="1219200"/>
          <a:ext cx="9210676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" name="Document" r:id="rId6" imgW="5626100" imgH="1485900" progId="Word.Document.8">
                  <p:embed/>
                </p:oleObj>
              </mc:Choice>
              <mc:Fallback>
                <p:oleObj name="Document" r:id="rId6" imgW="5626100" imgH="1485900" progId="Word.Document.8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1219200"/>
                        <a:ext cx="9210676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Problems with </a:t>
            </a:r>
            <a:r>
              <a:rPr lang="en-GB" dirty="0">
                <a:cs typeface="+mj-cs"/>
              </a:rPr>
              <a:t>financial transmission rights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There are many possible point-to-point transmission rights</a:t>
            </a:r>
          </a:p>
          <a:p>
            <a:pPr>
              <a:defRPr/>
            </a:pPr>
            <a:r>
              <a:rPr lang="en-GB" dirty="0"/>
              <a:t>Difficult to assess the value of all possible rights</a:t>
            </a:r>
          </a:p>
          <a:p>
            <a:pPr>
              <a:defRPr/>
            </a:pPr>
            <a:r>
              <a:rPr lang="en-GB" dirty="0"/>
              <a:t>Difficult to set up a market for point-to-point transmission rights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C09FDE-2ACD-E344-B96A-75C7B369E903}" type="slidenum">
              <a:rPr lang="en-GB"/>
              <a:pPr>
                <a:defRPr/>
              </a:pPr>
              <a:t>140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9425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>
                <a:cs typeface="+mj-cs"/>
              </a:rPr>
              <a:t>Flowgate</a:t>
            </a:r>
            <a:r>
              <a:rPr lang="en-GB" dirty="0">
                <a:cs typeface="+mj-cs"/>
              </a:rPr>
              <a:t> rights (FGRs)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>
                <a:cs typeface="+mn-cs"/>
              </a:rPr>
              <a:t>Observation:</a:t>
            </a:r>
          </a:p>
          <a:p>
            <a:pPr lvl="1" eaLnBrk="1" hangingPunct="1">
              <a:defRPr/>
            </a:pPr>
            <a:r>
              <a:rPr lang="en-GB" sz="2400" dirty="0"/>
              <a:t>Typically, only a small number of branches are congested</a:t>
            </a:r>
          </a:p>
          <a:p>
            <a:pPr eaLnBrk="1" hangingPunct="1">
              <a:defRPr/>
            </a:pPr>
            <a:r>
              <a:rPr lang="en-GB" sz="2800" dirty="0">
                <a:cs typeface="+mn-cs"/>
              </a:rPr>
              <a:t>Concept:</a:t>
            </a:r>
          </a:p>
          <a:p>
            <a:pPr lvl="1" eaLnBrk="1" hangingPunct="1">
              <a:defRPr/>
            </a:pPr>
            <a:r>
              <a:rPr lang="en-GB" sz="2400" dirty="0"/>
              <a:t>Buy transmission rights only on those lines that are congested</a:t>
            </a:r>
          </a:p>
          <a:p>
            <a:pPr lvl="1" eaLnBrk="1" hangingPunct="1">
              <a:defRPr/>
            </a:pPr>
            <a:r>
              <a:rPr lang="en-GB" sz="2400" dirty="0"/>
              <a:t>Theoretically equivalent to point-to-point rights</a:t>
            </a:r>
          </a:p>
          <a:p>
            <a:pPr eaLnBrk="1" hangingPunct="1">
              <a:defRPr/>
            </a:pPr>
            <a:r>
              <a:rPr lang="en-GB" sz="2800" dirty="0">
                <a:cs typeface="+mn-cs"/>
              </a:rPr>
              <a:t>Advantage:</a:t>
            </a:r>
          </a:p>
          <a:p>
            <a:pPr lvl="1" eaLnBrk="1" hangingPunct="1">
              <a:defRPr/>
            </a:pPr>
            <a:r>
              <a:rPr lang="en-GB" sz="2400" dirty="0"/>
              <a:t>Fewer rights need to be traded</a:t>
            </a:r>
          </a:p>
          <a:p>
            <a:pPr lvl="1" eaLnBrk="1" hangingPunct="1">
              <a:defRPr/>
            </a:pPr>
            <a:r>
              <a:rPr lang="en-GB" sz="2400" dirty="0"/>
              <a:t>More liquid market</a:t>
            </a:r>
          </a:p>
          <a:p>
            <a:pPr eaLnBrk="1" hangingPunct="1">
              <a:defRPr/>
            </a:pPr>
            <a:r>
              <a:rPr lang="en-GB" sz="2800" dirty="0">
                <a:cs typeface="+mn-cs"/>
              </a:rPr>
              <a:t>Difficulty:</a:t>
            </a:r>
          </a:p>
          <a:p>
            <a:pPr lvl="1" eaLnBrk="1" hangingPunct="1">
              <a:defRPr/>
            </a:pPr>
            <a:r>
              <a:rPr lang="en-GB" sz="2400" dirty="0"/>
              <a:t>Identify the branches that are likely to be congested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4D5503-8B9D-9B44-A931-5EB019E9906A}" type="slidenum">
              <a:rPr lang="en-GB"/>
              <a:pPr>
                <a:defRPr/>
              </a:pPr>
              <a:t>141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819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Flowgate</a:t>
            </a:r>
            <a:r>
              <a:rPr lang="en-GB" dirty="0">
                <a:cs typeface="+mj-cs"/>
              </a:rPr>
              <a:t> rights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875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GB" sz="2800" dirty="0">
                    <a:cs typeface="+mn-cs"/>
                  </a:rPr>
                  <a:t>FTRs based on differences in nodal prices</a:t>
                </a:r>
              </a:p>
              <a:p>
                <a:pPr lvl="1">
                  <a:defRPr/>
                </a:pPr>
                <a:r>
                  <a:rPr lang="en-GB" sz="2400" dirty="0"/>
                  <a:t>Differences in locational marginal costs</a:t>
                </a:r>
                <a:endParaRPr lang="en-GB" sz="2400" dirty="0">
                  <a:cs typeface="+mn-cs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GB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GB" sz="2400" dirty="0"/>
                  <a:t> Lagrange multipliers</a:t>
                </a:r>
              </a:p>
              <a:p>
                <a:pPr>
                  <a:defRPr/>
                </a:pPr>
                <a:r>
                  <a:rPr lang="en-GB" sz="2800" dirty="0"/>
                  <a:t>FGRs based on marginal cost of flow constraints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GB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GB" sz="2400" dirty="0"/>
                  <a:t> Lagrange multipliers</a:t>
                </a:r>
              </a:p>
              <a:p>
                <a:pPr lvl="1">
                  <a:defRPr/>
                </a:pPr>
                <a:endParaRPr lang="en-GB" sz="2400" dirty="0"/>
              </a:p>
              <a:p>
                <a:pPr lvl="1">
                  <a:defRPr/>
                </a:pPr>
                <a:endParaRPr lang="en-GB" sz="2400" dirty="0"/>
              </a:p>
              <a:p>
                <a:pPr lvl="1">
                  <a:defRPr/>
                </a:pPr>
                <a:endParaRPr lang="en-GB" sz="2400" dirty="0"/>
              </a:p>
              <a:p>
                <a:pPr lvl="1">
                  <a:defRPr/>
                </a:pPr>
                <a:endParaRPr lang="en-GB" sz="2400" dirty="0"/>
              </a:p>
              <a:p>
                <a:pPr>
                  <a:defRPr/>
                </a:pPr>
                <a:r>
                  <a:rPr lang="en-GB" dirty="0"/>
                  <a:t>Value of FGR: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GB" dirty="0"/>
                  <a:t> x amount </a:t>
                </a:r>
              </a:p>
              <a:p>
                <a:pPr lvl="1">
                  <a:defRPr/>
                </a:pPr>
                <a:endParaRPr lang="en-GB" sz="2400" dirty="0"/>
              </a:p>
            </p:txBody>
          </p:sp>
        </mc:Choice>
        <mc:Fallback xmlns="">
          <p:sp>
            <p:nvSpPr>
              <p:cNvPr id="458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2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4D5503-8B9D-9B44-A931-5EB019E9906A}" type="slidenum">
              <a:rPr lang="en-GB"/>
              <a:pPr>
                <a:defRPr/>
              </a:pPr>
              <a:t>142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488" y="3890943"/>
                <a:ext cx="8548559" cy="978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ℓ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s-I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is-I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s-I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𝑚𝑎𝑥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8" y="3890943"/>
                <a:ext cx="8548559" cy="9782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23351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FTRs vs. FGRs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Fewer potentially congested lines than point-to-point combinations of FTRs</a:t>
            </a:r>
          </a:p>
          <a:p>
            <a:r>
              <a:rPr lang="en-US" dirty="0">
                <a:sym typeface="Wingdings"/>
              </a:rPr>
              <a:t>More liquid market for FGRs than FTRs</a:t>
            </a:r>
          </a:p>
          <a:p>
            <a:r>
              <a:rPr lang="en-US" dirty="0"/>
              <a:t>Hard to predict the value of point-to-point FTRs</a:t>
            </a:r>
          </a:p>
          <a:p>
            <a:r>
              <a:rPr lang="en-US" dirty="0"/>
              <a:t>Hard to predict when a particular line will be congested</a:t>
            </a:r>
          </a:p>
          <a:p>
            <a:r>
              <a:rPr lang="en-US" dirty="0"/>
              <a:t>Must understand operation of the network when dealing with FGRs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143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Physical rights and parallel paths</a:t>
            </a:r>
          </a:p>
        </p:txBody>
      </p:sp>
      <p:sp>
        <p:nvSpPr>
          <p:cNvPr id="373765" name="Rectangle 5"/>
          <p:cNvSpPr>
            <a:spLocks noGrp="1" noChangeArrowheads="1"/>
          </p:cNvSpPr>
          <p:nvPr>
            <p:ph idx="1"/>
          </p:nvPr>
        </p:nvSpPr>
        <p:spPr>
          <a:xfrm>
            <a:off x="508000" y="1524000"/>
            <a:ext cx="8915400" cy="4953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800" dirty="0">
                <a:cs typeface="+mn-cs"/>
              </a:rPr>
              <a:t>Counter-flows create additional physical transmission rights</a:t>
            </a:r>
          </a:p>
          <a:p>
            <a:pPr eaLnBrk="1" hangingPunct="1">
              <a:defRPr/>
            </a:pPr>
            <a:r>
              <a:rPr lang="en-GB" sz="2800" dirty="0">
                <a:cs typeface="+mn-cs"/>
              </a:rPr>
              <a:t>Economic efficiency requires that these rights be considered</a:t>
            </a:r>
          </a:p>
          <a:p>
            <a:pPr eaLnBrk="1" hangingPunct="1">
              <a:defRPr/>
            </a:pPr>
            <a:r>
              <a:rPr lang="en-GB" sz="2800" dirty="0">
                <a:cs typeface="+mn-cs"/>
              </a:rPr>
              <a:t>Decentralized trading:</a:t>
            </a:r>
          </a:p>
          <a:p>
            <a:pPr lvl="1" eaLnBrk="1" hangingPunct="1">
              <a:defRPr/>
            </a:pPr>
            <a:r>
              <a:rPr lang="en-GB" sz="2400" dirty="0"/>
              <a:t>System operator only checks overall feasibility</a:t>
            </a:r>
          </a:p>
          <a:p>
            <a:pPr lvl="1" eaLnBrk="1" hangingPunct="1">
              <a:defRPr/>
            </a:pPr>
            <a:r>
              <a:rPr lang="en-GB" sz="2400" dirty="0"/>
              <a:t>Participants trade physical rights bilaterally</a:t>
            </a:r>
          </a:p>
          <a:p>
            <a:pPr lvl="1" eaLnBrk="1" hangingPunct="1">
              <a:defRPr/>
            </a:pPr>
            <a:r>
              <a:rPr lang="en-GB" sz="2400" dirty="0"/>
              <a:t>Theory:</a:t>
            </a:r>
          </a:p>
          <a:p>
            <a:pPr lvl="2" eaLnBrk="1" hangingPunct="1">
              <a:defRPr/>
            </a:pPr>
            <a:r>
              <a:rPr lang="en-GB" sz="2000" dirty="0"/>
              <a:t>Enough participants </a:t>
            </a:r>
            <a:r>
              <a:rPr lang="en-GB" sz="2000" dirty="0">
                <a:sym typeface="Wingdings"/>
              </a:rPr>
              <a:t></a:t>
            </a:r>
            <a:r>
              <a:rPr lang="en-GB" sz="2000" dirty="0">
                <a:sym typeface="Symbol" charset="0"/>
              </a:rPr>
              <a:t> market discovers optimum</a:t>
            </a:r>
          </a:p>
          <a:p>
            <a:pPr lvl="1" eaLnBrk="1" hangingPunct="1">
              <a:defRPr/>
            </a:pPr>
            <a:r>
              <a:rPr lang="en-GB" sz="2400" dirty="0"/>
              <a:t>Practice:</a:t>
            </a:r>
          </a:p>
          <a:p>
            <a:pPr lvl="2" eaLnBrk="1" hangingPunct="1">
              <a:defRPr/>
            </a:pPr>
            <a:r>
              <a:rPr lang="en-GB" sz="2000" dirty="0"/>
              <a:t>Complexity and amount of information involved are such that it is unlikely that this optimum can be found in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4300BF-BA67-704F-BFB1-7869184F4C6D}" type="slidenum">
              <a:rPr lang="en-GB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Physical rights and market power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3581400"/>
            <a:ext cx="8915400" cy="294822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G</a:t>
            </a:r>
            <a:r>
              <a:rPr lang="en-GB" sz="2400" baseline="-25000" dirty="0">
                <a:cs typeface="+mn-cs"/>
              </a:rPr>
              <a:t>3</a:t>
            </a:r>
            <a:r>
              <a:rPr lang="en-GB" sz="2400" dirty="0">
                <a:cs typeface="+mn-cs"/>
              </a:rPr>
              <a:t> only generator at bus 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G</a:t>
            </a:r>
            <a:r>
              <a:rPr lang="en-GB" sz="2400" baseline="-25000" dirty="0">
                <a:cs typeface="+mn-cs"/>
              </a:rPr>
              <a:t>3</a:t>
            </a:r>
            <a:r>
              <a:rPr lang="en-GB" sz="2400" dirty="0">
                <a:cs typeface="+mn-cs"/>
              </a:rPr>
              <a:t> purchases transmission rights from A to 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G</a:t>
            </a:r>
            <a:r>
              <a:rPr lang="en-GB" sz="2400" baseline="-25000" dirty="0">
                <a:cs typeface="+mn-cs"/>
              </a:rPr>
              <a:t>3</a:t>
            </a:r>
            <a:r>
              <a:rPr lang="en-GB" sz="2400" dirty="0">
                <a:cs typeface="+mn-cs"/>
              </a:rPr>
              <a:t> does not use or resell these rights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Why?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Effectively reduces capacity from A to 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Allows G</a:t>
            </a:r>
            <a:r>
              <a:rPr lang="en-GB" sz="2400" baseline="-25000" dirty="0">
                <a:cs typeface="+mn-cs"/>
              </a:rPr>
              <a:t>3</a:t>
            </a:r>
            <a:r>
              <a:rPr lang="en-GB" sz="2400" dirty="0">
                <a:cs typeface="+mn-cs"/>
              </a:rPr>
              <a:t> to increase price at 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GB" sz="2400" dirty="0">
                <a:latin typeface="Arial"/>
                <a:cs typeface="+mn-cs"/>
              </a:rPr>
              <a:t>“</a:t>
            </a:r>
            <a:r>
              <a:rPr lang="en-GB" sz="2400" dirty="0">
                <a:cs typeface="+mn-cs"/>
              </a:rPr>
              <a:t>Use them </a:t>
            </a:r>
            <a:r>
              <a:rPr lang="en-GB" sz="2400">
                <a:cs typeface="+mn-cs"/>
              </a:rPr>
              <a:t>or lose </a:t>
            </a:r>
            <a:r>
              <a:rPr lang="en-GB" sz="2400" dirty="0">
                <a:cs typeface="+mn-cs"/>
              </a:rPr>
              <a:t>them</a:t>
            </a:r>
            <a:r>
              <a:rPr lang="ja-JP" altLang="en-GB" sz="2400" dirty="0">
                <a:latin typeface="Arial"/>
                <a:cs typeface="+mn-cs"/>
              </a:rPr>
              <a:t>”</a:t>
            </a:r>
            <a:r>
              <a:rPr lang="en-GB" sz="2400" dirty="0">
                <a:cs typeface="+mn-cs"/>
              </a:rPr>
              <a:t> provision for transmission rights: difficult to enforce in a timely manner</a:t>
            </a: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727040-5B8D-2240-AF3F-B7129AFC8C56}" type="slidenum">
              <a:rPr lang="en-GB"/>
              <a:pPr>
                <a:defRPr/>
              </a:pPr>
              <a:t>16</a:t>
            </a:fld>
            <a:endParaRPr lang="en-GB"/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742951" y="1354832"/>
            <a:ext cx="8513763" cy="2362200"/>
            <a:chOff x="432" y="864"/>
            <a:chExt cx="4950" cy="1548"/>
          </a:xfrm>
        </p:grpSpPr>
        <p:sp>
          <p:nvSpPr>
            <p:cNvPr id="28678" name="Line 5"/>
            <p:cNvSpPr>
              <a:spLocks noChangeShapeType="1"/>
            </p:cNvSpPr>
            <p:nvPr/>
          </p:nvSpPr>
          <p:spPr bwMode="auto">
            <a:xfrm>
              <a:off x="1656" y="1114"/>
              <a:ext cx="0" cy="9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79" name="Group 6"/>
            <p:cNvGrpSpPr>
              <a:grpSpLocks/>
            </p:cNvGrpSpPr>
            <p:nvPr/>
          </p:nvGrpSpPr>
          <p:grpSpPr bwMode="auto">
            <a:xfrm>
              <a:off x="664" y="1069"/>
              <a:ext cx="986" cy="364"/>
              <a:chOff x="664" y="1069"/>
              <a:chExt cx="986" cy="364"/>
            </a:xfrm>
          </p:grpSpPr>
          <p:sp>
            <p:nvSpPr>
              <p:cNvPr id="28713" name="Line 7"/>
              <p:cNvSpPr>
                <a:spLocks noChangeShapeType="1"/>
              </p:cNvSpPr>
              <p:nvPr/>
            </p:nvSpPr>
            <p:spPr bwMode="auto">
              <a:xfrm>
                <a:off x="1043" y="1243"/>
                <a:ext cx="60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14" name="Group 8"/>
              <p:cNvGrpSpPr>
                <a:grpSpLocks/>
              </p:cNvGrpSpPr>
              <p:nvPr/>
            </p:nvGrpSpPr>
            <p:grpSpPr bwMode="auto">
              <a:xfrm>
                <a:off x="664" y="1069"/>
                <a:ext cx="363" cy="364"/>
                <a:chOff x="2414" y="2180"/>
                <a:chExt cx="568" cy="568"/>
              </a:xfrm>
            </p:grpSpPr>
            <p:sp>
              <p:nvSpPr>
                <p:cNvPr id="28715" name="Oval 9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716" name="Group 10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2871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28721" name="Arc 12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2" name="Arc 13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18" name="Group 14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28719" name="Arc 15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20" name="Arc 16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28680" name="Text Box 17"/>
            <p:cNvSpPr txBox="1">
              <a:spLocks noChangeArrowheads="1"/>
            </p:cNvSpPr>
            <p:nvPr/>
          </p:nvSpPr>
          <p:spPr bwMode="auto">
            <a:xfrm>
              <a:off x="432" y="1211"/>
              <a:ext cx="16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681" name="Text Box 18"/>
            <p:cNvSpPr txBox="1">
              <a:spLocks noChangeArrowheads="1"/>
            </p:cNvSpPr>
            <p:nvPr/>
          </p:nvSpPr>
          <p:spPr bwMode="auto">
            <a:xfrm>
              <a:off x="432" y="1749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682" name="Line 19"/>
            <p:cNvSpPr>
              <a:spLocks noChangeShapeType="1"/>
            </p:cNvSpPr>
            <p:nvPr/>
          </p:nvSpPr>
          <p:spPr bwMode="auto">
            <a:xfrm>
              <a:off x="4145" y="1095"/>
              <a:ext cx="0" cy="12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852" name="Line 20"/>
            <p:cNvSpPr>
              <a:spLocks noChangeShapeType="1"/>
            </p:cNvSpPr>
            <p:nvPr/>
          </p:nvSpPr>
          <p:spPr bwMode="auto">
            <a:xfrm>
              <a:off x="1658" y="1462"/>
              <a:ext cx="249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8684" name="Group 21"/>
            <p:cNvGrpSpPr>
              <a:grpSpLocks/>
            </p:cNvGrpSpPr>
            <p:nvPr/>
          </p:nvGrpSpPr>
          <p:grpSpPr bwMode="auto">
            <a:xfrm>
              <a:off x="672" y="1632"/>
              <a:ext cx="978" cy="364"/>
              <a:chOff x="672" y="1632"/>
              <a:chExt cx="978" cy="364"/>
            </a:xfrm>
          </p:grpSpPr>
          <p:sp>
            <p:nvSpPr>
              <p:cNvPr id="28703" name="Line 22"/>
              <p:cNvSpPr>
                <a:spLocks noChangeShapeType="1"/>
              </p:cNvSpPr>
              <p:nvPr/>
            </p:nvSpPr>
            <p:spPr bwMode="auto">
              <a:xfrm>
                <a:off x="1043" y="1806"/>
                <a:ext cx="60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704" name="Group 23"/>
              <p:cNvGrpSpPr>
                <a:grpSpLocks/>
              </p:cNvGrpSpPr>
              <p:nvPr/>
            </p:nvGrpSpPr>
            <p:grpSpPr bwMode="auto">
              <a:xfrm>
                <a:off x="672" y="1632"/>
                <a:ext cx="363" cy="364"/>
                <a:chOff x="2414" y="2180"/>
                <a:chExt cx="568" cy="568"/>
              </a:xfrm>
            </p:grpSpPr>
            <p:sp>
              <p:nvSpPr>
                <p:cNvPr id="28705" name="Oval 24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706" name="Group 25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28707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28711" name="Arc 2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2" name="Arc 2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708" name="Group 2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28709" name="Arc 3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10" name="Arc 3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76864" name="Line 32"/>
            <p:cNvSpPr>
              <a:spLocks noChangeShapeType="1"/>
            </p:cNvSpPr>
            <p:nvPr/>
          </p:nvSpPr>
          <p:spPr bwMode="auto">
            <a:xfrm>
              <a:off x="4128" y="1287"/>
              <a:ext cx="4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6865" name="Line 33"/>
            <p:cNvSpPr>
              <a:spLocks noChangeShapeType="1"/>
            </p:cNvSpPr>
            <p:nvPr/>
          </p:nvSpPr>
          <p:spPr bwMode="auto">
            <a:xfrm>
              <a:off x="4139" y="1824"/>
              <a:ext cx="4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6866" name="Line 34"/>
            <p:cNvSpPr>
              <a:spLocks noChangeShapeType="1"/>
            </p:cNvSpPr>
            <p:nvPr/>
          </p:nvSpPr>
          <p:spPr bwMode="auto">
            <a:xfrm>
              <a:off x="1655" y="1674"/>
              <a:ext cx="24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688" name="Text Box 35"/>
            <p:cNvSpPr txBox="1">
              <a:spLocks noChangeArrowheads="1"/>
            </p:cNvSpPr>
            <p:nvPr/>
          </p:nvSpPr>
          <p:spPr bwMode="auto">
            <a:xfrm>
              <a:off x="4744" y="1237"/>
              <a:ext cx="16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689" name="Text Box 36"/>
            <p:cNvSpPr txBox="1">
              <a:spLocks noChangeArrowheads="1"/>
            </p:cNvSpPr>
            <p:nvPr/>
          </p:nvSpPr>
          <p:spPr bwMode="auto">
            <a:xfrm>
              <a:off x="4744" y="1725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690" name="Text Box 37"/>
            <p:cNvSpPr txBox="1">
              <a:spLocks noChangeArrowheads="1"/>
            </p:cNvSpPr>
            <p:nvPr/>
          </p:nvSpPr>
          <p:spPr bwMode="auto">
            <a:xfrm>
              <a:off x="1474" y="864"/>
              <a:ext cx="57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Bus A </a:t>
              </a:r>
            </a:p>
          </p:txBody>
        </p:sp>
        <p:sp>
          <p:nvSpPr>
            <p:cNvPr id="28691" name="Text Box 38"/>
            <p:cNvSpPr txBox="1">
              <a:spLocks noChangeArrowheads="1"/>
            </p:cNvSpPr>
            <p:nvPr/>
          </p:nvSpPr>
          <p:spPr bwMode="auto">
            <a:xfrm>
              <a:off x="3995" y="874"/>
              <a:ext cx="46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Bus B </a:t>
              </a:r>
            </a:p>
          </p:txBody>
        </p:sp>
        <p:sp>
          <p:nvSpPr>
            <p:cNvPr id="28692" name="Line 39"/>
            <p:cNvSpPr>
              <a:spLocks noChangeShapeType="1"/>
            </p:cNvSpPr>
            <p:nvPr/>
          </p:nvSpPr>
          <p:spPr bwMode="auto">
            <a:xfrm>
              <a:off x="4137" y="2228"/>
              <a:ext cx="60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93" name="Group 40"/>
            <p:cNvGrpSpPr>
              <a:grpSpLocks/>
            </p:cNvGrpSpPr>
            <p:nvPr/>
          </p:nvGrpSpPr>
          <p:grpSpPr bwMode="auto">
            <a:xfrm>
              <a:off x="4725" y="2048"/>
              <a:ext cx="363" cy="364"/>
              <a:chOff x="2414" y="2180"/>
              <a:chExt cx="568" cy="568"/>
            </a:xfrm>
          </p:grpSpPr>
          <p:sp>
            <p:nvSpPr>
              <p:cNvPr id="28695" name="Oval 41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696" name="Group 42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28697" name="Group 43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28701" name="Arc 44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02" name="Arc 45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698" name="Group 46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28699" name="Arc 47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00" name="Arc 48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8694" name="Text Box 49"/>
            <p:cNvSpPr txBox="1">
              <a:spLocks noChangeArrowheads="1"/>
            </p:cNvSpPr>
            <p:nvPr/>
          </p:nvSpPr>
          <p:spPr bwMode="auto">
            <a:xfrm>
              <a:off x="5179" y="2148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Centralized or Pool Trading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Producers and consumers submit bids and offers to a central market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Independent system operator selects the winning bids and offers in a way that: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/>
              <a:t>Optimally clears the market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/>
              <a:t>Respects security constraints imposed by the network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No congestion and no losses: uniform price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Congestion or losses: price depend on location where generator or load is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52656-EFA5-FC4A-993F-4C73925F8F22}" type="slidenum">
              <a:rPr lang="en-GB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69" name="Rectangle 61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91630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Borduria-Syldavia Interconnection</a:t>
            </a:r>
          </a:p>
        </p:txBody>
      </p:sp>
      <p:sp>
        <p:nvSpPr>
          <p:cNvPr id="350282" name="Rectangle 74"/>
          <p:cNvSpPr>
            <a:spLocks noGrp="1" noChangeArrowheads="1"/>
          </p:cNvSpPr>
          <p:nvPr>
            <p:ph idx="1"/>
          </p:nvPr>
        </p:nvSpPr>
        <p:spPr>
          <a:xfrm>
            <a:off x="508000" y="3675063"/>
            <a:ext cx="8915400" cy="24511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n-cs"/>
              </a:rPr>
              <a:t>Perfect competition within each country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No congestion or losses within each country</a:t>
            </a:r>
          </a:p>
          <a:p>
            <a:pPr lvl="1" eaLnBrk="1" hangingPunct="1">
              <a:defRPr/>
            </a:pPr>
            <a:r>
              <a:rPr lang="en-GB"/>
              <a:t>Single price for electrical energy for each country</a:t>
            </a:r>
          </a:p>
          <a:p>
            <a:pPr lvl="1" eaLnBrk="1" hangingPunct="1">
              <a:defRPr/>
            </a:pPr>
            <a:r>
              <a:rPr lang="en-GB"/>
              <a:t>Price = marginal cost of production</a:t>
            </a:r>
          </a:p>
        </p:txBody>
      </p: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162394-3D36-3F43-BCCB-BBFAD52C98A7}" type="slidenum">
              <a:rPr lang="en-GB"/>
              <a:pPr>
                <a:defRPr/>
              </a:pPr>
              <a:t>18</a:t>
            </a:fld>
            <a:endParaRPr lang="en-GB"/>
          </a:p>
        </p:txBody>
      </p:sp>
      <p:grpSp>
        <p:nvGrpSpPr>
          <p:cNvPr id="30723" name="Group 73"/>
          <p:cNvGrpSpPr>
            <a:grpSpLocks/>
          </p:cNvGrpSpPr>
          <p:nvPr/>
        </p:nvGrpSpPr>
        <p:grpSpPr bwMode="auto">
          <a:xfrm>
            <a:off x="1320803" y="1339850"/>
            <a:ext cx="7237413" cy="2089150"/>
            <a:chOff x="768" y="806"/>
            <a:chExt cx="4208" cy="1316"/>
          </a:xfrm>
        </p:grpSpPr>
        <p:sp>
          <p:nvSpPr>
            <p:cNvPr id="30726" name="Oval 39"/>
            <p:cNvSpPr>
              <a:spLocks noChangeArrowheads="1"/>
            </p:cNvSpPr>
            <p:nvPr/>
          </p:nvSpPr>
          <p:spPr bwMode="auto">
            <a:xfrm>
              <a:off x="3648" y="806"/>
              <a:ext cx="1305" cy="130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AutoShape 40"/>
            <p:cNvSpPr>
              <a:spLocks noChangeArrowheads="1"/>
            </p:cNvSpPr>
            <p:nvPr/>
          </p:nvSpPr>
          <p:spPr bwMode="auto">
            <a:xfrm rot="10800000" flipH="1">
              <a:off x="3826" y="1483"/>
              <a:ext cx="302" cy="519"/>
            </a:xfrm>
            <a:custGeom>
              <a:avLst/>
              <a:gdLst>
                <a:gd name="T0" fmla="*/ 236 w 21600"/>
                <a:gd name="T1" fmla="*/ 0 h 21600"/>
                <a:gd name="T2" fmla="*/ 170 w 21600"/>
                <a:gd name="T3" fmla="*/ 173 h 21600"/>
                <a:gd name="T4" fmla="*/ 0 w 21600"/>
                <a:gd name="T5" fmla="*/ 473 h 21600"/>
                <a:gd name="T6" fmla="*/ 129 w 21600"/>
                <a:gd name="T7" fmla="*/ 519 h 21600"/>
                <a:gd name="T8" fmla="*/ 259 w 21600"/>
                <a:gd name="T9" fmla="*/ 360 h 21600"/>
                <a:gd name="T10" fmla="*/ 302 w 21600"/>
                <a:gd name="T11" fmla="*/ 17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771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5245" y="7200"/>
                  </a:lnTo>
                  <a:lnTo>
                    <a:pt x="15245" y="17786"/>
                  </a:lnTo>
                  <a:lnTo>
                    <a:pt x="0" y="1778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28" name="Group 41"/>
            <p:cNvGrpSpPr>
              <a:grpSpLocks/>
            </p:cNvGrpSpPr>
            <p:nvPr/>
          </p:nvGrpSpPr>
          <p:grpSpPr bwMode="auto">
            <a:xfrm>
              <a:off x="3826" y="1151"/>
              <a:ext cx="801" cy="285"/>
              <a:chOff x="7872" y="2557"/>
              <a:chExt cx="1596" cy="568"/>
            </a:xfrm>
          </p:grpSpPr>
          <p:sp>
            <p:nvSpPr>
              <p:cNvPr id="30752" name="Line 42"/>
              <p:cNvSpPr>
                <a:spLocks noChangeShapeType="1"/>
              </p:cNvSpPr>
              <p:nvPr/>
            </p:nvSpPr>
            <p:spPr bwMode="auto">
              <a:xfrm>
                <a:off x="7872" y="2841"/>
                <a:ext cx="10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753" name="Group 43"/>
              <p:cNvGrpSpPr>
                <a:grpSpLocks/>
              </p:cNvGrpSpPr>
              <p:nvPr/>
            </p:nvGrpSpPr>
            <p:grpSpPr bwMode="auto">
              <a:xfrm>
                <a:off x="8900" y="2557"/>
                <a:ext cx="568" cy="568"/>
                <a:chOff x="8440" y="2557"/>
                <a:chExt cx="568" cy="568"/>
              </a:xfrm>
            </p:grpSpPr>
            <p:sp>
              <p:nvSpPr>
                <p:cNvPr id="30754" name="Oval 44"/>
                <p:cNvSpPr>
                  <a:spLocks noChangeArrowheads="1"/>
                </p:cNvSpPr>
                <p:nvPr/>
              </p:nvSpPr>
              <p:spPr bwMode="auto">
                <a:xfrm>
                  <a:off x="8440" y="2557"/>
                  <a:ext cx="568" cy="568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755" name="Group 45"/>
                <p:cNvGrpSpPr>
                  <a:grpSpLocks/>
                </p:cNvGrpSpPr>
                <p:nvPr/>
              </p:nvGrpSpPr>
              <p:grpSpPr bwMode="auto">
                <a:xfrm>
                  <a:off x="8528" y="2719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30756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30760" name="Arc 4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61" name="Arc 4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57" name="Group 4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30758" name="Arc 5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59" name="Arc 5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0729" name="Text Box 52"/>
            <p:cNvSpPr txBox="1">
              <a:spLocks noChangeArrowheads="1"/>
            </p:cNvSpPr>
            <p:nvPr/>
          </p:nvSpPr>
          <p:spPr bwMode="auto">
            <a:xfrm>
              <a:off x="4112" y="1514"/>
              <a:ext cx="86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 i="1">
                  <a:solidFill>
                    <a:schemeClr val="tx1"/>
                  </a:solidFill>
                  <a:latin typeface="Arial" charset="0"/>
                </a:rPr>
                <a:t>D</a:t>
              </a:r>
              <a:r>
                <a:rPr lang="en-US" sz="1600" i="1" baseline="-25000">
                  <a:solidFill>
                    <a:schemeClr val="tx1"/>
                  </a:solidFill>
                  <a:latin typeface="Arial" charset="0"/>
                </a:rPr>
                <a:t>S</a:t>
              </a: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= 1500 MW</a:t>
              </a:r>
            </a:p>
          </p:txBody>
        </p:sp>
        <p:sp>
          <p:nvSpPr>
            <p:cNvPr id="30730" name="Text Box 53"/>
            <p:cNvSpPr txBox="1">
              <a:spLocks noChangeArrowheads="1"/>
            </p:cNvSpPr>
            <p:nvPr/>
          </p:nvSpPr>
          <p:spPr bwMode="auto">
            <a:xfrm>
              <a:off x="4080" y="892"/>
              <a:ext cx="64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Syldavia</a:t>
              </a:r>
            </a:p>
          </p:txBody>
        </p:sp>
        <p:sp>
          <p:nvSpPr>
            <p:cNvPr id="30731" name="Line 54"/>
            <p:cNvSpPr>
              <a:spLocks noChangeShapeType="1"/>
            </p:cNvSpPr>
            <p:nvPr/>
          </p:nvSpPr>
          <p:spPr bwMode="auto">
            <a:xfrm>
              <a:off x="3826" y="1091"/>
              <a:ext cx="0" cy="5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32" name="Group 72"/>
            <p:cNvGrpSpPr>
              <a:grpSpLocks/>
            </p:cNvGrpSpPr>
            <p:nvPr/>
          </p:nvGrpSpPr>
          <p:grpSpPr bwMode="auto">
            <a:xfrm>
              <a:off x="768" y="816"/>
              <a:ext cx="1305" cy="1306"/>
              <a:chOff x="768" y="816"/>
              <a:chExt cx="1305" cy="1306"/>
            </a:xfrm>
          </p:grpSpPr>
          <p:sp>
            <p:nvSpPr>
              <p:cNvPr id="30735" name="Oval 24"/>
              <p:cNvSpPr>
                <a:spLocks noChangeArrowheads="1"/>
              </p:cNvSpPr>
              <p:nvPr/>
            </p:nvSpPr>
            <p:spPr bwMode="auto">
              <a:xfrm>
                <a:off x="768" y="816"/>
                <a:ext cx="1305" cy="1306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6" name="Line 25"/>
              <p:cNvSpPr>
                <a:spLocks noChangeShapeType="1"/>
              </p:cNvSpPr>
              <p:nvPr/>
            </p:nvSpPr>
            <p:spPr bwMode="auto">
              <a:xfrm>
                <a:off x="1870" y="1091"/>
                <a:ext cx="0" cy="5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7" name="AutoShape 26"/>
              <p:cNvSpPr>
                <a:spLocks noChangeArrowheads="1"/>
              </p:cNvSpPr>
              <p:nvPr/>
            </p:nvSpPr>
            <p:spPr bwMode="auto">
              <a:xfrm rot="10800000">
                <a:off x="1536" y="1483"/>
                <a:ext cx="326" cy="519"/>
              </a:xfrm>
              <a:custGeom>
                <a:avLst/>
                <a:gdLst>
                  <a:gd name="T0" fmla="*/ 255 w 21600"/>
                  <a:gd name="T1" fmla="*/ 0 h 21600"/>
                  <a:gd name="T2" fmla="*/ 184 w 21600"/>
                  <a:gd name="T3" fmla="*/ 173 h 21600"/>
                  <a:gd name="T4" fmla="*/ 0 w 21600"/>
                  <a:gd name="T5" fmla="*/ 473 h 21600"/>
                  <a:gd name="T6" fmla="*/ 140 w 21600"/>
                  <a:gd name="T7" fmla="*/ 519 h 21600"/>
                  <a:gd name="T8" fmla="*/ 279 w 21600"/>
                  <a:gd name="T9" fmla="*/ 360 h 21600"/>
                  <a:gd name="T10" fmla="*/ 326 w 21600"/>
                  <a:gd name="T11" fmla="*/ 173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7771 h 21600"/>
                  <a:gd name="T20" fmla="*/ 18486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880" y="0"/>
                    </a:moveTo>
                    <a:lnTo>
                      <a:pt x="12159" y="7200"/>
                    </a:lnTo>
                    <a:lnTo>
                      <a:pt x="15245" y="7200"/>
                    </a:lnTo>
                    <a:lnTo>
                      <a:pt x="15245" y="17786"/>
                    </a:lnTo>
                    <a:lnTo>
                      <a:pt x="0" y="17786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6880" y="0"/>
                    </a:lnTo>
                    <a:close/>
                  </a:path>
                </a:pathLst>
              </a:custGeom>
              <a:solidFill>
                <a:srgbClr val="103DF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8" name="Line 27"/>
              <p:cNvSpPr>
                <a:spLocks noChangeShapeType="1"/>
              </p:cNvSpPr>
              <p:nvPr/>
            </p:nvSpPr>
            <p:spPr bwMode="auto">
              <a:xfrm>
                <a:off x="1389" y="1304"/>
                <a:ext cx="47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739" name="Group 28"/>
              <p:cNvGrpSpPr>
                <a:grpSpLocks/>
              </p:cNvGrpSpPr>
              <p:nvPr/>
            </p:nvGrpSpPr>
            <p:grpSpPr bwMode="auto">
              <a:xfrm>
                <a:off x="1094" y="1161"/>
                <a:ext cx="285" cy="285"/>
                <a:chOff x="2414" y="2180"/>
                <a:chExt cx="568" cy="568"/>
              </a:xfrm>
            </p:grpSpPr>
            <p:sp>
              <p:nvSpPr>
                <p:cNvPr id="30744" name="Oval 29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745" name="Group 30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30746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30750" name="Arc 32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51" name="Arc 33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47" name="Group 34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30748" name="Arc 35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49" name="Arc 36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30740" name="Text Box 37"/>
              <p:cNvSpPr txBox="1">
                <a:spLocks noChangeArrowheads="1"/>
              </p:cNvSpPr>
              <p:nvPr/>
            </p:nvSpPr>
            <p:spPr bwMode="auto">
              <a:xfrm>
                <a:off x="864" y="1514"/>
                <a:ext cx="851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1600" i="1" dirty="0">
                    <a:solidFill>
                      <a:schemeClr val="tx1"/>
                    </a:solidFill>
                    <a:latin typeface="Arial" charset="0"/>
                  </a:rPr>
                  <a:t>D</a:t>
                </a:r>
                <a:r>
                  <a:rPr lang="en-US" sz="1600" i="1" baseline="-25000" dirty="0">
                    <a:solidFill>
                      <a:schemeClr val="tx1"/>
                    </a:solidFill>
                    <a:latin typeface="Arial" charset="0"/>
                  </a:rPr>
                  <a:t>B</a:t>
                </a:r>
                <a:r>
                  <a:rPr lang="en-US" sz="1600" dirty="0">
                    <a:solidFill>
                      <a:schemeClr val="tx1"/>
                    </a:solidFill>
                    <a:latin typeface="Arial" charset="0"/>
                  </a:rPr>
                  <a:t>= 500MW</a:t>
                </a:r>
              </a:p>
            </p:txBody>
          </p:sp>
          <p:sp>
            <p:nvSpPr>
              <p:cNvPr id="30741" name="Text Box 38"/>
              <p:cNvSpPr txBox="1">
                <a:spLocks noChangeArrowheads="1"/>
              </p:cNvSpPr>
              <p:nvPr/>
            </p:nvSpPr>
            <p:spPr bwMode="auto">
              <a:xfrm>
                <a:off x="1218" y="892"/>
                <a:ext cx="641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Borduria</a:t>
                </a:r>
              </a:p>
            </p:txBody>
          </p:sp>
          <p:sp>
            <p:nvSpPr>
              <p:cNvPr id="350264" name="Line 56"/>
              <p:cNvSpPr>
                <a:spLocks noChangeShapeType="1"/>
              </p:cNvSpPr>
              <p:nvPr/>
            </p:nvSpPr>
            <p:spPr bwMode="auto">
              <a:xfrm>
                <a:off x="1431" y="1233"/>
                <a:ext cx="38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0265" name="Text Box 57"/>
              <p:cNvSpPr txBox="1">
                <a:spLocks noChangeArrowheads="1"/>
              </p:cNvSpPr>
              <p:nvPr/>
            </p:nvSpPr>
            <p:spPr bwMode="auto">
              <a:xfrm>
                <a:off x="1501" y="1062"/>
                <a:ext cx="191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Times New Roman" charset="0"/>
                  <a:cs typeface="+mn-cs"/>
                </a:endParaRPr>
              </a:p>
            </p:txBody>
          </p:sp>
        </p:grpSp>
        <p:sp>
          <p:nvSpPr>
            <p:cNvPr id="350266" name="Line 58"/>
            <p:cNvSpPr>
              <a:spLocks noChangeShapeType="1"/>
            </p:cNvSpPr>
            <p:nvPr/>
          </p:nvSpPr>
          <p:spPr bwMode="auto">
            <a:xfrm flipH="1">
              <a:off x="3910" y="1233"/>
              <a:ext cx="3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0267" name="Text Box 59"/>
            <p:cNvSpPr txBox="1">
              <a:spLocks noChangeArrowheads="1"/>
            </p:cNvSpPr>
            <p:nvPr/>
          </p:nvSpPr>
          <p:spPr bwMode="auto">
            <a:xfrm>
              <a:off x="4071" y="1062"/>
              <a:ext cx="15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200">
                <a:solidFill>
                  <a:schemeClr val="tx1"/>
                </a:solidFill>
                <a:latin typeface="Times New Roman" charset="0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02" name="Rectangle 50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7503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Borduria-Syldavia Interconnection</a:t>
            </a:r>
          </a:p>
        </p:txBody>
      </p:sp>
      <p:sp>
        <p:nvSpPr>
          <p:cNvPr id="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59396-F3A7-FB49-B906-3812AF1316B0}" type="slidenum">
              <a:rPr lang="en-GB"/>
              <a:pPr>
                <a:defRPr/>
              </a:pPr>
              <a:t>19</a:t>
            </a:fld>
            <a:endParaRPr lang="en-GB"/>
          </a:p>
        </p:txBody>
      </p: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6029897" y="3942932"/>
            <a:ext cx="3203575" cy="2022475"/>
            <a:chOff x="3316" y="2518"/>
            <a:chExt cx="1863" cy="1274"/>
          </a:xfrm>
        </p:grpSpPr>
        <p:sp>
          <p:nvSpPr>
            <p:cNvPr id="32825" name="Line 3"/>
            <p:cNvSpPr>
              <a:spLocks noChangeShapeType="1"/>
            </p:cNvSpPr>
            <p:nvPr/>
          </p:nvSpPr>
          <p:spPr bwMode="auto">
            <a:xfrm>
              <a:off x="3539" y="3541"/>
              <a:ext cx="13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4"/>
            <p:cNvSpPr>
              <a:spLocks noChangeShapeType="1"/>
            </p:cNvSpPr>
            <p:nvPr/>
          </p:nvSpPr>
          <p:spPr bwMode="auto">
            <a:xfrm flipV="1">
              <a:off x="3547" y="2566"/>
              <a:ext cx="0" cy="9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Text Box 5"/>
            <p:cNvSpPr txBox="1">
              <a:spLocks noChangeArrowheads="1"/>
            </p:cNvSpPr>
            <p:nvPr/>
          </p:nvSpPr>
          <p:spPr bwMode="auto">
            <a:xfrm>
              <a:off x="4800" y="3574"/>
              <a:ext cx="3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MW</a:t>
              </a:r>
            </a:p>
          </p:txBody>
        </p:sp>
        <p:sp>
          <p:nvSpPr>
            <p:cNvPr id="32828" name="Text Box 6"/>
            <p:cNvSpPr txBox="1">
              <a:spLocks noChangeArrowheads="1"/>
            </p:cNvSpPr>
            <p:nvPr/>
          </p:nvSpPr>
          <p:spPr bwMode="auto">
            <a:xfrm>
              <a:off x="3596" y="2518"/>
              <a:ext cx="58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$/MWh</a:t>
              </a:r>
            </a:p>
          </p:txBody>
        </p:sp>
        <p:sp>
          <p:nvSpPr>
            <p:cNvPr id="32829" name="Line 7"/>
            <p:cNvSpPr>
              <a:spLocks noChangeShapeType="1"/>
            </p:cNvSpPr>
            <p:nvPr/>
          </p:nvSpPr>
          <p:spPr bwMode="auto">
            <a:xfrm flipV="1">
              <a:off x="3548" y="2761"/>
              <a:ext cx="1272" cy="4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Text Box 8"/>
            <p:cNvSpPr txBox="1">
              <a:spLocks noChangeArrowheads="1"/>
            </p:cNvSpPr>
            <p:nvPr/>
          </p:nvSpPr>
          <p:spPr bwMode="auto">
            <a:xfrm>
              <a:off x="3316" y="3176"/>
              <a:ext cx="42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13</a:t>
              </a:r>
            </a:p>
          </p:txBody>
        </p:sp>
        <p:sp>
          <p:nvSpPr>
            <p:cNvPr id="32831" name="Line 9"/>
            <p:cNvSpPr>
              <a:spLocks noChangeShapeType="1"/>
            </p:cNvSpPr>
            <p:nvPr/>
          </p:nvSpPr>
          <p:spPr bwMode="auto">
            <a:xfrm flipV="1">
              <a:off x="4668" y="2806"/>
              <a:ext cx="0" cy="7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10"/>
            <p:cNvSpPr>
              <a:spLocks noChangeShapeType="1"/>
            </p:cNvSpPr>
            <p:nvPr/>
          </p:nvSpPr>
          <p:spPr bwMode="auto">
            <a:xfrm flipH="1">
              <a:off x="3548" y="2814"/>
              <a:ext cx="1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Text Box 11"/>
            <p:cNvSpPr txBox="1">
              <a:spLocks noChangeArrowheads="1"/>
            </p:cNvSpPr>
            <p:nvPr/>
          </p:nvSpPr>
          <p:spPr bwMode="auto">
            <a:xfrm>
              <a:off x="4320" y="3536"/>
              <a:ext cx="52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1500</a:t>
              </a:r>
            </a:p>
          </p:txBody>
        </p:sp>
        <p:sp>
          <p:nvSpPr>
            <p:cNvPr id="32834" name="Text Box 12"/>
            <p:cNvSpPr txBox="1">
              <a:spLocks noChangeArrowheads="1"/>
            </p:cNvSpPr>
            <p:nvPr/>
          </p:nvSpPr>
          <p:spPr bwMode="auto">
            <a:xfrm>
              <a:off x="3316" y="2713"/>
              <a:ext cx="3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43</a:t>
              </a:r>
            </a:p>
          </p:txBody>
        </p:sp>
      </p:grpSp>
      <p:grpSp>
        <p:nvGrpSpPr>
          <p:cNvPr id="32772" name="Group 13"/>
          <p:cNvGrpSpPr>
            <a:grpSpLocks/>
          </p:cNvGrpSpPr>
          <p:nvPr/>
        </p:nvGrpSpPr>
        <p:grpSpPr bwMode="auto">
          <a:xfrm>
            <a:off x="1320803" y="1267842"/>
            <a:ext cx="7237413" cy="2089150"/>
            <a:chOff x="768" y="806"/>
            <a:chExt cx="4208" cy="1316"/>
          </a:xfrm>
        </p:grpSpPr>
        <p:sp>
          <p:nvSpPr>
            <p:cNvPr id="32789" name="Oval 14"/>
            <p:cNvSpPr>
              <a:spLocks noChangeArrowheads="1"/>
            </p:cNvSpPr>
            <p:nvPr/>
          </p:nvSpPr>
          <p:spPr bwMode="auto">
            <a:xfrm>
              <a:off x="3648" y="806"/>
              <a:ext cx="1305" cy="130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AutoShape 15"/>
            <p:cNvSpPr>
              <a:spLocks noChangeArrowheads="1"/>
            </p:cNvSpPr>
            <p:nvPr/>
          </p:nvSpPr>
          <p:spPr bwMode="auto">
            <a:xfrm rot="10800000" flipH="1">
              <a:off x="3826" y="1483"/>
              <a:ext cx="302" cy="519"/>
            </a:xfrm>
            <a:custGeom>
              <a:avLst/>
              <a:gdLst>
                <a:gd name="T0" fmla="*/ 236 w 21600"/>
                <a:gd name="T1" fmla="*/ 0 h 21600"/>
                <a:gd name="T2" fmla="*/ 170 w 21600"/>
                <a:gd name="T3" fmla="*/ 173 h 21600"/>
                <a:gd name="T4" fmla="*/ 0 w 21600"/>
                <a:gd name="T5" fmla="*/ 473 h 21600"/>
                <a:gd name="T6" fmla="*/ 129 w 21600"/>
                <a:gd name="T7" fmla="*/ 519 h 21600"/>
                <a:gd name="T8" fmla="*/ 259 w 21600"/>
                <a:gd name="T9" fmla="*/ 360 h 21600"/>
                <a:gd name="T10" fmla="*/ 302 w 21600"/>
                <a:gd name="T11" fmla="*/ 17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771 h 21600"/>
                <a:gd name="T20" fmla="*/ 1852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5245" y="7200"/>
                  </a:lnTo>
                  <a:lnTo>
                    <a:pt x="15245" y="17786"/>
                  </a:lnTo>
                  <a:lnTo>
                    <a:pt x="0" y="17786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91" name="Group 16"/>
            <p:cNvGrpSpPr>
              <a:grpSpLocks/>
            </p:cNvGrpSpPr>
            <p:nvPr/>
          </p:nvGrpSpPr>
          <p:grpSpPr bwMode="auto">
            <a:xfrm>
              <a:off x="3826" y="1151"/>
              <a:ext cx="801" cy="285"/>
              <a:chOff x="7872" y="2557"/>
              <a:chExt cx="1596" cy="568"/>
            </a:xfrm>
          </p:grpSpPr>
          <p:sp>
            <p:nvSpPr>
              <p:cNvPr id="32815" name="Line 17"/>
              <p:cNvSpPr>
                <a:spLocks noChangeShapeType="1"/>
              </p:cNvSpPr>
              <p:nvPr/>
            </p:nvSpPr>
            <p:spPr bwMode="auto">
              <a:xfrm>
                <a:off x="7872" y="2841"/>
                <a:ext cx="10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816" name="Group 18"/>
              <p:cNvGrpSpPr>
                <a:grpSpLocks/>
              </p:cNvGrpSpPr>
              <p:nvPr/>
            </p:nvGrpSpPr>
            <p:grpSpPr bwMode="auto">
              <a:xfrm>
                <a:off x="8900" y="2557"/>
                <a:ext cx="568" cy="568"/>
                <a:chOff x="8440" y="2557"/>
                <a:chExt cx="568" cy="568"/>
              </a:xfrm>
            </p:grpSpPr>
            <p:sp>
              <p:nvSpPr>
                <p:cNvPr id="32817" name="Oval 19"/>
                <p:cNvSpPr>
                  <a:spLocks noChangeArrowheads="1"/>
                </p:cNvSpPr>
                <p:nvPr/>
              </p:nvSpPr>
              <p:spPr bwMode="auto">
                <a:xfrm>
                  <a:off x="8440" y="2557"/>
                  <a:ext cx="568" cy="568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818" name="Group 20"/>
                <p:cNvGrpSpPr>
                  <a:grpSpLocks/>
                </p:cNvGrpSpPr>
                <p:nvPr/>
              </p:nvGrpSpPr>
              <p:grpSpPr bwMode="auto">
                <a:xfrm>
                  <a:off x="8528" y="2719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3281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32823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24" name="Arc 23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820" name="Group 24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32821" name="Arc 25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22" name="Arc 26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2792" name="Text Box 27"/>
            <p:cNvSpPr txBox="1">
              <a:spLocks noChangeArrowheads="1"/>
            </p:cNvSpPr>
            <p:nvPr/>
          </p:nvSpPr>
          <p:spPr bwMode="auto">
            <a:xfrm>
              <a:off x="4112" y="1514"/>
              <a:ext cx="86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 i="1">
                  <a:solidFill>
                    <a:schemeClr val="tx1"/>
                  </a:solidFill>
                  <a:latin typeface="Arial" charset="0"/>
                </a:rPr>
                <a:t>D</a:t>
              </a:r>
              <a:r>
                <a:rPr lang="en-US" sz="1600" i="1" baseline="-25000">
                  <a:solidFill>
                    <a:schemeClr val="tx1"/>
                  </a:solidFill>
                  <a:latin typeface="Arial" charset="0"/>
                </a:rPr>
                <a:t>S</a:t>
              </a: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= 1500 MW</a:t>
              </a:r>
            </a:p>
          </p:txBody>
        </p:sp>
        <p:sp>
          <p:nvSpPr>
            <p:cNvPr id="32793" name="Text Box 28"/>
            <p:cNvSpPr txBox="1">
              <a:spLocks noChangeArrowheads="1"/>
            </p:cNvSpPr>
            <p:nvPr/>
          </p:nvSpPr>
          <p:spPr bwMode="auto">
            <a:xfrm>
              <a:off x="4080" y="892"/>
              <a:ext cx="641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Syldavia</a:t>
              </a:r>
            </a:p>
          </p:txBody>
        </p:sp>
        <p:sp>
          <p:nvSpPr>
            <p:cNvPr id="32794" name="Line 29"/>
            <p:cNvSpPr>
              <a:spLocks noChangeShapeType="1"/>
            </p:cNvSpPr>
            <p:nvPr/>
          </p:nvSpPr>
          <p:spPr bwMode="auto">
            <a:xfrm>
              <a:off x="3826" y="1091"/>
              <a:ext cx="0" cy="5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95" name="Group 30"/>
            <p:cNvGrpSpPr>
              <a:grpSpLocks/>
            </p:cNvGrpSpPr>
            <p:nvPr/>
          </p:nvGrpSpPr>
          <p:grpSpPr bwMode="auto">
            <a:xfrm>
              <a:off x="768" y="816"/>
              <a:ext cx="1305" cy="1306"/>
              <a:chOff x="768" y="816"/>
              <a:chExt cx="1305" cy="1306"/>
            </a:xfrm>
          </p:grpSpPr>
          <p:sp>
            <p:nvSpPr>
              <p:cNvPr id="32798" name="Oval 31"/>
              <p:cNvSpPr>
                <a:spLocks noChangeArrowheads="1"/>
              </p:cNvSpPr>
              <p:nvPr/>
            </p:nvSpPr>
            <p:spPr bwMode="auto">
              <a:xfrm>
                <a:off x="768" y="816"/>
                <a:ext cx="1305" cy="1306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9" name="Line 32"/>
              <p:cNvSpPr>
                <a:spLocks noChangeShapeType="1"/>
              </p:cNvSpPr>
              <p:nvPr/>
            </p:nvSpPr>
            <p:spPr bwMode="auto">
              <a:xfrm>
                <a:off x="1870" y="1091"/>
                <a:ext cx="0" cy="5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0" name="AutoShape 33"/>
              <p:cNvSpPr>
                <a:spLocks noChangeArrowheads="1"/>
              </p:cNvSpPr>
              <p:nvPr/>
            </p:nvSpPr>
            <p:spPr bwMode="auto">
              <a:xfrm rot="10800000">
                <a:off x="1536" y="1483"/>
                <a:ext cx="326" cy="519"/>
              </a:xfrm>
              <a:custGeom>
                <a:avLst/>
                <a:gdLst>
                  <a:gd name="T0" fmla="*/ 255 w 21600"/>
                  <a:gd name="T1" fmla="*/ 0 h 21600"/>
                  <a:gd name="T2" fmla="*/ 184 w 21600"/>
                  <a:gd name="T3" fmla="*/ 173 h 21600"/>
                  <a:gd name="T4" fmla="*/ 0 w 21600"/>
                  <a:gd name="T5" fmla="*/ 473 h 21600"/>
                  <a:gd name="T6" fmla="*/ 140 w 21600"/>
                  <a:gd name="T7" fmla="*/ 519 h 21600"/>
                  <a:gd name="T8" fmla="*/ 279 w 21600"/>
                  <a:gd name="T9" fmla="*/ 360 h 21600"/>
                  <a:gd name="T10" fmla="*/ 326 w 21600"/>
                  <a:gd name="T11" fmla="*/ 173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7771 h 21600"/>
                  <a:gd name="T20" fmla="*/ 18486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880" y="0"/>
                    </a:moveTo>
                    <a:lnTo>
                      <a:pt x="12159" y="7200"/>
                    </a:lnTo>
                    <a:lnTo>
                      <a:pt x="15245" y="7200"/>
                    </a:lnTo>
                    <a:lnTo>
                      <a:pt x="15245" y="17786"/>
                    </a:lnTo>
                    <a:lnTo>
                      <a:pt x="0" y="17786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6880" y="0"/>
                    </a:lnTo>
                    <a:close/>
                  </a:path>
                </a:pathLst>
              </a:custGeom>
              <a:solidFill>
                <a:srgbClr val="103DF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1" name="Line 34"/>
              <p:cNvSpPr>
                <a:spLocks noChangeShapeType="1"/>
              </p:cNvSpPr>
              <p:nvPr/>
            </p:nvSpPr>
            <p:spPr bwMode="auto">
              <a:xfrm>
                <a:off x="1389" y="1304"/>
                <a:ext cx="47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802" name="Group 35"/>
              <p:cNvGrpSpPr>
                <a:grpSpLocks/>
              </p:cNvGrpSpPr>
              <p:nvPr/>
            </p:nvGrpSpPr>
            <p:grpSpPr bwMode="auto">
              <a:xfrm>
                <a:off x="1094" y="1161"/>
                <a:ext cx="285" cy="285"/>
                <a:chOff x="2414" y="2180"/>
                <a:chExt cx="568" cy="568"/>
              </a:xfrm>
            </p:grpSpPr>
            <p:sp>
              <p:nvSpPr>
                <p:cNvPr id="32807" name="Oval 36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808" name="Group 37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3280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32813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14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2810" name="Group 41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32811" name="Arc 42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12" name="Arc 43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32803" name="Text Box 44"/>
              <p:cNvSpPr txBox="1">
                <a:spLocks noChangeArrowheads="1"/>
              </p:cNvSpPr>
              <p:nvPr/>
            </p:nvSpPr>
            <p:spPr bwMode="auto">
              <a:xfrm>
                <a:off x="864" y="1514"/>
                <a:ext cx="851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1600" i="1">
                    <a:solidFill>
                      <a:schemeClr val="tx1"/>
                    </a:solidFill>
                    <a:latin typeface="Arial" charset="0"/>
                  </a:rPr>
                  <a:t>D</a:t>
                </a:r>
                <a:r>
                  <a:rPr lang="en-US" sz="1600" i="1" baseline="-25000">
                    <a:solidFill>
                      <a:schemeClr val="tx1"/>
                    </a:solidFill>
                    <a:latin typeface="Arial" charset="0"/>
                  </a:rPr>
                  <a:t>B</a:t>
                </a:r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= 500MW</a:t>
                </a:r>
              </a:p>
            </p:txBody>
          </p:sp>
          <p:sp>
            <p:nvSpPr>
              <p:cNvPr id="32804" name="Text Box 45"/>
              <p:cNvSpPr txBox="1">
                <a:spLocks noChangeArrowheads="1"/>
              </p:cNvSpPr>
              <p:nvPr/>
            </p:nvSpPr>
            <p:spPr bwMode="auto">
              <a:xfrm>
                <a:off x="1218" y="892"/>
                <a:ext cx="641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FC0128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tx1"/>
                    </a:solidFill>
                    <a:latin typeface="Arial" charset="0"/>
                  </a:rPr>
                  <a:t>Borduria</a:t>
                </a:r>
              </a:p>
            </p:txBody>
          </p:sp>
          <p:sp>
            <p:nvSpPr>
              <p:cNvPr id="381998" name="Line 46"/>
              <p:cNvSpPr>
                <a:spLocks noChangeShapeType="1"/>
              </p:cNvSpPr>
              <p:nvPr/>
            </p:nvSpPr>
            <p:spPr bwMode="auto">
              <a:xfrm>
                <a:off x="1431" y="1233"/>
                <a:ext cx="38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1999" name="Text Box 47"/>
              <p:cNvSpPr txBox="1">
                <a:spLocks noChangeArrowheads="1"/>
              </p:cNvSpPr>
              <p:nvPr/>
            </p:nvSpPr>
            <p:spPr bwMode="auto">
              <a:xfrm>
                <a:off x="1501" y="1062"/>
                <a:ext cx="191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Times New Roman" charset="0"/>
                  <a:cs typeface="+mn-cs"/>
                </a:endParaRPr>
              </a:p>
            </p:txBody>
          </p:sp>
        </p:grpSp>
        <p:sp>
          <p:nvSpPr>
            <p:cNvPr id="382000" name="Line 48"/>
            <p:cNvSpPr>
              <a:spLocks noChangeShapeType="1"/>
            </p:cNvSpPr>
            <p:nvPr/>
          </p:nvSpPr>
          <p:spPr bwMode="auto">
            <a:xfrm flipH="1">
              <a:off x="3910" y="1233"/>
              <a:ext cx="3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2001" name="Text Box 49"/>
            <p:cNvSpPr txBox="1">
              <a:spLocks noChangeArrowheads="1"/>
            </p:cNvSpPr>
            <p:nvPr/>
          </p:nvSpPr>
          <p:spPr bwMode="auto">
            <a:xfrm>
              <a:off x="4071" y="1062"/>
              <a:ext cx="15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200">
                <a:solidFill>
                  <a:schemeClr val="tx1"/>
                </a:solidFill>
                <a:latin typeface="Times New Roman" charset="0"/>
                <a:cs typeface="+mn-cs"/>
              </a:endParaRPr>
            </a:p>
          </p:txBody>
        </p:sp>
      </p:grpSp>
      <p:grpSp>
        <p:nvGrpSpPr>
          <p:cNvPr id="32774" name="Group 51"/>
          <p:cNvGrpSpPr>
            <a:grpSpLocks/>
          </p:cNvGrpSpPr>
          <p:nvPr/>
        </p:nvGrpSpPr>
        <p:grpSpPr bwMode="auto">
          <a:xfrm>
            <a:off x="1076899" y="4012776"/>
            <a:ext cx="3114675" cy="1987550"/>
            <a:chOff x="680" y="2566"/>
            <a:chExt cx="1811" cy="1252"/>
          </a:xfrm>
        </p:grpSpPr>
        <p:sp>
          <p:nvSpPr>
            <p:cNvPr id="32779" name="Line 52"/>
            <p:cNvSpPr>
              <a:spLocks noChangeShapeType="1"/>
            </p:cNvSpPr>
            <p:nvPr/>
          </p:nvSpPr>
          <p:spPr bwMode="auto">
            <a:xfrm>
              <a:off x="895" y="3550"/>
              <a:ext cx="13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53"/>
            <p:cNvSpPr>
              <a:spLocks noChangeShapeType="1"/>
            </p:cNvSpPr>
            <p:nvPr/>
          </p:nvSpPr>
          <p:spPr bwMode="auto">
            <a:xfrm flipV="1">
              <a:off x="904" y="2566"/>
              <a:ext cx="0" cy="9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54"/>
            <p:cNvSpPr>
              <a:spLocks noChangeShapeType="1"/>
            </p:cNvSpPr>
            <p:nvPr/>
          </p:nvSpPr>
          <p:spPr bwMode="auto">
            <a:xfrm flipV="1">
              <a:off x="912" y="3046"/>
              <a:ext cx="1360" cy="3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Text Box 55"/>
            <p:cNvSpPr txBox="1">
              <a:spLocks noChangeArrowheads="1"/>
            </p:cNvSpPr>
            <p:nvPr/>
          </p:nvSpPr>
          <p:spPr bwMode="auto">
            <a:xfrm>
              <a:off x="680" y="3297"/>
              <a:ext cx="37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32783" name="Line 56"/>
            <p:cNvSpPr>
              <a:spLocks noChangeShapeType="1"/>
            </p:cNvSpPr>
            <p:nvPr/>
          </p:nvSpPr>
          <p:spPr bwMode="auto">
            <a:xfrm flipV="1">
              <a:off x="1331" y="3259"/>
              <a:ext cx="2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57"/>
            <p:cNvSpPr>
              <a:spLocks noChangeShapeType="1"/>
            </p:cNvSpPr>
            <p:nvPr/>
          </p:nvSpPr>
          <p:spPr bwMode="auto">
            <a:xfrm flipH="1">
              <a:off x="904" y="3254"/>
              <a:ext cx="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Text Box 58"/>
            <p:cNvSpPr txBox="1">
              <a:spLocks noChangeArrowheads="1"/>
            </p:cNvSpPr>
            <p:nvPr/>
          </p:nvSpPr>
          <p:spPr bwMode="auto">
            <a:xfrm>
              <a:off x="680" y="3142"/>
              <a:ext cx="373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15</a:t>
              </a:r>
            </a:p>
          </p:txBody>
        </p:sp>
        <p:sp>
          <p:nvSpPr>
            <p:cNvPr id="32786" name="Text Box 59"/>
            <p:cNvSpPr txBox="1">
              <a:spLocks noChangeArrowheads="1"/>
            </p:cNvSpPr>
            <p:nvPr/>
          </p:nvSpPr>
          <p:spPr bwMode="auto">
            <a:xfrm>
              <a:off x="1200" y="3536"/>
              <a:ext cx="48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500</a:t>
              </a:r>
            </a:p>
          </p:txBody>
        </p:sp>
        <p:sp>
          <p:nvSpPr>
            <p:cNvPr id="32787" name="Text Box 60"/>
            <p:cNvSpPr txBox="1">
              <a:spLocks noChangeArrowheads="1"/>
            </p:cNvSpPr>
            <p:nvPr/>
          </p:nvSpPr>
          <p:spPr bwMode="auto">
            <a:xfrm>
              <a:off x="2112" y="3600"/>
              <a:ext cx="37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MW</a:t>
              </a:r>
            </a:p>
          </p:txBody>
        </p:sp>
        <p:sp>
          <p:nvSpPr>
            <p:cNvPr id="32788" name="Text Box 61"/>
            <p:cNvSpPr txBox="1">
              <a:spLocks noChangeArrowheads="1"/>
            </p:cNvSpPr>
            <p:nvPr/>
          </p:nvSpPr>
          <p:spPr bwMode="auto">
            <a:xfrm>
              <a:off x="960" y="2566"/>
              <a:ext cx="58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$/MWh</a:t>
              </a:r>
            </a:p>
          </p:txBody>
        </p:sp>
      </p:grpSp>
      <p:pic>
        <p:nvPicPr>
          <p:cNvPr id="382015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3485726"/>
            <a:ext cx="4292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2016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96" y="3485732"/>
            <a:ext cx="46228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2017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6" y="6113045"/>
            <a:ext cx="40449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2018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46" y="6113045"/>
            <a:ext cx="39878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6632"/>
            <a:ext cx="8915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Introduction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412776"/>
            <a:ext cx="8915400" cy="49685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No longer assume that all generators and loads are connected to the same bus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Need to consider: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/>
              <a:t>Congestion, constraints on flows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/>
              <a:t>Losses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Two forms of trading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/>
              <a:t>Bilateral or decentralized trading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/>
              <a:t>Pool or centralized trading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" y="6518280"/>
            <a:ext cx="3236648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56765" y="6519868"/>
            <a:ext cx="2311400" cy="365125"/>
          </a:xfrm>
        </p:spPr>
        <p:txBody>
          <a:bodyPr/>
          <a:lstStyle/>
          <a:p>
            <a:pPr>
              <a:defRPr/>
            </a:pPr>
            <a:fld id="{9EF21BF7-DB0C-5D43-8B44-A299FE8A3104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54" name="Rectangle 50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7503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Borduria-Syldavia Interconnection</a:t>
            </a:r>
          </a:p>
        </p:txBody>
      </p:sp>
      <p:sp>
        <p:nvSpPr>
          <p:cNvPr id="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299E4-52B9-254B-92EB-309832400921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34819" name="Oval 14"/>
          <p:cNvSpPr>
            <a:spLocks noChangeArrowheads="1"/>
          </p:cNvSpPr>
          <p:nvPr/>
        </p:nvSpPr>
        <p:spPr bwMode="auto">
          <a:xfrm>
            <a:off x="1320800" y="1295406"/>
            <a:ext cx="2244725" cy="2073275"/>
          </a:xfrm>
          <a:prstGeom prst="ellipse">
            <a:avLst/>
          </a:prstGeom>
          <a:solidFill>
            <a:srgbClr val="FF993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15"/>
          <p:cNvSpPr>
            <a:spLocks noChangeShapeType="1"/>
          </p:cNvSpPr>
          <p:nvPr/>
        </p:nvSpPr>
        <p:spPr bwMode="auto">
          <a:xfrm>
            <a:off x="3216275" y="1731963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AutoShape 16"/>
          <p:cNvSpPr>
            <a:spLocks noChangeArrowheads="1"/>
          </p:cNvSpPr>
          <p:nvPr/>
        </p:nvSpPr>
        <p:spPr bwMode="auto">
          <a:xfrm rot="10800000">
            <a:off x="2641600" y="2354263"/>
            <a:ext cx="560388" cy="823912"/>
          </a:xfrm>
          <a:custGeom>
            <a:avLst/>
            <a:gdLst>
              <a:gd name="T0" fmla="*/ 437933 w 21600"/>
              <a:gd name="T1" fmla="*/ 0 h 21600"/>
              <a:gd name="T2" fmla="*/ 315452 w 21600"/>
              <a:gd name="T3" fmla="*/ 274637 h 21600"/>
              <a:gd name="T4" fmla="*/ 0 w 21600"/>
              <a:gd name="T5" fmla="*/ 751209 h 21600"/>
              <a:gd name="T6" fmla="*/ 240163 w 21600"/>
              <a:gd name="T7" fmla="*/ 823912 h 21600"/>
              <a:gd name="T8" fmla="*/ 480325 w 21600"/>
              <a:gd name="T9" fmla="*/ 572161 h 21600"/>
              <a:gd name="T10" fmla="*/ 560388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17"/>
          <p:cNvSpPr>
            <a:spLocks noChangeShapeType="1"/>
          </p:cNvSpPr>
          <p:nvPr/>
        </p:nvSpPr>
        <p:spPr bwMode="auto">
          <a:xfrm>
            <a:off x="2389191" y="2070100"/>
            <a:ext cx="820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3" name="Group 18"/>
          <p:cNvGrpSpPr>
            <a:grpSpLocks/>
          </p:cNvGrpSpPr>
          <p:nvPr/>
        </p:nvGrpSpPr>
        <p:grpSpPr bwMode="auto">
          <a:xfrm>
            <a:off x="1881191" y="1843088"/>
            <a:ext cx="490537" cy="452437"/>
            <a:chOff x="2414" y="2180"/>
            <a:chExt cx="568" cy="568"/>
          </a:xfrm>
        </p:grpSpPr>
        <p:sp>
          <p:nvSpPr>
            <p:cNvPr id="34849" name="Oval 19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50" name="Group 20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34851" name="Group 21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34855" name="Arc 22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6" name="Arc 23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52" name="Group 24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34853" name="Arc 25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4" name="Arc 26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824" name="Text Box 27"/>
          <p:cNvSpPr txBox="1">
            <a:spLocks noChangeArrowheads="1"/>
          </p:cNvSpPr>
          <p:nvPr/>
        </p:nvSpPr>
        <p:spPr bwMode="auto">
          <a:xfrm>
            <a:off x="1485903" y="2403481"/>
            <a:ext cx="1463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1600" i="1" baseline="-2500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= 500MW</a:t>
            </a:r>
          </a:p>
        </p:txBody>
      </p:sp>
      <p:sp>
        <p:nvSpPr>
          <p:cNvPr id="34825" name="Text Box 28"/>
          <p:cNvSpPr txBox="1">
            <a:spLocks noChangeArrowheads="1"/>
          </p:cNvSpPr>
          <p:nvPr/>
        </p:nvSpPr>
        <p:spPr bwMode="auto">
          <a:xfrm>
            <a:off x="2095503" y="1416056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Borduria</a:t>
            </a:r>
          </a:p>
        </p:txBody>
      </p:sp>
      <p:sp>
        <p:nvSpPr>
          <p:cNvPr id="34826" name="Oval 29"/>
          <p:cNvSpPr>
            <a:spLocks noChangeArrowheads="1"/>
          </p:cNvSpPr>
          <p:nvPr/>
        </p:nvSpPr>
        <p:spPr bwMode="auto">
          <a:xfrm>
            <a:off x="6273800" y="1279531"/>
            <a:ext cx="2244725" cy="20732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AutoShape 30"/>
          <p:cNvSpPr>
            <a:spLocks noChangeArrowheads="1"/>
          </p:cNvSpPr>
          <p:nvPr/>
        </p:nvSpPr>
        <p:spPr bwMode="auto">
          <a:xfrm rot="10800000" flipH="1">
            <a:off x="6580188" y="2354263"/>
            <a:ext cx="519112" cy="823912"/>
          </a:xfrm>
          <a:custGeom>
            <a:avLst/>
            <a:gdLst>
              <a:gd name="T0" fmla="*/ 405676 w 21600"/>
              <a:gd name="T1" fmla="*/ 0 h 21600"/>
              <a:gd name="T2" fmla="*/ 292217 w 21600"/>
              <a:gd name="T3" fmla="*/ 274637 h 21600"/>
              <a:gd name="T4" fmla="*/ 0 w 21600"/>
              <a:gd name="T5" fmla="*/ 751209 h 21600"/>
              <a:gd name="T6" fmla="*/ 222473 w 21600"/>
              <a:gd name="T7" fmla="*/ 823912 h 21600"/>
              <a:gd name="T8" fmla="*/ 444946 w 21600"/>
              <a:gd name="T9" fmla="*/ 572161 h 21600"/>
              <a:gd name="T10" fmla="*/ 519112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4828" name="Group 31"/>
          <p:cNvGrpSpPr>
            <a:grpSpLocks/>
          </p:cNvGrpSpPr>
          <p:nvPr/>
        </p:nvGrpSpPr>
        <p:grpSpPr bwMode="auto">
          <a:xfrm>
            <a:off x="6580188" y="1827217"/>
            <a:ext cx="1377950" cy="452437"/>
            <a:chOff x="7872" y="2557"/>
            <a:chExt cx="1596" cy="568"/>
          </a:xfrm>
        </p:grpSpPr>
        <p:sp>
          <p:nvSpPr>
            <p:cNvPr id="34839" name="Line 32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40" name="Group 33"/>
            <p:cNvGrpSpPr>
              <a:grpSpLocks/>
            </p:cNvGrpSpPr>
            <p:nvPr/>
          </p:nvGrpSpPr>
          <p:grpSpPr bwMode="auto">
            <a:xfrm>
              <a:off x="8900" y="2557"/>
              <a:ext cx="568" cy="568"/>
              <a:chOff x="8440" y="2557"/>
              <a:chExt cx="568" cy="568"/>
            </a:xfrm>
          </p:grpSpPr>
          <p:sp>
            <p:nvSpPr>
              <p:cNvPr id="34841" name="Oval 34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568" cy="568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42" name="Group 35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</p:grpSpPr>
            <p:grpSp>
              <p:nvGrpSpPr>
                <p:cNvPr id="34843" name="Group 36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34847" name="Arc 37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8" name="Arc 38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44" name="Group 39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34845" name="Arc 4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46" name="Arc 4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4829" name="Text Box 42"/>
          <p:cNvSpPr txBox="1">
            <a:spLocks noChangeArrowheads="1"/>
          </p:cNvSpPr>
          <p:nvPr/>
        </p:nvSpPr>
        <p:spPr bwMode="auto">
          <a:xfrm>
            <a:off x="7072313" y="2403481"/>
            <a:ext cx="148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1600" i="1" baseline="-2500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= 1500 MW</a:t>
            </a:r>
          </a:p>
        </p:txBody>
      </p:sp>
      <p:sp>
        <p:nvSpPr>
          <p:cNvPr id="34830" name="Text Box 43"/>
          <p:cNvSpPr txBox="1">
            <a:spLocks noChangeArrowheads="1"/>
          </p:cNvSpPr>
          <p:nvPr/>
        </p:nvSpPr>
        <p:spPr bwMode="auto">
          <a:xfrm>
            <a:off x="7016753" y="1416056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Syldavia</a:t>
            </a:r>
          </a:p>
        </p:txBody>
      </p:sp>
      <p:sp>
        <p:nvSpPr>
          <p:cNvPr id="34831" name="Line 44"/>
          <p:cNvSpPr>
            <a:spLocks noChangeShapeType="1"/>
          </p:cNvSpPr>
          <p:nvPr/>
        </p:nvSpPr>
        <p:spPr bwMode="auto">
          <a:xfrm>
            <a:off x="6580188" y="1731963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949" name="Line 45"/>
          <p:cNvSpPr>
            <a:spLocks noChangeShapeType="1"/>
          </p:cNvSpPr>
          <p:nvPr/>
        </p:nvSpPr>
        <p:spPr bwMode="auto">
          <a:xfrm>
            <a:off x="3219450" y="2165350"/>
            <a:ext cx="3367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50" name="Line 46"/>
          <p:cNvSpPr>
            <a:spLocks noChangeShapeType="1"/>
          </p:cNvSpPr>
          <p:nvPr/>
        </p:nvSpPr>
        <p:spPr bwMode="auto">
          <a:xfrm>
            <a:off x="2460625" y="1957388"/>
            <a:ext cx="6556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51" name="Text Box 47"/>
          <p:cNvSpPr txBox="1">
            <a:spLocks noChangeArrowheads="1"/>
          </p:cNvSpPr>
          <p:nvPr/>
        </p:nvSpPr>
        <p:spPr bwMode="auto">
          <a:xfrm>
            <a:off x="2581278" y="1685926"/>
            <a:ext cx="3286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sp>
        <p:nvSpPr>
          <p:cNvPr id="379952" name="Line 48"/>
          <p:cNvSpPr>
            <a:spLocks noChangeShapeType="1"/>
          </p:cNvSpPr>
          <p:nvPr/>
        </p:nvSpPr>
        <p:spPr bwMode="auto">
          <a:xfrm flipH="1">
            <a:off x="6724653" y="1957388"/>
            <a:ext cx="657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9953" name="Text Box 49"/>
          <p:cNvSpPr txBox="1">
            <a:spLocks noChangeArrowheads="1"/>
          </p:cNvSpPr>
          <p:nvPr/>
        </p:nvSpPr>
        <p:spPr bwMode="auto">
          <a:xfrm>
            <a:off x="7000878" y="1685925"/>
            <a:ext cx="25876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sp>
        <p:nvSpPr>
          <p:cNvPr id="379970" name="Text Box 66"/>
          <p:cNvSpPr txBox="1">
            <a:spLocks noChangeArrowheads="1"/>
          </p:cNvSpPr>
          <p:nvPr/>
        </p:nvSpPr>
        <p:spPr bwMode="auto">
          <a:xfrm>
            <a:off x="2005017" y="4191000"/>
            <a:ext cx="6084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Economic effects of an interconnection?</a:t>
            </a:r>
            <a:endParaRPr lang="en-GB" dirty="0"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62" name="Rectangle 38"/>
          <p:cNvSpPr>
            <a:spLocks noGrp="1" noChangeArrowheads="1"/>
          </p:cNvSpPr>
          <p:nvPr>
            <p:ph type="title"/>
          </p:nvPr>
        </p:nvSpPr>
        <p:spPr>
          <a:xfrm>
            <a:off x="330200" y="228600"/>
            <a:ext cx="94107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Can Borduria supply all the demand?</a:t>
            </a:r>
          </a:p>
        </p:txBody>
      </p:sp>
      <p:sp>
        <p:nvSpPr>
          <p:cNvPr id="385064" name="Rectangle 40"/>
          <p:cNvSpPr>
            <a:spLocks noGrp="1" noChangeArrowheads="1"/>
          </p:cNvSpPr>
          <p:nvPr>
            <p:ph idx="1"/>
          </p:nvPr>
        </p:nvSpPr>
        <p:spPr>
          <a:xfrm>
            <a:off x="742950" y="4876800"/>
            <a:ext cx="84201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Generators in Syldavia can sell at a lower price than generators in Borduria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Situation is not tenable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Not a market equilibrium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>
              <a:cs typeface="+mn-cs"/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7ADD46-05B5-AF4E-A05E-9D2034E4986A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36867" name="Oval 2"/>
          <p:cNvSpPr>
            <a:spLocks noChangeArrowheads="1"/>
          </p:cNvSpPr>
          <p:nvPr/>
        </p:nvSpPr>
        <p:spPr bwMode="auto">
          <a:xfrm>
            <a:off x="1320800" y="1295406"/>
            <a:ext cx="2244725" cy="2073275"/>
          </a:xfrm>
          <a:prstGeom prst="ellipse">
            <a:avLst/>
          </a:prstGeom>
          <a:solidFill>
            <a:srgbClr val="FF993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>
            <a:off x="3216275" y="1731963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 rot="10800000">
            <a:off x="2641600" y="2354263"/>
            <a:ext cx="560388" cy="823912"/>
          </a:xfrm>
          <a:custGeom>
            <a:avLst/>
            <a:gdLst>
              <a:gd name="T0" fmla="*/ 437933 w 21600"/>
              <a:gd name="T1" fmla="*/ 0 h 21600"/>
              <a:gd name="T2" fmla="*/ 315452 w 21600"/>
              <a:gd name="T3" fmla="*/ 274637 h 21600"/>
              <a:gd name="T4" fmla="*/ 0 w 21600"/>
              <a:gd name="T5" fmla="*/ 751209 h 21600"/>
              <a:gd name="T6" fmla="*/ 240163 w 21600"/>
              <a:gd name="T7" fmla="*/ 823912 h 21600"/>
              <a:gd name="T8" fmla="*/ 480325 w 21600"/>
              <a:gd name="T9" fmla="*/ 572161 h 21600"/>
              <a:gd name="T10" fmla="*/ 560388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2389191" y="2070100"/>
            <a:ext cx="820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1" name="Group 6"/>
          <p:cNvGrpSpPr>
            <a:grpSpLocks/>
          </p:cNvGrpSpPr>
          <p:nvPr/>
        </p:nvGrpSpPr>
        <p:grpSpPr bwMode="auto">
          <a:xfrm>
            <a:off x="1881191" y="1843088"/>
            <a:ext cx="490537" cy="452437"/>
            <a:chOff x="2414" y="2180"/>
            <a:chExt cx="568" cy="568"/>
          </a:xfrm>
        </p:grpSpPr>
        <p:sp>
          <p:nvSpPr>
            <p:cNvPr id="36902" name="Oval 7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903" name="Group 8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36904" name="Group 9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36908" name="Arc 10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9" name="Arc 11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905" name="Group 12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36906" name="Arc 13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7" name="Arc 14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6872" name="Text Box 15"/>
          <p:cNvSpPr txBox="1">
            <a:spLocks noChangeArrowheads="1"/>
          </p:cNvSpPr>
          <p:nvPr/>
        </p:nvSpPr>
        <p:spPr bwMode="auto">
          <a:xfrm>
            <a:off x="1485903" y="2403481"/>
            <a:ext cx="1463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1600" i="1" baseline="-2500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= 500MW</a:t>
            </a:r>
          </a:p>
        </p:txBody>
      </p:sp>
      <p:sp>
        <p:nvSpPr>
          <p:cNvPr id="36873" name="Text Box 16"/>
          <p:cNvSpPr txBox="1">
            <a:spLocks noChangeArrowheads="1"/>
          </p:cNvSpPr>
          <p:nvPr/>
        </p:nvSpPr>
        <p:spPr bwMode="auto">
          <a:xfrm>
            <a:off x="2095503" y="1416056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Borduria</a:t>
            </a:r>
          </a:p>
        </p:txBody>
      </p:sp>
      <p:sp>
        <p:nvSpPr>
          <p:cNvPr id="36874" name="Oval 17"/>
          <p:cNvSpPr>
            <a:spLocks noChangeArrowheads="1"/>
          </p:cNvSpPr>
          <p:nvPr/>
        </p:nvSpPr>
        <p:spPr bwMode="auto">
          <a:xfrm>
            <a:off x="6273800" y="1279531"/>
            <a:ext cx="2244725" cy="20732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AutoShape 18"/>
          <p:cNvSpPr>
            <a:spLocks noChangeArrowheads="1"/>
          </p:cNvSpPr>
          <p:nvPr/>
        </p:nvSpPr>
        <p:spPr bwMode="auto">
          <a:xfrm rot="10800000" flipH="1">
            <a:off x="6580188" y="2354263"/>
            <a:ext cx="519112" cy="823912"/>
          </a:xfrm>
          <a:custGeom>
            <a:avLst/>
            <a:gdLst>
              <a:gd name="T0" fmla="*/ 405676 w 21600"/>
              <a:gd name="T1" fmla="*/ 0 h 21600"/>
              <a:gd name="T2" fmla="*/ 292217 w 21600"/>
              <a:gd name="T3" fmla="*/ 274637 h 21600"/>
              <a:gd name="T4" fmla="*/ 0 w 21600"/>
              <a:gd name="T5" fmla="*/ 751209 h 21600"/>
              <a:gd name="T6" fmla="*/ 222473 w 21600"/>
              <a:gd name="T7" fmla="*/ 823912 h 21600"/>
              <a:gd name="T8" fmla="*/ 444946 w 21600"/>
              <a:gd name="T9" fmla="*/ 572161 h 21600"/>
              <a:gd name="T10" fmla="*/ 519112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876" name="Group 19"/>
          <p:cNvGrpSpPr>
            <a:grpSpLocks/>
          </p:cNvGrpSpPr>
          <p:nvPr/>
        </p:nvGrpSpPr>
        <p:grpSpPr bwMode="auto">
          <a:xfrm>
            <a:off x="6580188" y="1827217"/>
            <a:ext cx="1377950" cy="452437"/>
            <a:chOff x="7872" y="2557"/>
            <a:chExt cx="1596" cy="568"/>
          </a:xfrm>
        </p:grpSpPr>
        <p:sp>
          <p:nvSpPr>
            <p:cNvPr id="36892" name="Line 20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93" name="Group 21"/>
            <p:cNvGrpSpPr>
              <a:grpSpLocks/>
            </p:cNvGrpSpPr>
            <p:nvPr/>
          </p:nvGrpSpPr>
          <p:grpSpPr bwMode="auto">
            <a:xfrm>
              <a:off x="8900" y="2557"/>
              <a:ext cx="568" cy="568"/>
              <a:chOff x="8440" y="2557"/>
              <a:chExt cx="568" cy="568"/>
            </a:xfrm>
          </p:grpSpPr>
          <p:sp>
            <p:nvSpPr>
              <p:cNvPr id="36894" name="Oval 22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568" cy="568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895" name="Group 23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</p:grpSpPr>
            <p:grpSp>
              <p:nvGrpSpPr>
                <p:cNvPr id="36896" name="Group 24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36900" name="Arc 2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01" name="Arc 2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897" name="Group 27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36898" name="Arc 2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99" name="Arc 2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6877" name="Text Box 30"/>
          <p:cNvSpPr txBox="1">
            <a:spLocks noChangeArrowheads="1"/>
          </p:cNvSpPr>
          <p:nvPr/>
        </p:nvSpPr>
        <p:spPr bwMode="auto">
          <a:xfrm>
            <a:off x="7072313" y="2403481"/>
            <a:ext cx="148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1600" i="1" baseline="-2500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= 1500 MW</a:t>
            </a:r>
          </a:p>
        </p:txBody>
      </p:sp>
      <p:sp>
        <p:nvSpPr>
          <p:cNvPr id="36878" name="Text Box 31"/>
          <p:cNvSpPr txBox="1">
            <a:spLocks noChangeArrowheads="1"/>
          </p:cNvSpPr>
          <p:nvPr/>
        </p:nvSpPr>
        <p:spPr bwMode="auto">
          <a:xfrm>
            <a:off x="7016753" y="1416056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Syldavia</a:t>
            </a:r>
          </a:p>
        </p:txBody>
      </p:sp>
      <p:sp>
        <p:nvSpPr>
          <p:cNvPr id="36879" name="Line 32"/>
          <p:cNvSpPr>
            <a:spLocks noChangeShapeType="1"/>
          </p:cNvSpPr>
          <p:nvPr/>
        </p:nvSpPr>
        <p:spPr bwMode="auto">
          <a:xfrm>
            <a:off x="6580188" y="1731963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57" name="Line 33"/>
          <p:cNvSpPr>
            <a:spLocks noChangeShapeType="1"/>
          </p:cNvSpPr>
          <p:nvPr/>
        </p:nvSpPr>
        <p:spPr bwMode="auto">
          <a:xfrm>
            <a:off x="3219450" y="2165350"/>
            <a:ext cx="3367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5058" name="Line 34"/>
          <p:cNvSpPr>
            <a:spLocks noChangeShapeType="1"/>
          </p:cNvSpPr>
          <p:nvPr/>
        </p:nvSpPr>
        <p:spPr bwMode="auto">
          <a:xfrm>
            <a:off x="2460625" y="1957388"/>
            <a:ext cx="6556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5059" name="Text Box 35"/>
          <p:cNvSpPr txBox="1">
            <a:spLocks noChangeArrowheads="1"/>
          </p:cNvSpPr>
          <p:nvPr/>
        </p:nvSpPr>
        <p:spPr bwMode="auto">
          <a:xfrm>
            <a:off x="2581278" y="1685926"/>
            <a:ext cx="3286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sp>
        <p:nvSpPr>
          <p:cNvPr id="385060" name="Line 36"/>
          <p:cNvSpPr>
            <a:spLocks noChangeShapeType="1"/>
          </p:cNvSpPr>
          <p:nvPr/>
        </p:nvSpPr>
        <p:spPr bwMode="auto">
          <a:xfrm flipH="1">
            <a:off x="6724653" y="1957388"/>
            <a:ext cx="657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5061" name="Text Box 37"/>
          <p:cNvSpPr txBox="1">
            <a:spLocks noChangeArrowheads="1"/>
          </p:cNvSpPr>
          <p:nvPr/>
        </p:nvSpPr>
        <p:spPr bwMode="auto">
          <a:xfrm>
            <a:off x="7000878" y="1685925"/>
            <a:ext cx="25876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pic>
        <p:nvPicPr>
          <p:cNvPr id="38506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6"/>
            <a:ext cx="19621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506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7356"/>
            <a:ext cx="14859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5067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6" y="3810000"/>
            <a:ext cx="25542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5068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303713"/>
            <a:ext cx="2476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5069" name="AutoShape 45"/>
          <p:cNvSpPr>
            <a:spLocks noChangeArrowheads="1"/>
          </p:cNvSpPr>
          <p:nvPr/>
        </p:nvSpPr>
        <p:spPr bwMode="auto">
          <a:xfrm>
            <a:off x="3714750" y="3962400"/>
            <a:ext cx="1073150" cy="457200"/>
          </a:xfrm>
          <a:prstGeom prst="rightArrow">
            <a:avLst>
              <a:gd name="adj1" fmla="val 50000"/>
              <a:gd name="adj2" fmla="val 5868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34" name="Rectangle 38"/>
          <p:cNvSpPr>
            <a:spLocks noGrp="1" noChangeArrowheads="1"/>
          </p:cNvSpPr>
          <p:nvPr>
            <p:ph type="title"/>
          </p:nvPr>
        </p:nvSpPr>
        <p:spPr>
          <a:xfrm>
            <a:off x="577850" y="228600"/>
            <a:ext cx="91630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Market equilibrium</a:t>
            </a:r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7CC844-71B4-A343-8A79-9F3B94AB0E1D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38915" name="Oval 2"/>
          <p:cNvSpPr>
            <a:spLocks noChangeArrowheads="1"/>
          </p:cNvSpPr>
          <p:nvPr/>
        </p:nvSpPr>
        <p:spPr bwMode="auto">
          <a:xfrm>
            <a:off x="1320800" y="1295406"/>
            <a:ext cx="2244725" cy="2073275"/>
          </a:xfrm>
          <a:prstGeom prst="ellipse">
            <a:avLst/>
          </a:prstGeom>
          <a:solidFill>
            <a:srgbClr val="FF993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>
            <a:off x="3216275" y="1731963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 rot="10800000">
            <a:off x="2641600" y="2354263"/>
            <a:ext cx="560388" cy="823912"/>
          </a:xfrm>
          <a:custGeom>
            <a:avLst/>
            <a:gdLst>
              <a:gd name="T0" fmla="*/ 437933 w 21600"/>
              <a:gd name="T1" fmla="*/ 0 h 21600"/>
              <a:gd name="T2" fmla="*/ 315452 w 21600"/>
              <a:gd name="T3" fmla="*/ 274637 h 21600"/>
              <a:gd name="T4" fmla="*/ 0 w 21600"/>
              <a:gd name="T5" fmla="*/ 751209 h 21600"/>
              <a:gd name="T6" fmla="*/ 240163 w 21600"/>
              <a:gd name="T7" fmla="*/ 823912 h 21600"/>
              <a:gd name="T8" fmla="*/ 480325 w 21600"/>
              <a:gd name="T9" fmla="*/ 572161 h 21600"/>
              <a:gd name="T10" fmla="*/ 560388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2389191" y="2070100"/>
            <a:ext cx="820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919" name="Group 6"/>
          <p:cNvGrpSpPr>
            <a:grpSpLocks/>
          </p:cNvGrpSpPr>
          <p:nvPr/>
        </p:nvGrpSpPr>
        <p:grpSpPr bwMode="auto">
          <a:xfrm>
            <a:off x="1881191" y="1843088"/>
            <a:ext cx="490537" cy="452437"/>
            <a:chOff x="2414" y="2180"/>
            <a:chExt cx="568" cy="568"/>
          </a:xfrm>
        </p:grpSpPr>
        <p:sp>
          <p:nvSpPr>
            <p:cNvPr id="38952" name="Oval 7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53" name="Group 8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38954" name="Group 9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38958" name="Arc 10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9" name="Arc 11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55" name="Group 12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38956" name="Arc 13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7" name="Arc 14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920" name="Text Box 15"/>
          <p:cNvSpPr txBox="1">
            <a:spLocks noChangeArrowheads="1"/>
          </p:cNvSpPr>
          <p:nvPr/>
        </p:nvSpPr>
        <p:spPr bwMode="auto">
          <a:xfrm>
            <a:off x="1485903" y="2403481"/>
            <a:ext cx="1463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1600" i="1" baseline="-2500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= 500MW</a:t>
            </a:r>
          </a:p>
        </p:txBody>
      </p:sp>
      <p:sp>
        <p:nvSpPr>
          <p:cNvPr id="38921" name="Text Box 16"/>
          <p:cNvSpPr txBox="1">
            <a:spLocks noChangeArrowheads="1"/>
          </p:cNvSpPr>
          <p:nvPr/>
        </p:nvSpPr>
        <p:spPr bwMode="auto">
          <a:xfrm>
            <a:off x="2095503" y="1416056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Borduria</a:t>
            </a:r>
          </a:p>
        </p:txBody>
      </p:sp>
      <p:sp>
        <p:nvSpPr>
          <p:cNvPr id="38922" name="Oval 17"/>
          <p:cNvSpPr>
            <a:spLocks noChangeArrowheads="1"/>
          </p:cNvSpPr>
          <p:nvPr/>
        </p:nvSpPr>
        <p:spPr bwMode="auto">
          <a:xfrm>
            <a:off x="6273800" y="1279531"/>
            <a:ext cx="2244725" cy="20732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AutoShape 18"/>
          <p:cNvSpPr>
            <a:spLocks noChangeArrowheads="1"/>
          </p:cNvSpPr>
          <p:nvPr/>
        </p:nvSpPr>
        <p:spPr bwMode="auto">
          <a:xfrm rot="10800000" flipH="1">
            <a:off x="6580188" y="2354263"/>
            <a:ext cx="519112" cy="823912"/>
          </a:xfrm>
          <a:custGeom>
            <a:avLst/>
            <a:gdLst>
              <a:gd name="T0" fmla="*/ 405676 w 21600"/>
              <a:gd name="T1" fmla="*/ 0 h 21600"/>
              <a:gd name="T2" fmla="*/ 292217 w 21600"/>
              <a:gd name="T3" fmla="*/ 274637 h 21600"/>
              <a:gd name="T4" fmla="*/ 0 w 21600"/>
              <a:gd name="T5" fmla="*/ 751209 h 21600"/>
              <a:gd name="T6" fmla="*/ 222473 w 21600"/>
              <a:gd name="T7" fmla="*/ 823912 h 21600"/>
              <a:gd name="T8" fmla="*/ 444946 w 21600"/>
              <a:gd name="T9" fmla="*/ 572161 h 21600"/>
              <a:gd name="T10" fmla="*/ 519112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24" name="Group 19"/>
          <p:cNvGrpSpPr>
            <a:grpSpLocks/>
          </p:cNvGrpSpPr>
          <p:nvPr/>
        </p:nvGrpSpPr>
        <p:grpSpPr bwMode="auto">
          <a:xfrm>
            <a:off x="6580188" y="1827217"/>
            <a:ext cx="1377950" cy="452437"/>
            <a:chOff x="7872" y="2557"/>
            <a:chExt cx="1596" cy="568"/>
          </a:xfrm>
        </p:grpSpPr>
        <p:sp>
          <p:nvSpPr>
            <p:cNvPr id="38942" name="Line 20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43" name="Group 21"/>
            <p:cNvGrpSpPr>
              <a:grpSpLocks/>
            </p:cNvGrpSpPr>
            <p:nvPr/>
          </p:nvGrpSpPr>
          <p:grpSpPr bwMode="auto">
            <a:xfrm>
              <a:off x="8900" y="2557"/>
              <a:ext cx="568" cy="568"/>
              <a:chOff x="8440" y="2557"/>
              <a:chExt cx="568" cy="568"/>
            </a:xfrm>
          </p:grpSpPr>
          <p:sp>
            <p:nvSpPr>
              <p:cNvPr id="38944" name="Oval 22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568" cy="568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945" name="Group 23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</p:grpSpPr>
            <p:grpSp>
              <p:nvGrpSpPr>
                <p:cNvPr id="38946" name="Group 24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38950" name="Arc 2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51" name="Arc 2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47" name="Group 27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38948" name="Arc 2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49" name="Arc 2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8925" name="Text Box 30"/>
          <p:cNvSpPr txBox="1">
            <a:spLocks noChangeArrowheads="1"/>
          </p:cNvSpPr>
          <p:nvPr/>
        </p:nvSpPr>
        <p:spPr bwMode="auto">
          <a:xfrm>
            <a:off x="7072313" y="2403481"/>
            <a:ext cx="148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1600" i="1" baseline="-2500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= 1500 MW</a:t>
            </a:r>
          </a:p>
        </p:txBody>
      </p:sp>
      <p:sp>
        <p:nvSpPr>
          <p:cNvPr id="38926" name="Text Box 31"/>
          <p:cNvSpPr txBox="1">
            <a:spLocks noChangeArrowheads="1"/>
          </p:cNvSpPr>
          <p:nvPr/>
        </p:nvSpPr>
        <p:spPr bwMode="auto">
          <a:xfrm>
            <a:off x="7016753" y="1416056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Syldavia</a:t>
            </a:r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6580188" y="1731963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129" name="Line 33"/>
          <p:cNvSpPr>
            <a:spLocks noChangeShapeType="1"/>
          </p:cNvSpPr>
          <p:nvPr/>
        </p:nvSpPr>
        <p:spPr bwMode="auto">
          <a:xfrm>
            <a:off x="3219450" y="2165350"/>
            <a:ext cx="3367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8130" name="Line 34"/>
          <p:cNvSpPr>
            <a:spLocks noChangeShapeType="1"/>
          </p:cNvSpPr>
          <p:nvPr/>
        </p:nvSpPr>
        <p:spPr bwMode="auto">
          <a:xfrm>
            <a:off x="2460625" y="1957388"/>
            <a:ext cx="6556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2581278" y="1685926"/>
            <a:ext cx="3286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sp>
        <p:nvSpPr>
          <p:cNvPr id="388132" name="Line 36"/>
          <p:cNvSpPr>
            <a:spLocks noChangeShapeType="1"/>
          </p:cNvSpPr>
          <p:nvPr/>
        </p:nvSpPr>
        <p:spPr bwMode="auto">
          <a:xfrm flipH="1">
            <a:off x="6724653" y="1957388"/>
            <a:ext cx="657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8133" name="Text Box 37"/>
          <p:cNvSpPr txBox="1">
            <a:spLocks noChangeArrowheads="1"/>
          </p:cNvSpPr>
          <p:nvPr/>
        </p:nvSpPr>
        <p:spPr bwMode="auto">
          <a:xfrm>
            <a:off x="7000878" y="1685925"/>
            <a:ext cx="25876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sp>
        <p:nvSpPr>
          <p:cNvPr id="388140" name="AutoShape 44"/>
          <p:cNvSpPr>
            <a:spLocks noChangeArrowheads="1"/>
          </p:cNvSpPr>
          <p:nvPr/>
        </p:nvSpPr>
        <p:spPr bwMode="auto">
          <a:xfrm rot="5400000">
            <a:off x="4648203" y="4006853"/>
            <a:ext cx="625475" cy="8413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88141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3149600"/>
            <a:ext cx="2163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814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3581406"/>
            <a:ext cx="528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8144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9" y="4876800"/>
            <a:ext cx="41306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8145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6" y="5486400"/>
            <a:ext cx="2149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8146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6019800"/>
            <a:ext cx="198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8147" name="Picture 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175131"/>
            <a:ext cx="3679826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8148" name="Picture 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160838"/>
            <a:ext cx="39624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82" name="Rectangle 38"/>
          <p:cNvSpPr>
            <a:spLocks noGrp="1" noChangeArrowheads="1"/>
          </p:cNvSpPr>
          <p:nvPr>
            <p:ph type="title"/>
          </p:nvPr>
        </p:nvSpPr>
        <p:spPr>
          <a:xfrm>
            <a:off x="577850" y="228600"/>
            <a:ext cx="91630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Flow at the market equilibrium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CBEB16-747A-4548-A378-BBF43A781385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40963" name="Oval 2"/>
          <p:cNvSpPr>
            <a:spLocks noChangeArrowheads="1"/>
          </p:cNvSpPr>
          <p:nvPr/>
        </p:nvSpPr>
        <p:spPr bwMode="auto">
          <a:xfrm>
            <a:off x="1320800" y="1295406"/>
            <a:ext cx="2244725" cy="2073275"/>
          </a:xfrm>
          <a:prstGeom prst="ellipse">
            <a:avLst/>
          </a:prstGeom>
          <a:solidFill>
            <a:srgbClr val="FF993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3216275" y="1731963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 rot="10800000">
            <a:off x="2641600" y="2354263"/>
            <a:ext cx="560388" cy="823912"/>
          </a:xfrm>
          <a:custGeom>
            <a:avLst/>
            <a:gdLst>
              <a:gd name="T0" fmla="*/ 437933 w 21600"/>
              <a:gd name="T1" fmla="*/ 0 h 21600"/>
              <a:gd name="T2" fmla="*/ 315452 w 21600"/>
              <a:gd name="T3" fmla="*/ 274637 h 21600"/>
              <a:gd name="T4" fmla="*/ 0 w 21600"/>
              <a:gd name="T5" fmla="*/ 751209 h 21600"/>
              <a:gd name="T6" fmla="*/ 240163 w 21600"/>
              <a:gd name="T7" fmla="*/ 823912 h 21600"/>
              <a:gd name="T8" fmla="*/ 480325 w 21600"/>
              <a:gd name="T9" fmla="*/ 572161 h 21600"/>
              <a:gd name="T10" fmla="*/ 560388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>
            <a:off x="2389191" y="2070100"/>
            <a:ext cx="820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67" name="Group 6"/>
          <p:cNvGrpSpPr>
            <a:grpSpLocks/>
          </p:cNvGrpSpPr>
          <p:nvPr/>
        </p:nvGrpSpPr>
        <p:grpSpPr bwMode="auto">
          <a:xfrm>
            <a:off x="1881191" y="1843088"/>
            <a:ext cx="490537" cy="452437"/>
            <a:chOff x="2414" y="2180"/>
            <a:chExt cx="568" cy="568"/>
          </a:xfrm>
        </p:grpSpPr>
        <p:sp>
          <p:nvSpPr>
            <p:cNvPr id="40996" name="Oval 7"/>
            <p:cNvSpPr>
              <a:spLocks noChangeArrowheads="1"/>
            </p:cNvSpPr>
            <p:nvPr/>
          </p:nvSpPr>
          <p:spPr bwMode="auto">
            <a:xfrm>
              <a:off x="2414" y="2180"/>
              <a:ext cx="568" cy="56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97" name="Group 8"/>
            <p:cNvGrpSpPr>
              <a:grpSpLocks/>
            </p:cNvGrpSpPr>
            <p:nvPr/>
          </p:nvGrpSpPr>
          <p:grpSpPr bwMode="auto">
            <a:xfrm>
              <a:off x="2502" y="2362"/>
              <a:ext cx="393" cy="203"/>
              <a:chOff x="2220" y="3747"/>
              <a:chExt cx="521" cy="267"/>
            </a:xfrm>
          </p:grpSpPr>
          <p:grpSp>
            <p:nvGrpSpPr>
              <p:cNvPr id="40998" name="Group 9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41002" name="Arc 10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3" name="Arc 11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999" name="Group 12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41000" name="Arc 13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1" name="Arc 14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968" name="Text Box 15"/>
          <p:cNvSpPr txBox="1">
            <a:spLocks noChangeArrowheads="1"/>
          </p:cNvSpPr>
          <p:nvPr/>
        </p:nvSpPr>
        <p:spPr bwMode="auto">
          <a:xfrm>
            <a:off x="1485903" y="2403481"/>
            <a:ext cx="1463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1600" i="1" baseline="-25000">
                <a:solidFill>
                  <a:schemeClr val="tx1"/>
                </a:solidFill>
                <a:latin typeface="Arial" charset="0"/>
              </a:rPr>
              <a:t>B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= 500MW</a:t>
            </a:r>
          </a:p>
        </p:txBody>
      </p:sp>
      <p:sp>
        <p:nvSpPr>
          <p:cNvPr id="40969" name="Text Box 16"/>
          <p:cNvSpPr txBox="1">
            <a:spLocks noChangeArrowheads="1"/>
          </p:cNvSpPr>
          <p:nvPr/>
        </p:nvSpPr>
        <p:spPr bwMode="auto">
          <a:xfrm>
            <a:off x="2095503" y="1416056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Borduria</a:t>
            </a:r>
          </a:p>
        </p:txBody>
      </p:sp>
      <p:sp>
        <p:nvSpPr>
          <p:cNvPr id="40970" name="Oval 17"/>
          <p:cNvSpPr>
            <a:spLocks noChangeArrowheads="1"/>
          </p:cNvSpPr>
          <p:nvPr/>
        </p:nvSpPr>
        <p:spPr bwMode="auto">
          <a:xfrm>
            <a:off x="6273800" y="1279531"/>
            <a:ext cx="2244725" cy="2073275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AutoShape 18"/>
          <p:cNvSpPr>
            <a:spLocks noChangeArrowheads="1"/>
          </p:cNvSpPr>
          <p:nvPr/>
        </p:nvSpPr>
        <p:spPr bwMode="auto">
          <a:xfrm rot="10800000" flipH="1">
            <a:off x="6580188" y="2354263"/>
            <a:ext cx="519112" cy="823912"/>
          </a:xfrm>
          <a:custGeom>
            <a:avLst/>
            <a:gdLst>
              <a:gd name="T0" fmla="*/ 405676 w 21600"/>
              <a:gd name="T1" fmla="*/ 0 h 21600"/>
              <a:gd name="T2" fmla="*/ 292217 w 21600"/>
              <a:gd name="T3" fmla="*/ 274637 h 21600"/>
              <a:gd name="T4" fmla="*/ 0 w 21600"/>
              <a:gd name="T5" fmla="*/ 751209 h 21600"/>
              <a:gd name="T6" fmla="*/ 222473 w 21600"/>
              <a:gd name="T7" fmla="*/ 823912 h 21600"/>
              <a:gd name="T8" fmla="*/ 444946 w 21600"/>
              <a:gd name="T9" fmla="*/ 572161 h 21600"/>
              <a:gd name="T10" fmla="*/ 519112 w 21600"/>
              <a:gd name="T11" fmla="*/ 27463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786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5245" y="7200"/>
                </a:lnTo>
                <a:lnTo>
                  <a:pt x="15245" y="17786"/>
                </a:lnTo>
                <a:lnTo>
                  <a:pt x="0" y="17786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103DF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972" name="Group 19"/>
          <p:cNvGrpSpPr>
            <a:grpSpLocks/>
          </p:cNvGrpSpPr>
          <p:nvPr/>
        </p:nvGrpSpPr>
        <p:grpSpPr bwMode="auto">
          <a:xfrm>
            <a:off x="6580188" y="1827217"/>
            <a:ext cx="1377950" cy="452437"/>
            <a:chOff x="7872" y="2557"/>
            <a:chExt cx="1596" cy="568"/>
          </a:xfrm>
        </p:grpSpPr>
        <p:sp>
          <p:nvSpPr>
            <p:cNvPr id="40986" name="Line 20"/>
            <p:cNvSpPr>
              <a:spLocks noChangeShapeType="1"/>
            </p:cNvSpPr>
            <p:nvPr/>
          </p:nvSpPr>
          <p:spPr bwMode="auto">
            <a:xfrm>
              <a:off x="7872" y="2841"/>
              <a:ext cx="10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87" name="Group 21"/>
            <p:cNvGrpSpPr>
              <a:grpSpLocks/>
            </p:cNvGrpSpPr>
            <p:nvPr/>
          </p:nvGrpSpPr>
          <p:grpSpPr bwMode="auto">
            <a:xfrm>
              <a:off x="8900" y="2557"/>
              <a:ext cx="568" cy="568"/>
              <a:chOff x="8440" y="2557"/>
              <a:chExt cx="568" cy="568"/>
            </a:xfrm>
          </p:grpSpPr>
          <p:sp>
            <p:nvSpPr>
              <p:cNvPr id="40988" name="Oval 22"/>
              <p:cNvSpPr>
                <a:spLocks noChangeArrowheads="1"/>
              </p:cNvSpPr>
              <p:nvPr/>
            </p:nvSpPr>
            <p:spPr bwMode="auto">
              <a:xfrm>
                <a:off x="8440" y="2557"/>
                <a:ext cx="568" cy="568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989" name="Group 23"/>
              <p:cNvGrpSpPr>
                <a:grpSpLocks/>
              </p:cNvGrpSpPr>
              <p:nvPr/>
            </p:nvGrpSpPr>
            <p:grpSpPr bwMode="auto">
              <a:xfrm>
                <a:off x="8528" y="2719"/>
                <a:ext cx="393" cy="203"/>
                <a:chOff x="2220" y="3747"/>
                <a:chExt cx="521" cy="267"/>
              </a:xfrm>
            </p:grpSpPr>
            <p:grpSp>
              <p:nvGrpSpPr>
                <p:cNvPr id="40990" name="Group 24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40994" name="Arc 2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5" name="Arc 2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1" name="Group 27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40992" name="Arc 2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3" name="Arc 2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40973" name="Text Box 30"/>
          <p:cNvSpPr txBox="1">
            <a:spLocks noChangeArrowheads="1"/>
          </p:cNvSpPr>
          <p:nvPr/>
        </p:nvSpPr>
        <p:spPr bwMode="auto">
          <a:xfrm>
            <a:off x="7072313" y="2403481"/>
            <a:ext cx="148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i="1">
                <a:solidFill>
                  <a:schemeClr val="tx1"/>
                </a:solidFill>
                <a:latin typeface="Arial" charset="0"/>
              </a:rPr>
              <a:t>D</a:t>
            </a:r>
            <a:r>
              <a:rPr lang="en-US" sz="1600" i="1" baseline="-2500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US" sz="1600">
                <a:solidFill>
                  <a:schemeClr val="tx1"/>
                </a:solidFill>
                <a:latin typeface="Arial" charset="0"/>
              </a:rPr>
              <a:t>= 1500 MW</a:t>
            </a:r>
          </a:p>
        </p:txBody>
      </p:sp>
      <p:sp>
        <p:nvSpPr>
          <p:cNvPr id="40974" name="Text Box 31"/>
          <p:cNvSpPr txBox="1">
            <a:spLocks noChangeArrowheads="1"/>
          </p:cNvSpPr>
          <p:nvPr/>
        </p:nvSpPr>
        <p:spPr bwMode="auto">
          <a:xfrm>
            <a:off x="7016753" y="1416056"/>
            <a:ext cx="1101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Syldavia</a:t>
            </a:r>
          </a:p>
        </p:txBody>
      </p:sp>
      <p:sp>
        <p:nvSpPr>
          <p:cNvPr id="40975" name="Line 32"/>
          <p:cNvSpPr>
            <a:spLocks noChangeShapeType="1"/>
          </p:cNvSpPr>
          <p:nvPr/>
        </p:nvSpPr>
        <p:spPr bwMode="auto">
          <a:xfrm>
            <a:off x="6580188" y="1731963"/>
            <a:ext cx="0" cy="8763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77" name="Line 33"/>
          <p:cNvSpPr>
            <a:spLocks noChangeShapeType="1"/>
          </p:cNvSpPr>
          <p:nvPr/>
        </p:nvSpPr>
        <p:spPr bwMode="auto">
          <a:xfrm>
            <a:off x="3219450" y="2165350"/>
            <a:ext cx="33670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0178" name="Line 34"/>
          <p:cNvSpPr>
            <a:spLocks noChangeShapeType="1"/>
          </p:cNvSpPr>
          <p:nvPr/>
        </p:nvSpPr>
        <p:spPr bwMode="auto">
          <a:xfrm>
            <a:off x="2460625" y="1957388"/>
            <a:ext cx="6556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0179" name="Text Box 35"/>
          <p:cNvSpPr txBox="1">
            <a:spLocks noChangeArrowheads="1"/>
          </p:cNvSpPr>
          <p:nvPr/>
        </p:nvSpPr>
        <p:spPr bwMode="auto">
          <a:xfrm>
            <a:off x="2581278" y="1685926"/>
            <a:ext cx="328613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sp>
        <p:nvSpPr>
          <p:cNvPr id="390180" name="Line 36"/>
          <p:cNvSpPr>
            <a:spLocks noChangeShapeType="1"/>
          </p:cNvSpPr>
          <p:nvPr/>
        </p:nvSpPr>
        <p:spPr bwMode="auto">
          <a:xfrm flipH="1">
            <a:off x="6724653" y="1957388"/>
            <a:ext cx="657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0181" name="Text Box 37"/>
          <p:cNvSpPr txBox="1">
            <a:spLocks noChangeArrowheads="1"/>
          </p:cNvSpPr>
          <p:nvPr/>
        </p:nvSpPr>
        <p:spPr bwMode="auto">
          <a:xfrm>
            <a:off x="7000878" y="1685925"/>
            <a:ext cx="25876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 sz="1200">
              <a:solidFill>
                <a:schemeClr val="tx1"/>
              </a:solidFill>
              <a:latin typeface="Times New Roman" charset="0"/>
              <a:cs typeface="+mn-cs"/>
            </a:endParaRPr>
          </a:p>
        </p:txBody>
      </p:sp>
      <p:sp>
        <p:nvSpPr>
          <p:cNvPr id="390183" name="AutoShape 39"/>
          <p:cNvSpPr>
            <a:spLocks noChangeArrowheads="1"/>
          </p:cNvSpPr>
          <p:nvPr/>
        </p:nvSpPr>
        <p:spPr bwMode="auto">
          <a:xfrm rot="5400000">
            <a:off x="4738691" y="4592641"/>
            <a:ext cx="625475" cy="8413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9018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8" y="3505200"/>
            <a:ext cx="2149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018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102100"/>
            <a:ext cx="19812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0191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3" y="5562600"/>
            <a:ext cx="51530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Graphical representation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6F97AF-9EC2-8A46-9840-3FC44A7F0488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636713" y="4687888"/>
            <a:ext cx="66198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1641475" y="1376369"/>
            <a:ext cx="0" cy="3311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658941" y="2949575"/>
            <a:ext cx="6302375" cy="1296988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2122488" y="1911350"/>
            <a:ext cx="6149975" cy="2230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586538" y="4159256"/>
            <a:ext cx="14478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   = 567 MW</a:t>
            </a: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658938" y="3328988"/>
            <a:ext cx="66214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8374065" y="3160719"/>
            <a:ext cx="11191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24.3 $/MWh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6042025" y="3344863"/>
            <a:ext cx="0" cy="1758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8280400" y="1376369"/>
            <a:ext cx="0" cy="3311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6042025" y="4413250"/>
            <a:ext cx="2238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1622427" y="4413250"/>
            <a:ext cx="43815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446466" y="4159250"/>
            <a:ext cx="1466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 = 1433 MW</a:t>
            </a: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>
            <a:off x="1641475" y="5999163"/>
            <a:ext cx="6656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840163" y="6038850"/>
            <a:ext cx="22590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2000 MW</a:t>
            </a:r>
          </a:p>
        </p:txBody>
      </p: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3300413" y="4689475"/>
            <a:ext cx="0" cy="723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1622425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4" name="Line 22"/>
          <p:cNvSpPr>
            <a:spLocks noChangeShapeType="1"/>
          </p:cNvSpPr>
          <p:nvPr/>
        </p:nvSpPr>
        <p:spPr bwMode="auto">
          <a:xfrm>
            <a:off x="8280400" y="4689475"/>
            <a:ext cx="0" cy="132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5" name="Line 23"/>
          <p:cNvSpPr>
            <a:spLocks noChangeShapeType="1"/>
          </p:cNvSpPr>
          <p:nvPr/>
        </p:nvSpPr>
        <p:spPr bwMode="auto">
          <a:xfrm>
            <a:off x="1622429" y="5430838"/>
            <a:ext cx="1673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2216" name="Line 24"/>
          <p:cNvSpPr>
            <a:spLocks noChangeShapeType="1"/>
          </p:cNvSpPr>
          <p:nvPr/>
        </p:nvSpPr>
        <p:spPr bwMode="auto">
          <a:xfrm flipH="1">
            <a:off x="3295650" y="5430838"/>
            <a:ext cx="4984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687513" y="5503869"/>
            <a:ext cx="1543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500 MW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4659317" y="5503863"/>
            <a:ext cx="2257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GB" sz="1400">
                <a:solidFill>
                  <a:schemeClr val="tx1"/>
                </a:solidFill>
                <a:latin typeface="Arial" charset="0"/>
              </a:rPr>
              <a:t> = 1500 MW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412753" y="3160719"/>
            <a:ext cx="1133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GB" sz="1400">
                <a:solidFill>
                  <a:schemeClr val="tx1"/>
                </a:solidFill>
                <a:latin typeface="Arial" charset="0"/>
              </a:rPr>
              <a:t>24.3  $/MWh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3943350" y="5021269"/>
            <a:ext cx="14493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chemeClr val="tx1"/>
                </a:solidFill>
                <a:latin typeface="Arial" charset="0"/>
              </a:rPr>
              <a:t>   = 933 MW</a:t>
            </a: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3295653" y="4965700"/>
            <a:ext cx="2746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222" name="Text Box 30"/>
          <p:cNvSpPr txBox="1">
            <a:spLocks noChangeArrowheads="1"/>
          </p:cNvSpPr>
          <p:nvPr/>
        </p:nvSpPr>
        <p:spPr bwMode="auto">
          <a:xfrm>
            <a:off x="2889254" y="1752602"/>
            <a:ext cx="214471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Syldavia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6688138" y="2590806"/>
            <a:ext cx="2144712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en-GB" sz="1400">
                <a:solidFill>
                  <a:schemeClr val="tx1"/>
                </a:solidFill>
                <a:latin typeface="Arial" charset="0"/>
                <a:cs typeface="+mn-cs"/>
              </a:rPr>
              <a:t>Supply curve for Borduria</a:t>
            </a:r>
          </a:p>
        </p:txBody>
      </p:sp>
      <p:pic>
        <p:nvPicPr>
          <p:cNvPr id="39222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1295406"/>
            <a:ext cx="1320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295400"/>
            <a:ext cx="1238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2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087819"/>
            <a:ext cx="3048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0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121156"/>
            <a:ext cx="2905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1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973638"/>
            <a:ext cx="4127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2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486400"/>
            <a:ext cx="3302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4" name="Picture 4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480050"/>
            <a:ext cx="3302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2235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6019800"/>
            <a:ext cx="9080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Constrained transmission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295400"/>
            <a:ext cx="8602538" cy="4800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>
                <a:cs typeface="+mn-cs"/>
              </a:rPr>
              <a:t>What if the interconnection can carry only 400 MW?</a:t>
            </a:r>
          </a:p>
          <a:p>
            <a:pPr lvl="1">
              <a:buFont typeface="Wingdings" charset="2"/>
              <a:buChar char="§"/>
              <a:defRPr/>
            </a:pPr>
            <a:r>
              <a:rPr lang="en-GB" dirty="0">
                <a:cs typeface="+mn-cs"/>
              </a:rPr>
              <a:t>P</a:t>
            </a:r>
            <a:r>
              <a:rPr lang="en-GB" baseline="-25000" dirty="0">
                <a:cs typeface="+mn-cs"/>
              </a:rPr>
              <a:t>B</a:t>
            </a:r>
            <a:r>
              <a:rPr lang="en-GB" dirty="0">
                <a:cs typeface="+mn-cs"/>
              </a:rPr>
              <a:t> = 500 MW + 400 MW = 900 MW</a:t>
            </a:r>
          </a:p>
          <a:p>
            <a:pPr lvl="1">
              <a:buFont typeface="Wingdings" charset="2"/>
              <a:buChar char="§"/>
              <a:defRPr/>
            </a:pPr>
            <a:r>
              <a:rPr lang="en-GB" dirty="0">
                <a:cs typeface="+mn-cs"/>
              </a:rPr>
              <a:t>P</a:t>
            </a:r>
            <a:r>
              <a:rPr lang="en-GB" baseline="-25000" dirty="0">
                <a:cs typeface="+mn-cs"/>
              </a:rPr>
              <a:t>S</a:t>
            </a:r>
            <a:r>
              <a:rPr lang="en-GB" dirty="0">
                <a:cs typeface="+mn-cs"/>
              </a:rPr>
              <a:t> = 1500 MW - 400 MW = 1100 MW</a:t>
            </a:r>
          </a:p>
          <a:p>
            <a:pPr eaLnBrk="1" hangingPunct="1">
              <a:defRPr/>
            </a:pPr>
            <a:endParaRPr lang="en-GB" dirty="0">
              <a:cs typeface="+mn-cs"/>
            </a:endParaRPr>
          </a:p>
          <a:p>
            <a:pPr eaLnBrk="1" hangingPunct="1">
              <a:defRPr/>
            </a:pPr>
            <a:endParaRPr lang="en-GB" dirty="0">
              <a:cs typeface="+mn-cs"/>
            </a:endParaRPr>
          </a:p>
          <a:p>
            <a:pPr eaLnBrk="1" hangingPunct="1">
              <a:defRPr/>
            </a:pPr>
            <a:endParaRPr lang="en-GB" dirty="0">
              <a:cs typeface="+mn-cs"/>
            </a:endParaRPr>
          </a:p>
          <a:p>
            <a:pPr eaLnBrk="1" hangingPunct="1">
              <a:defRPr/>
            </a:pPr>
            <a:r>
              <a:rPr lang="en-GB" dirty="0">
                <a:cs typeface="+mn-cs"/>
              </a:rPr>
              <a:t>Price difference between the two locations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Locational marginal pricing or nodal pricing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B841BF-1498-E147-BFED-F24F639B884F}" type="slidenum">
              <a:rPr lang="en-GB"/>
              <a:pPr>
                <a:defRPr/>
              </a:pPr>
              <a:t>25</a:t>
            </a:fld>
            <a:endParaRPr lang="en-GB"/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2645"/>
            <a:ext cx="57785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2249"/>
            <a:ext cx="6191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39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000000"/>
                </a:solidFill>
                <a:cs typeface="+mj-cs"/>
              </a:rPr>
              <a:t>Graphical representation</a:t>
            </a:r>
          </a:p>
        </p:txBody>
      </p:sp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4F2B0-CF44-A648-98A0-6810780FD4C2}" type="slidenum">
              <a:rPr lang="en-GB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1182691" y="4660900"/>
            <a:ext cx="75247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1184275" y="1758950"/>
            <a:ext cx="0" cy="2903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1208088" y="3135319"/>
            <a:ext cx="7162800" cy="1138237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 flipV="1">
            <a:off x="1733550" y="2225681"/>
            <a:ext cx="6991350" cy="1958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710238" y="4197350"/>
            <a:ext cx="16446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   = 1100 MW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4495800" y="2989263"/>
            <a:ext cx="4237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8839200" y="2895600"/>
            <a:ext cx="9842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35 $/MWh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495800" y="3005142"/>
            <a:ext cx="0" cy="1931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V="1">
            <a:off x="8731250" y="1758950"/>
            <a:ext cx="0" cy="2903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4495800" y="4419600"/>
            <a:ext cx="4237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1163638" y="4419600"/>
            <a:ext cx="3332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370138" y="4197356"/>
            <a:ext cx="1666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 = 900 MW</a:t>
            </a:r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1184275" y="5810250"/>
            <a:ext cx="756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3689353" y="5845181"/>
            <a:ext cx="25622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</a:rPr>
              <a:t> = 2000 MW</a:t>
            </a:r>
          </a:p>
        </p:txBody>
      </p:sp>
      <p:sp>
        <p:nvSpPr>
          <p:cNvPr id="299027" name="Line 19"/>
          <p:cNvSpPr>
            <a:spLocks noChangeShapeType="1"/>
          </p:cNvSpPr>
          <p:nvPr/>
        </p:nvSpPr>
        <p:spPr bwMode="auto">
          <a:xfrm>
            <a:off x="3071813" y="4662488"/>
            <a:ext cx="0" cy="63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99028" name="Line 20"/>
          <p:cNvSpPr>
            <a:spLocks noChangeShapeType="1"/>
          </p:cNvSpPr>
          <p:nvPr/>
        </p:nvSpPr>
        <p:spPr bwMode="auto">
          <a:xfrm>
            <a:off x="1163638" y="4662494"/>
            <a:ext cx="0" cy="1163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99029" name="Line 21"/>
          <p:cNvSpPr>
            <a:spLocks noChangeShapeType="1"/>
          </p:cNvSpPr>
          <p:nvPr/>
        </p:nvSpPr>
        <p:spPr bwMode="auto">
          <a:xfrm>
            <a:off x="8732838" y="4662494"/>
            <a:ext cx="0" cy="1163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99030" name="Line 22"/>
          <p:cNvSpPr>
            <a:spLocks noChangeShapeType="1"/>
          </p:cNvSpPr>
          <p:nvPr/>
        </p:nvSpPr>
        <p:spPr bwMode="auto">
          <a:xfrm>
            <a:off x="1162049" y="5311775"/>
            <a:ext cx="19050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99031" name="Line 23"/>
          <p:cNvSpPr>
            <a:spLocks noChangeShapeType="1"/>
          </p:cNvSpPr>
          <p:nvPr/>
        </p:nvSpPr>
        <p:spPr bwMode="auto">
          <a:xfrm flipH="1">
            <a:off x="3067050" y="5311775"/>
            <a:ext cx="5665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239841" y="5376869"/>
            <a:ext cx="17510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</a:rPr>
              <a:t> = 500 MW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4618038" y="5376869"/>
            <a:ext cx="25638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  <a:latin typeface="Arial" charset="0"/>
              </a:rPr>
              <a:t> = 1500 MW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3389316" y="4953000"/>
            <a:ext cx="16462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   = 400 MW</a:t>
            </a:r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 flipH="1">
            <a:off x="3067050" y="4903788"/>
            <a:ext cx="1428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1155700" y="3740150"/>
            <a:ext cx="3340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9037" name="Line 29"/>
          <p:cNvSpPr>
            <a:spLocks noChangeShapeType="1"/>
          </p:cNvSpPr>
          <p:nvPr/>
        </p:nvSpPr>
        <p:spPr bwMode="auto">
          <a:xfrm>
            <a:off x="4495800" y="3003556"/>
            <a:ext cx="0" cy="752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2951165" y="3290894"/>
            <a:ext cx="14414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r>
              <a:rPr lang="en-US" sz="1400">
                <a:solidFill>
                  <a:srgbClr val="000000"/>
                </a:solidFill>
                <a:latin typeface="Arial" charset="0"/>
              </a:rPr>
              <a:t>16 $/MWh</a:t>
            </a:r>
          </a:p>
        </p:txBody>
      </p:sp>
      <p:pic>
        <p:nvPicPr>
          <p:cNvPr id="29904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828804"/>
            <a:ext cx="1320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904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28800"/>
            <a:ext cx="1238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9042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165600"/>
            <a:ext cx="3048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9043" name="Picture 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165606"/>
            <a:ext cx="2905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9044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953006"/>
            <a:ext cx="4127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9045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378450"/>
            <a:ext cx="3302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9046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5353050"/>
            <a:ext cx="3302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9047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5842000"/>
            <a:ext cx="9080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Summary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CE52F-F057-044C-B904-7C3ABF4D26C3}" type="slidenum">
              <a:rPr lang="en-GB"/>
              <a:pPr>
                <a:defRPr/>
              </a:pPr>
              <a:t>27</a:t>
            </a:fld>
            <a:endParaRPr lang="en-GB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203467"/>
              </p:ext>
            </p:extLst>
          </p:nvPr>
        </p:nvGraphicFramePr>
        <p:xfrm>
          <a:off x="704528" y="1253953"/>
          <a:ext cx="8839201" cy="555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Document" r:id="rId3" imgW="5626100" imgH="3543300" progId="Word.Document.8">
                  <p:embed/>
                </p:oleObj>
              </mc:Choice>
              <mc:Fallback>
                <p:oleObj name="Document" r:id="rId3" imgW="5626100" imgH="35433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28" y="1253953"/>
                        <a:ext cx="8839201" cy="555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978402" y="1196752"/>
            <a:ext cx="2088232" cy="5544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66632" y="1196752"/>
            <a:ext cx="2266156" cy="5544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Summary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CE52F-F057-044C-B904-7C3ABF4D26C3}" type="slidenum">
              <a:rPr lang="en-GB"/>
              <a:pPr>
                <a:defRPr/>
              </a:pPr>
              <a:t>28</a:t>
            </a:fld>
            <a:endParaRPr lang="en-GB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195455"/>
              </p:ext>
            </p:extLst>
          </p:nvPr>
        </p:nvGraphicFramePr>
        <p:xfrm>
          <a:off x="704528" y="1253953"/>
          <a:ext cx="8839201" cy="555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9" name="Document" r:id="rId3" imgW="5626100" imgH="3543300" progId="Word.Document.8">
                  <p:embed/>
                </p:oleObj>
              </mc:Choice>
              <mc:Fallback>
                <p:oleObj name="Document" r:id="rId3" imgW="5626100" imgH="35433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28" y="1253953"/>
                        <a:ext cx="8839201" cy="555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Winners and Losers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Winners: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err="1"/>
              <a:t>Bordurian</a:t>
            </a:r>
            <a:r>
              <a:rPr lang="en-GB" dirty="0"/>
              <a:t> generators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err="1"/>
              <a:t>Syldavian</a:t>
            </a:r>
            <a:r>
              <a:rPr lang="en-GB" dirty="0"/>
              <a:t> consumers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/>
              <a:t>Economies of both </a:t>
            </a:r>
            <a:r>
              <a:rPr lang="en-GB" dirty="0" err="1"/>
              <a:t>Borduria</a:t>
            </a:r>
            <a:r>
              <a:rPr lang="en-GB" dirty="0"/>
              <a:t> and </a:t>
            </a:r>
            <a:r>
              <a:rPr lang="en-GB" dirty="0" err="1"/>
              <a:t>Syldavia</a:t>
            </a:r>
            <a:endParaRPr lang="en-GB" dirty="0"/>
          </a:p>
          <a:p>
            <a:pPr lvl="2">
              <a:lnSpc>
                <a:spcPct val="90000"/>
              </a:lnSpc>
              <a:defRPr/>
            </a:pPr>
            <a:r>
              <a:rPr lang="en-GB" dirty="0"/>
              <a:t>Better allocation of resources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Losers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err="1"/>
              <a:t>Bordurian</a:t>
            </a:r>
            <a:r>
              <a:rPr lang="en-GB" dirty="0"/>
              <a:t> consumers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dirty="0" err="1"/>
              <a:t>Syldavian</a:t>
            </a:r>
            <a:r>
              <a:rPr lang="en-GB" dirty="0"/>
              <a:t> generators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Congestion in the interconnection reduces these benefits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19CC05-C5D7-8A48-88EC-487B546DA791}" type="slidenum">
              <a:rPr lang="en-GB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Bilateral or decentralized trading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n-cs"/>
              </a:rPr>
              <a:t>Transactions involves only buyer and seller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Agree on price, quantity and other conditions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System operator</a:t>
            </a:r>
          </a:p>
          <a:p>
            <a:pPr lvl="1" eaLnBrk="1" hangingPunct="1">
              <a:defRPr/>
            </a:pPr>
            <a:r>
              <a:rPr lang="en-GB"/>
              <a:t>Does not get involved directly in trading</a:t>
            </a:r>
          </a:p>
          <a:p>
            <a:pPr lvl="1" eaLnBrk="1" hangingPunct="1">
              <a:defRPr/>
            </a:pPr>
            <a:r>
              <a:rPr lang="en-GB"/>
              <a:t>Maintains balance and security of the system</a:t>
            </a:r>
          </a:p>
          <a:p>
            <a:pPr lvl="2" eaLnBrk="1" hangingPunct="1">
              <a:defRPr/>
            </a:pPr>
            <a:r>
              <a:rPr lang="en-GB"/>
              <a:t>Buys or sells limited amounts of energy to keep load and generation in balance</a:t>
            </a:r>
          </a:p>
          <a:p>
            <a:pPr lvl="2" eaLnBrk="1" hangingPunct="1">
              <a:defRPr/>
            </a:pPr>
            <a:r>
              <a:rPr lang="en-GB"/>
              <a:t>Limits the amount of power that generators can inject at some nodes if security cannot be ensured by other means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721E1-3D9D-7E42-AC31-B7BA0850D35F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Congestion surplus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880E8E-2AE2-654A-BDA9-60D5FD6F940A}" type="slidenum">
              <a:rPr lang="en-GB"/>
              <a:pPr>
                <a:defRPr/>
              </a:pPr>
              <a:t>30</a:t>
            </a:fld>
            <a:endParaRPr lang="en-GB"/>
          </a:p>
        </p:txBody>
      </p:sp>
      <p:grpSp>
        <p:nvGrpSpPr>
          <p:cNvPr id="49156" name="Group 1"/>
          <p:cNvGrpSpPr>
            <a:grpSpLocks/>
          </p:cNvGrpSpPr>
          <p:nvPr/>
        </p:nvGrpSpPr>
        <p:grpSpPr bwMode="auto">
          <a:xfrm>
            <a:off x="852491" y="1196975"/>
            <a:ext cx="4376737" cy="1030288"/>
            <a:chOff x="853058" y="1196975"/>
            <a:chExt cx="4376738" cy="1030436"/>
          </a:xfrm>
        </p:grpSpPr>
        <p:pic>
          <p:nvPicPr>
            <p:cNvPr id="397316" name="Picture 4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3058" y="1844768"/>
              <a:ext cx="4376738" cy="382643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319" name="Text Box 7"/>
            <p:cNvSpPr txBox="1">
              <a:spLocks noChangeArrowheads="1"/>
            </p:cNvSpPr>
            <p:nvPr/>
          </p:nvSpPr>
          <p:spPr bwMode="auto">
            <a:xfrm>
              <a:off x="891158" y="1196975"/>
              <a:ext cx="3109746" cy="46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solidFill>
                    <a:srgbClr val="FF0000"/>
                  </a:solidFill>
                  <a:cs typeface="+mn-cs"/>
                </a:rPr>
                <a:t>Consumer payments: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52488" y="2395544"/>
            <a:ext cx="8780462" cy="987425"/>
            <a:chOff x="853058" y="2395538"/>
            <a:chExt cx="8780462" cy="987425"/>
          </a:xfrm>
        </p:grpSpPr>
        <p:pic>
          <p:nvPicPr>
            <p:cNvPr id="3973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58" y="3027363"/>
              <a:ext cx="8780462" cy="35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7320" name="Text Box 8"/>
            <p:cNvSpPr txBox="1">
              <a:spLocks noChangeArrowheads="1"/>
            </p:cNvSpPr>
            <p:nvPr/>
          </p:nvSpPr>
          <p:spPr bwMode="auto">
            <a:xfrm>
              <a:off x="891158" y="2395538"/>
              <a:ext cx="30245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FF0000"/>
                  </a:solidFill>
                  <a:cs typeface="+mn-cs"/>
                </a:rPr>
                <a:t>Producers revenues: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52488" y="3557588"/>
            <a:ext cx="8255000" cy="2768600"/>
            <a:chOff x="853058" y="3557588"/>
            <a:chExt cx="8255000" cy="2768600"/>
          </a:xfrm>
        </p:grpSpPr>
        <p:pic>
          <p:nvPicPr>
            <p:cNvPr id="39731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058" y="4191000"/>
              <a:ext cx="8255000" cy="2135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97322" name="Text Box 10"/>
            <p:cNvSpPr txBox="1">
              <a:spLocks noChangeArrowheads="1"/>
            </p:cNvSpPr>
            <p:nvPr/>
          </p:nvSpPr>
          <p:spPr bwMode="auto">
            <a:xfrm>
              <a:off x="891158" y="3557588"/>
              <a:ext cx="535119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FF0000"/>
                  </a:solidFill>
                  <a:cs typeface="+mn-cs"/>
                </a:rPr>
                <a:t>Congestion or merchandising surplus: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Congestion surplus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06FCE-308A-F242-9380-A6D18038682A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495300" y="1066800"/>
            <a:ext cx="9080500" cy="5105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846141" y="1066800"/>
          <a:ext cx="8378825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2" name="Worksheet" r:id="rId4" imgW="6210300" imgH="3822700" progId="Excel.Sheet.8">
                  <p:embed/>
                </p:oleObj>
              </mc:Choice>
              <mc:Fallback>
                <p:oleObj name="Worksheet" r:id="rId4" imgW="6210300" imgH="38227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41" y="1066800"/>
                        <a:ext cx="8378825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Congestion surplus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n-cs"/>
              </a:rPr>
              <a:t>Collected by the market operator in pool trading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Should not be kept by market operator in pool trading because it gives a perverse incentive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Should not be returned directly to network users because that would blunt the economic incentive provided by nodal pricing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C23272-9178-B841-9583-4EDC31513C95}" type="slidenum">
              <a:rPr lang="en-GB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Centralized trading in larger networks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Independent System Operator (ISO) runs the market:</a:t>
            </a:r>
          </a:p>
          <a:p>
            <a:pPr lvl="1"/>
            <a:r>
              <a:rPr lang="en-GB" dirty="0"/>
              <a:t>Receives offers from the generators</a:t>
            </a:r>
          </a:p>
          <a:p>
            <a:pPr lvl="1"/>
            <a:r>
              <a:rPr lang="en-GB" dirty="0"/>
              <a:t>Forecasts the load at each node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Dispatches the generation to meet the load at minimum cost taking the network constraints into account </a:t>
            </a:r>
            <a:r>
              <a:rPr lang="en-GB" dirty="0">
                <a:solidFill>
                  <a:srgbClr val="000000"/>
                </a:solidFill>
                <a:sym typeface="Wingdings"/>
              </a:rPr>
              <a:t> Optimal Power Flow (OPF)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Determines the price of electricity at each node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Generators are paid the price of electricity at their node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Consumers pay the price of electricity at their node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975E3-33CD-7242-A421-820040104768}" type="slidenum">
              <a:rPr lang="en-GB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77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Optimal Power Flow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507339" y="3810003"/>
            <a:ext cx="8915400" cy="2316163"/>
          </a:xfrm>
        </p:spPr>
        <p:txBody>
          <a:bodyPr/>
          <a:lstStyle/>
          <a:p>
            <a:r>
              <a:rPr lang="en-GB"/>
              <a:t>Generating units and loads are not all connected to the same bus</a:t>
            </a:r>
          </a:p>
          <a:p>
            <a:r>
              <a:rPr lang="en-GB"/>
              <a:t>The economic dispatch may result in unacceptable flows or voltages in the network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96E1E9-852E-7D44-841B-4262FD7322F6}" type="slidenum">
              <a:rPr lang="en-GB"/>
              <a:pPr/>
              <a:t>34</a:t>
            </a:fld>
            <a:endParaRPr lang="en-GB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 rot="-27000000">
            <a:off x="1851025" y="2333625"/>
            <a:ext cx="838200" cy="742950"/>
            <a:chOff x="3984" y="1584"/>
            <a:chExt cx="528" cy="432"/>
          </a:xfrm>
        </p:grpSpPr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rot="-21600000">
              <a:off x="3984" y="1680"/>
              <a:ext cx="52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rot="21301597" flipV="1">
              <a:off x="3984" y="1584"/>
              <a:ext cx="28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 rot="-16200000">
            <a:off x="6886575" y="1800225"/>
            <a:ext cx="838200" cy="742950"/>
            <a:chOff x="3984" y="1584"/>
            <a:chExt cx="528" cy="432"/>
          </a:xfrm>
        </p:grpSpPr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rot="-21600000">
              <a:off x="3984" y="1680"/>
              <a:ext cx="52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rot="21301597" flipV="1">
              <a:off x="3984" y="1584"/>
              <a:ext cx="28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 rot="-10800000">
            <a:off x="6604000" y="2590800"/>
            <a:ext cx="908050" cy="685800"/>
            <a:chOff x="3984" y="1584"/>
            <a:chExt cx="528" cy="432"/>
          </a:xfrm>
        </p:grpSpPr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rot="-21600000">
              <a:off x="3984" y="1680"/>
              <a:ext cx="52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 rot="21301597" flipV="1">
              <a:off x="3984" y="1584"/>
              <a:ext cx="288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063750" y="1752600"/>
            <a:ext cx="90805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2311400" y="1600200"/>
            <a:ext cx="49530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568450" y="2971800"/>
            <a:ext cx="577850" cy="533400"/>
          </a:xfrm>
          <a:prstGeom prst="ellipse">
            <a:avLst/>
          </a:prstGeom>
          <a:solidFill>
            <a:srgbClr val="FF66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1568450" y="1295400"/>
            <a:ext cx="577850" cy="533400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7429500" y="1295400"/>
            <a:ext cx="577850" cy="5334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7429500" y="2971800"/>
            <a:ext cx="577850" cy="533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rot="21301597" flipV="1">
            <a:off x="2063750" y="1600200"/>
            <a:ext cx="4953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80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Optimal Power Flow – 2 bus example</a:t>
            </a:r>
          </a:p>
        </p:txBody>
      </p:sp>
      <p:sp>
        <p:nvSpPr>
          <p:cNvPr id="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5E0E-49BF-0A45-A047-4D6CE6FDBD89}" type="slidenum">
              <a:rPr lang="en-GB">
                <a:solidFill>
                  <a:srgbClr val="000000"/>
                </a:solidFill>
              </a:rPr>
              <a:pPr/>
              <a:t>35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073150" y="2057402"/>
            <a:ext cx="564092" cy="523875"/>
            <a:chOff x="960" y="1675"/>
            <a:chExt cx="328" cy="330"/>
          </a:xfrm>
        </p:grpSpPr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960" y="1675"/>
              <a:ext cx="328" cy="3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1002" y="1677"/>
              <a:ext cx="24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GB" sz="280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GB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7849129" y="1728790"/>
            <a:ext cx="818621" cy="523875"/>
            <a:chOff x="4225" y="1425"/>
            <a:chExt cx="476" cy="330"/>
          </a:xfrm>
        </p:grpSpPr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4373" y="1425"/>
              <a:ext cx="328" cy="3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4225" y="160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4415" y="1427"/>
              <a:ext cx="24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GB" sz="2800">
                  <a:solidFill>
                    <a:srgbClr val="000000"/>
                  </a:solidFill>
                  <a:latin typeface="Helvetica" charset="0"/>
                </a:rPr>
                <a:t>B</a:t>
              </a:r>
            </a:p>
          </p:txBody>
        </p:sp>
      </p:grp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2455863" y="1828803"/>
            <a:ext cx="0" cy="1109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977195" y="1828803"/>
            <a:ext cx="0" cy="1109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485099" y="2009775"/>
            <a:ext cx="53571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2485099" y="2619375"/>
            <a:ext cx="47741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7266122" y="2619375"/>
            <a:ext cx="497019" cy="458788"/>
          </a:xfrm>
          <a:custGeom>
            <a:avLst/>
            <a:gdLst>
              <a:gd name="T0" fmla="*/ 0 w 289"/>
              <a:gd name="T1" fmla="*/ 0 h 289"/>
              <a:gd name="T2" fmla="*/ 288 w 289"/>
              <a:gd name="T3" fmla="*/ 0 h 289"/>
              <a:gd name="T4" fmla="*/ 288 w 289"/>
              <a:gd name="T5" fmla="*/ 28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289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921257" y="5870575"/>
            <a:ext cx="105088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" charset="0"/>
              </a:rPr>
              <a:t>100$/MWh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782629" y="5886450"/>
            <a:ext cx="100091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Helvetica" charset="0"/>
              </a:rPr>
              <a:t>50 $/MWh</a:t>
            </a: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1651000" y="2362200"/>
            <a:ext cx="82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559050" y="3367088"/>
            <a:ext cx="38921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Maximum flow on each line: 100MW</a:t>
            </a:r>
            <a:endParaRPr lang="en-GB" sz="1800">
              <a:solidFill>
                <a:srgbClr val="000000"/>
              </a:solidFill>
              <a:latin typeface="Times" charset="0"/>
            </a:endParaRPr>
          </a:p>
        </p:txBody>
      </p:sp>
      <p:graphicFrame>
        <p:nvGraphicFramePr>
          <p:cNvPr id="616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878052"/>
              </p:ext>
            </p:extLst>
          </p:nvPr>
        </p:nvGraphicFramePr>
        <p:xfrm>
          <a:off x="742951" y="4572000"/>
          <a:ext cx="35771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7" name="Equation" r:id="rId4" imgW="330200" imgH="279400" progId="Equation.DSMT4">
                  <p:embed/>
                </p:oleObj>
              </mc:Choice>
              <mc:Fallback>
                <p:oleObj name="Equation" r:id="rId4" imgW="330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1" y="4572000"/>
                        <a:ext cx="357717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337306"/>
              </p:ext>
            </p:extLst>
          </p:nvPr>
        </p:nvGraphicFramePr>
        <p:xfrm>
          <a:off x="5255683" y="4572000"/>
          <a:ext cx="35771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8" name="Equation" r:id="rId6" imgW="330200" imgH="279400" progId="Equation.DSMT4">
                  <p:embed/>
                </p:oleObj>
              </mc:Choice>
              <mc:Fallback>
                <p:oleObj name="Equation" r:id="rId6" imgW="330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683" y="4572000"/>
                        <a:ext cx="357717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1238250" y="6400800"/>
            <a:ext cx="31093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V="1">
            <a:off x="1238250" y="4800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5750983" y="6400800"/>
            <a:ext cx="3054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 flipV="1">
            <a:off x="5750983" y="4800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V="1">
            <a:off x="5750983" y="4572000"/>
            <a:ext cx="2476500" cy="18288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1252008" y="5486400"/>
            <a:ext cx="2710392" cy="9144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265083" y="6096002"/>
            <a:ext cx="38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P</a:t>
            </a:r>
            <a:r>
              <a:rPr lang="en-GB" sz="1400" baseline="-25000">
                <a:solidFill>
                  <a:srgbClr val="000000"/>
                </a:solidFill>
              </a:rPr>
              <a:t>A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8641955" y="6096002"/>
            <a:ext cx="3842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P</a:t>
            </a:r>
            <a:r>
              <a:rPr lang="en-GB" sz="1400" baseline="-25000">
                <a:solidFill>
                  <a:srgbClr val="000000"/>
                </a:solidFill>
              </a:rPr>
              <a:t>B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3632202" y="6477002"/>
            <a:ext cx="6463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P</a:t>
            </a:r>
            <a:r>
              <a:rPr lang="en-GB" sz="1400" baseline="-25000">
                <a:solidFill>
                  <a:srgbClr val="000000"/>
                </a:solidFill>
              </a:rPr>
              <a:t>A</a:t>
            </a:r>
            <a:r>
              <a:rPr lang="en-GB" sz="1400" baseline="30000">
                <a:solidFill>
                  <a:srgbClr val="000000"/>
                </a:solidFill>
              </a:rPr>
              <a:t>MAX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7924800" y="6477003"/>
            <a:ext cx="9286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P</a:t>
            </a:r>
            <a:r>
              <a:rPr lang="en-GB" sz="1400" baseline="-25000" dirty="0">
                <a:solidFill>
                  <a:srgbClr val="000000"/>
                </a:solidFill>
              </a:rPr>
              <a:t>B</a:t>
            </a:r>
            <a:r>
              <a:rPr lang="en-GB" sz="1400" baseline="30000" dirty="0">
                <a:solidFill>
                  <a:srgbClr val="000000"/>
                </a:solidFill>
              </a:rPr>
              <a:t>MAX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3962400" y="5486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8203406" y="4572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1950244" y="6172200"/>
            <a:ext cx="8564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V="1">
            <a:off x="28067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6098383" y="6153150"/>
            <a:ext cx="8564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6954837" y="554355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5" name="Freeform 41"/>
          <p:cNvSpPr>
            <a:spLocks/>
          </p:cNvSpPr>
          <p:nvPr/>
        </p:nvSpPr>
        <p:spPr bwMode="auto">
          <a:xfrm flipH="1">
            <a:off x="1958845" y="2609850"/>
            <a:ext cx="497019" cy="458788"/>
          </a:xfrm>
          <a:custGeom>
            <a:avLst/>
            <a:gdLst>
              <a:gd name="T0" fmla="*/ 0 w 289"/>
              <a:gd name="T1" fmla="*/ 0 h 289"/>
              <a:gd name="T2" fmla="*/ 288 w 289"/>
              <a:gd name="T3" fmla="*/ 0 h 289"/>
              <a:gd name="T4" fmla="*/ 288 w 289"/>
              <a:gd name="T5" fmla="*/ 28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289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907603" y="2562227"/>
            <a:ext cx="492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L</a:t>
            </a:r>
            <a:r>
              <a:rPr lang="en-GB" baseline="-25000">
                <a:solidFill>
                  <a:srgbClr val="000000"/>
                </a:solidFill>
              </a:rPr>
              <a:t>B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368955" y="2590802"/>
            <a:ext cx="492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L</a:t>
            </a:r>
            <a:r>
              <a:rPr lang="en-GB" baseline="-25000">
                <a:solidFill>
                  <a:srgbClr val="000000"/>
                </a:solidFill>
              </a:rPr>
              <a:t>A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45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Acceptable ED solution</a:t>
            </a:r>
          </a:p>
        </p:txBody>
      </p:sp>
      <p:sp>
        <p:nvSpPr>
          <p:cNvPr id="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D116C-4B26-A848-B756-B797A72BC310}" type="slidenum">
              <a:rPr lang="en-GB"/>
              <a:pPr/>
              <a:t>36</a:t>
            </a:fld>
            <a:endParaRPr lang="en-GB"/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973404" y="3581402"/>
            <a:ext cx="6804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The solution of this (trivial) economic dispatch is: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073150" y="2057402"/>
            <a:ext cx="564092" cy="523875"/>
            <a:chOff x="960" y="1675"/>
            <a:chExt cx="328" cy="330"/>
          </a:xfrm>
        </p:grpSpPr>
        <p:sp>
          <p:nvSpPr>
            <p:cNvPr id="8196" name="Oval 4"/>
            <p:cNvSpPr>
              <a:spLocks noChangeArrowheads="1"/>
            </p:cNvSpPr>
            <p:nvPr/>
          </p:nvSpPr>
          <p:spPr bwMode="auto">
            <a:xfrm>
              <a:off x="960" y="1675"/>
              <a:ext cx="328" cy="3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1002" y="1677"/>
              <a:ext cx="24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GB" dirty="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7849129" y="1728790"/>
            <a:ext cx="818621" cy="523875"/>
            <a:chOff x="4225" y="1425"/>
            <a:chExt cx="476" cy="330"/>
          </a:xfrm>
        </p:grpSpPr>
        <p:sp>
          <p:nvSpPr>
            <p:cNvPr id="8199" name="Oval 7"/>
            <p:cNvSpPr>
              <a:spLocks noChangeArrowheads="1"/>
            </p:cNvSpPr>
            <p:nvPr/>
          </p:nvSpPr>
          <p:spPr bwMode="auto">
            <a:xfrm>
              <a:off x="4373" y="1425"/>
              <a:ext cx="328" cy="3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H="1">
              <a:off x="4225" y="160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4415" y="1427"/>
              <a:ext cx="24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GB" sz="2800">
                  <a:solidFill>
                    <a:srgbClr val="000000"/>
                  </a:solidFill>
                  <a:latin typeface="Helvetica" charset="0"/>
                </a:rPr>
                <a:t>B</a:t>
              </a:r>
            </a:p>
          </p:txBody>
        </p:sp>
      </p:grp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55863" y="1828803"/>
            <a:ext cx="0" cy="1109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977195" y="1828803"/>
            <a:ext cx="0" cy="1109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485099" y="2009775"/>
            <a:ext cx="53571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485099" y="2619375"/>
            <a:ext cx="47741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7266122" y="2619375"/>
            <a:ext cx="497019" cy="458788"/>
          </a:xfrm>
          <a:custGeom>
            <a:avLst/>
            <a:gdLst>
              <a:gd name="T0" fmla="*/ 0 w 289"/>
              <a:gd name="T1" fmla="*/ 0 h 289"/>
              <a:gd name="T2" fmla="*/ 288 w 289"/>
              <a:gd name="T3" fmla="*/ 0 h 289"/>
              <a:gd name="T4" fmla="*/ 288 w 289"/>
              <a:gd name="T5" fmla="*/ 28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289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7025875" y="3122616"/>
            <a:ext cx="147796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chemeClr val="hlink"/>
                </a:solidFill>
                <a:latin typeface="Helvetica" charset="0"/>
              </a:rPr>
              <a:t>L</a:t>
            </a:r>
            <a:r>
              <a:rPr lang="en-GB" sz="1800" baseline="-25000">
                <a:solidFill>
                  <a:schemeClr val="hlink"/>
                </a:solidFill>
                <a:latin typeface="Helvetica" charset="0"/>
              </a:rPr>
              <a:t>B</a:t>
            </a:r>
            <a:r>
              <a:rPr lang="en-GB" sz="1800">
                <a:solidFill>
                  <a:schemeClr val="hlink"/>
                </a:solidFill>
                <a:latin typeface="Helvetica" charset="0"/>
              </a:rPr>
              <a:t> = 200MW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1651000" y="2362200"/>
            <a:ext cx="82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1145381" y="3124201"/>
            <a:ext cx="1544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Helvetica" charset="0"/>
              </a:rPr>
              <a:t>L</a:t>
            </a:r>
            <a:r>
              <a:rPr lang="en-GB" sz="1800" baseline="-25000">
                <a:solidFill>
                  <a:schemeClr val="hlink"/>
                </a:solidFill>
                <a:latin typeface="Helvetica" charset="0"/>
              </a:rPr>
              <a:t>A</a:t>
            </a:r>
            <a:r>
              <a:rPr lang="en-GB" sz="1800">
                <a:solidFill>
                  <a:schemeClr val="hlink"/>
                </a:solidFill>
                <a:latin typeface="Helvetica" charset="0"/>
              </a:rPr>
              <a:t> = 100 MW</a:t>
            </a:r>
            <a:endParaRPr lang="en-GB" sz="1800">
              <a:solidFill>
                <a:schemeClr val="hlink"/>
              </a:solidFill>
              <a:latin typeface="Times" charset="0"/>
            </a:endParaRPr>
          </a:p>
        </p:txBody>
      </p:sp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1055952" y="1371600"/>
            <a:ext cx="6378706" cy="4687888"/>
            <a:chOff x="614" y="864"/>
            <a:chExt cx="3709" cy="2953"/>
          </a:xfrm>
        </p:grpSpPr>
        <p:grpSp>
          <p:nvGrpSpPr>
            <p:cNvPr id="8240" name="Group 48"/>
            <p:cNvGrpSpPr>
              <a:grpSpLocks/>
            </p:cNvGrpSpPr>
            <p:nvPr/>
          </p:nvGrpSpPr>
          <p:grpSpPr bwMode="auto">
            <a:xfrm>
              <a:off x="2304" y="864"/>
              <a:ext cx="655" cy="1280"/>
              <a:chOff x="2304" y="864"/>
              <a:chExt cx="655" cy="1280"/>
            </a:xfrm>
          </p:grpSpPr>
          <p:sp>
            <p:nvSpPr>
              <p:cNvPr id="8233" name="Line 41"/>
              <p:cNvSpPr>
                <a:spLocks noChangeShapeType="1"/>
              </p:cNvSpPr>
              <p:nvPr/>
            </p:nvSpPr>
            <p:spPr bwMode="auto">
              <a:xfrm>
                <a:off x="2448" y="1815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4" name="Line 42"/>
              <p:cNvSpPr>
                <a:spLocks noChangeShapeType="1"/>
              </p:cNvSpPr>
              <p:nvPr/>
            </p:nvSpPr>
            <p:spPr bwMode="auto">
              <a:xfrm>
                <a:off x="2414" y="1143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6" name="Text Box 44"/>
              <p:cNvSpPr txBox="1">
                <a:spLocks noChangeArrowheads="1"/>
              </p:cNvSpPr>
              <p:nvPr/>
            </p:nvSpPr>
            <p:spPr bwMode="auto">
              <a:xfrm>
                <a:off x="2352" y="1911"/>
                <a:ext cx="60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rgbClr val="000000"/>
                    </a:solidFill>
                  </a:rPr>
                  <a:t>100 MW</a:t>
                </a:r>
                <a:endParaRPr lang="en-GB" sz="180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sp>
            <p:nvSpPr>
              <p:cNvPr id="8237" name="Text Box 45"/>
              <p:cNvSpPr txBox="1">
                <a:spLocks noChangeArrowheads="1"/>
              </p:cNvSpPr>
              <p:nvPr/>
            </p:nvSpPr>
            <p:spPr bwMode="auto">
              <a:xfrm>
                <a:off x="2304" y="864"/>
                <a:ext cx="60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rgbClr val="000000"/>
                    </a:solidFill>
                  </a:rPr>
                  <a:t>100 MW</a:t>
                </a:r>
                <a:endParaRPr lang="en-GB" sz="1800">
                  <a:solidFill>
                    <a:srgbClr val="000000"/>
                  </a:solidFill>
                  <a:latin typeface="Times" charset="0"/>
                </a:endParaRPr>
              </a:p>
            </p:txBody>
          </p:sp>
        </p:grpSp>
        <p:sp>
          <p:nvSpPr>
            <p:cNvPr id="8241" name="Text Box 49"/>
            <p:cNvSpPr txBox="1">
              <a:spLocks noChangeArrowheads="1"/>
            </p:cNvSpPr>
            <p:nvPr/>
          </p:nvSpPr>
          <p:spPr bwMode="auto">
            <a:xfrm>
              <a:off x="614" y="3294"/>
              <a:ext cx="370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The flows on the lines are below the limit</a:t>
              </a:r>
            </a:p>
            <a:p>
              <a:r>
                <a:rPr lang="en-GB" dirty="0">
                  <a:solidFill>
                    <a:srgbClr val="000000"/>
                  </a:solidFill>
                </a:rPr>
                <a:t>The economic dispatch solution is acceptable</a:t>
              </a:r>
            </a:p>
          </p:txBody>
        </p:sp>
      </p:grpSp>
      <p:grpSp>
        <p:nvGrpSpPr>
          <p:cNvPr id="8246" name="Group 54"/>
          <p:cNvGrpSpPr>
            <a:grpSpLocks/>
          </p:cNvGrpSpPr>
          <p:nvPr/>
        </p:nvGrpSpPr>
        <p:grpSpPr bwMode="auto">
          <a:xfrm>
            <a:off x="990601" y="1447800"/>
            <a:ext cx="6934200" cy="3581400"/>
            <a:chOff x="576" y="912"/>
            <a:chExt cx="4032" cy="2256"/>
          </a:xfrm>
        </p:grpSpPr>
        <p:graphicFrame>
          <p:nvGraphicFramePr>
            <p:cNvPr id="8230" name="Object 38"/>
            <p:cNvGraphicFramePr>
              <a:graphicFrameLocks noChangeAspect="1"/>
            </p:cNvGraphicFramePr>
            <p:nvPr/>
          </p:nvGraphicFramePr>
          <p:xfrm>
            <a:off x="576" y="2557"/>
            <a:ext cx="1152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85" name="Equation" r:id="rId4" imgW="1244600" imgH="660400" progId="Equation.DSMT4">
                    <p:embed/>
                  </p:oleObj>
                </mc:Choice>
                <mc:Fallback>
                  <p:oleObj name="Equation" r:id="rId4" imgW="1244600" imgH="660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557"/>
                          <a:ext cx="1152" cy="6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>
              <a:off x="912" y="1296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 flipH="1">
              <a:off x="4176" y="115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Text Box 47"/>
            <p:cNvSpPr txBox="1">
              <a:spLocks noChangeArrowheads="1"/>
            </p:cNvSpPr>
            <p:nvPr/>
          </p:nvSpPr>
          <p:spPr bwMode="auto">
            <a:xfrm>
              <a:off x="4122" y="912"/>
              <a:ext cx="4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latin typeface="Helvetica" charset="0"/>
                </a:rPr>
                <a:t>0 MW</a:t>
              </a:r>
              <a:endParaRPr lang="en-GB" sz="1800">
                <a:latin typeface="Times" charset="0"/>
              </a:endParaRPr>
            </a:p>
          </p:txBody>
        </p:sp>
        <p:sp>
          <p:nvSpPr>
            <p:cNvPr id="8244" name="Text Box 52"/>
            <p:cNvSpPr txBox="1">
              <a:spLocks noChangeArrowheads="1"/>
            </p:cNvSpPr>
            <p:nvPr/>
          </p:nvSpPr>
          <p:spPr bwMode="auto">
            <a:xfrm>
              <a:off x="758" y="1056"/>
              <a:ext cx="6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latin typeface="Helvetica" charset="0"/>
                </a:rPr>
                <a:t>300 MW</a:t>
              </a:r>
              <a:endParaRPr lang="en-GB" sz="1800">
                <a:latin typeface="Times" charset="0"/>
              </a:endParaRPr>
            </a:p>
          </p:txBody>
        </p:sp>
      </p:grpSp>
      <p:sp>
        <p:nvSpPr>
          <p:cNvPr id="8245" name="Freeform 53"/>
          <p:cNvSpPr>
            <a:spLocks/>
          </p:cNvSpPr>
          <p:nvPr/>
        </p:nvSpPr>
        <p:spPr bwMode="auto">
          <a:xfrm flipH="1">
            <a:off x="1958845" y="2609850"/>
            <a:ext cx="497019" cy="458788"/>
          </a:xfrm>
          <a:custGeom>
            <a:avLst/>
            <a:gdLst>
              <a:gd name="T0" fmla="*/ 0 w 289"/>
              <a:gd name="T1" fmla="*/ 0 h 289"/>
              <a:gd name="T2" fmla="*/ 288 w 289"/>
              <a:gd name="T3" fmla="*/ 0 h 289"/>
              <a:gd name="T4" fmla="*/ 288 w 289"/>
              <a:gd name="T5" fmla="*/ 28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289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Unacceptable ED solution</a:t>
            </a:r>
          </a:p>
        </p:txBody>
      </p:sp>
      <p:sp>
        <p:nvSpPr>
          <p:cNvPr id="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2BC-C9FD-7044-8478-5F49E1BF8DDE}" type="slidenum">
              <a:rPr lang="en-GB"/>
              <a:pPr/>
              <a:t>37</a:t>
            </a:fld>
            <a:endParaRPr lang="en-GB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73402" y="3581402"/>
            <a:ext cx="5744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solution of the economic dispatch is: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073150" y="2057402"/>
            <a:ext cx="564092" cy="523875"/>
            <a:chOff x="960" y="1675"/>
            <a:chExt cx="328" cy="330"/>
          </a:xfrm>
        </p:grpSpPr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960" y="1675"/>
              <a:ext cx="328" cy="3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002" y="1677"/>
              <a:ext cx="24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GB" dirty="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7849129" y="1728790"/>
            <a:ext cx="818621" cy="523875"/>
            <a:chOff x="4225" y="1425"/>
            <a:chExt cx="476" cy="330"/>
          </a:xfrm>
        </p:grpSpPr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4373" y="1425"/>
              <a:ext cx="328" cy="3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H="1">
              <a:off x="4225" y="160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415" y="1427"/>
              <a:ext cx="24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GB" sz="2800">
                  <a:solidFill>
                    <a:srgbClr val="000000"/>
                  </a:solidFill>
                  <a:latin typeface="Helvetica" charset="0"/>
                </a:rPr>
                <a:t>B</a:t>
              </a:r>
            </a:p>
          </p:txBody>
        </p:sp>
      </p:grp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455863" y="1828803"/>
            <a:ext cx="0" cy="1109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977195" y="1828803"/>
            <a:ext cx="0" cy="1109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2485099" y="2009775"/>
            <a:ext cx="53571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2485099" y="2619375"/>
            <a:ext cx="47741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7266122" y="2619375"/>
            <a:ext cx="497019" cy="458788"/>
          </a:xfrm>
          <a:custGeom>
            <a:avLst/>
            <a:gdLst>
              <a:gd name="T0" fmla="*/ 0 w 289"/>
              <a:gd name="T1" fmla="*/ 0 h 289"/>
              <a:gd name="T2" fmla="*/ 288 w 289"/>
              <a:gd name="T3" fmla="*/ 0 h 289"/>
              <a:gd name="T4" fmla="*/ 288 w 289"/>
              <a:gd name="T5" fmla="*/ 28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289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651000" y="2362200"/>
            <a:ext cx="82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1166020" y="1447800"/>
            <a:ext cx="6758781" cy="3581400"/>
            <a:chOff x="678" y="912"/>
            <a:chExt cx="3930" cy="2256"/>
          </a:xfrm>
        </p:grpSpPr>
        <p:graphicFrame>
          <p:nvGraphicFramePr>
            <p:cNvPr id="18450" name="Object 18"/>
            <p:cNvGraphicFramePr>
              <a:graphicFrameLocks noChangeAspect="1"/>
            </p:cNvGraphicFramePr>
            <p:nvPr/>
          </p:nvGraphicFramePr>
          <p:xfrm>
            <a:off x="678" y="2557"/>
            <a:ext cx="1140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9" name="Equation" r:id="rId4" imgW="1231900" imgH="660400" progId="Equation.DSMT4">
                    <p:embed/>
                  </p:oleObj>
                </mc:Choice>
                <mc:Fallback>
                  <p:oleObj name="Equation" r:id="rId4" imgW="1231900" imgH="660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" y="2557"/>
                          <a:ext cx="1140" cy="6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>
              <a:off x="912" y="1257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768" y="1008"/>
              <a:ext cx="6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 dirty="0">
                  <a:solidFill>
                    <a:srgbClr val="000000"/>
                  </a:solidFill>
                </a:rPr>
                <a:t>500 MW</a:t>
              </a:r>
              <a:endParaRPr lang="en-GB" sz="1800" dirty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H="1">
              <a:off x="4176" y="115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4122" y="912"/>
              <a:ext cx="4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</a:rPr>
                <a:t>0 MW</a:t>
              </a:r>
              <a:endParaRPr lang="en-GB" sz="1800">
                <a:solidFill>
                  <a:srgbClr val="000000"/>
                </a:solidFill>
                <a:latin typeface="Times" charset="0"/>
              </a:endParaRPr>
            </a:p>
          </p:txBody>
        </p:sp>
      </p:grp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1055954" y="1371600"/>
            <a:ext cx="6891205" cy="4687888"/>
            <a:chOff x="614" y="864"/>
            <a:chExt cx="4007" cy="2953"/>
          </a:xfrm>
        </p:grpSpPr>
        <p:grpSp>
          <p:nvGrpSpPr>
            <p:cNvPr id="18456" name="Group 24"/>
            <p:cNvGrpSpPr>
              <a:grpSpLocks/>
            </p:cNvGrpSpPr>
            <p:nvPr/>
          </p:nvGrpSpPr>
          <p:grpSpPr bwMode="auto">
            <a:xfrm>
              <a:off x="2304" y="864"/>
              <a:ext cx="655" cy="1280"/>
              <a:chOff x="2304" y="864"/>
              <a:chExt cx="655" cy="1280"/>
            </a:xfrm>
          </p:grpSpPr>
          <p:sp>
            <p:nvSpPr>
              <p:cNvPr id="18457" name="Line 25"/>
              <p:cNvSpPr>
                <a:spLocks noChangeShapeType="1"/>
              </p:cNvSpPr>
              <p:nvPr/>
            </p:nvSpPr>
            <p:spPr bwMode="auto">
              <a:xfrm>
                <a:off x="2448" y="1815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6666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58" name="Line 26"/>
              <p:cNvSpPr>
                <a:spLocks noChangeShapeType="1"/>
              </p:cNvSpPr>
              <p:nvPr/>
            </p:nvSpPr>
            <p:spPr bwMode="auto">
              <a:xfrm>
                <a:off x="2414" y="1143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6666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59" name="Text Box 27"/>
              <p:cNvSpPr txBox="1">
                <a:spLocks noChangeArrowheads="1"/>
              </p:cNvSpPr>
              <p:nvPr/>
            </p:nvSpPr>
            <p:spPr bwMode="auto">
              <a:xfrm>
                <a:off x="2352" y="1911"/>
                <a:ext cx="60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800" dirty="0">
                    <a:solidFill>
                      <a:srgbClr val="FF0000"/>
                    </a:solidFill>
                  </a:rPr>
                  <a:t>200 MW</a:t>
                </a:r>
                <a:endParaRPr lang="en-GB" sz="1800" dirty="0">
                  <a:solidFill>
                    <a:srgbClr val="FF0000"/>
                  </a:solidFill>
                  <a:latin typeface="Times" charset="0"/>
                </a:endParaRPr>
              </a:p>
            </p:txBody>
          </p:sp>
          <p:sp>
            <p:nvSpPr>
              <p:cNvPr id="18460" name="Text Box 28"/>
              <p:cNvSpPr txBox="1">
                <a:spLocks noChangeArrowheads="1"/>
              </p:cNvSpPr>
              <p:nvPr/>
            </p:nvSpPr>
            <p:spPr bwMode="auto">
              <a:xfrm>
                <a:off x="2304" y="864"/>
                <a:ext cx="60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rgbClr val="FF0000"/>
                    </a:solidFill>
                  </a:rPr>
                  <a:t>200 MW</a:t>
                </a:r>
                <a:endParaRPr lang="en-GB" sz="1800">
                  <a:solidFill>
                    <a:srgbClr val="FF0000"/>
                  </a:solidFill>
                  <a:latin typeface="Times" charset="0"/>
                </a:endParaRPr>
              </a:p>
            </p:txBody>
          </p:sp>
        </p:grp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614" y="3294"/>
              <a:ext cx="400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tx1"/>
                  </a:solidFill>
                </a:rPr>
                <a:t>The resulting flows exceed their limit</a:t>
              </a:r>
            </a:p>
            <a:p>
              <a:r>
                <a:rPr lang="en-GB">
                  <a:solidFill>
                    <a:schemeClr val="tx1"/>
                  </a:solidFill>
                </a:rPr>
                <a:t>The economic dispatch solution is not acceptable</a:t>
              </a:r>
            </a:p>
          </p:txBody>
        </p:sp>
      </p:grp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7025875" y="3122616"/>
            <a:ext cx="147796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 dirty="0">
                <a:solidFill>
                  <a:schemeClr val="hlink"/>
                </a:solidFill>
                <a:latin typeface="Helvetica" charset="0"/>
              </a:rPr>
              <a:t>L</a:t>
            </a:r>
            <a:r>
              <a:rPr lang="en-GB" sz="1800" baseline="-25000" dirty="0">
                <a:solidFill>
                  <a:schemeClr val="hlink"/>
                </a:solidFill>
                <a:latin typeface="Helvetica" charset="0"/>
              </a:rPr>
              <a:t>B</a:t>
            </a:r>
            <a:r>
              <a:rPr lang="en-GB" sz="1800" dirty="0">
                <a:solidFill>
                  <a:schemeClr val="hlink"/>
                </a:solidFill>
                <a:latin typeface="Helvetica" charset="0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Helvetica" charset="0"/>
              </a:rPr>
              <a:t>400MW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1145381" y="3124201"/>
            <a:ext cx="1544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Helvetica" charset="0"/>
              </a:rPr>
              <a:t>L</a:t>
            </a:r>
            <a:r>
              <a:rPr lang="en-GB" sz="1800" baseline="-25000">
                <a:solidFill>
                  <a:schemeClr val="hlink"/>
                </a:solidFill>
                <a:latin typeface="Helvetica" charset="0"/>
              </a:rPr>
              <a:t>A</a:t>
            </a:r>
            <a:r>
              <a:rPr lang="en-GB" sz="1800">
                <a:solidFill>
                  <a:schemeClr val="hlink"/>
                </a:solidFill>
                <a:latin typeface="Helvetica" charset="0"/>
              </a:rPr>
              <a:t> = 100 MW</a:t>
            </a:r>
            <a:endParaRPr lang="en-GB" sz="180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18464" name="Freeform 32"/>
          <p:cNvSpPr>
            <a:spLocks/>
          </p:cNvSpPr>
          <p:nvPr/>
        </p:nvSpPr>
        <p:spPr bwMode="auto">
          <a:xfrm flipH="1">
            <a:off x="1958845" y="2609850"/>
            <a:ext cx="497019" cy="458788"/>
          </a:xfrm>
          <a:custGeom>
            <a:avLst/>
            <a:gdLst>
              <a:gd name="T0" fmla="*/ 0 w 289"/>
              <a:gd name="T1" fmla="*/ 0 h 289"/>
              <a:gd name="T2" fmla="*/ 288 w 289"/>
              <a:gd name="T3" fmla="*/ 0 h 289"/>
              <a:gd name="T4" fmla="*/ 288 w 289"/>
              <a:gd name="T5" fmla="*/ 28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289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OPF solution</a:t>
            </a:r>
          </a:p>
        </p:txBody>
      </p:sp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77AB-5A03-6B4D-ABD2-ED696CFC87E0}" type="slidenum">
              <a:rPr lang="en-GB"/>
              <a:pPr/>
              <a:t>38</a:t>
            </a:fld>
            <a:endParaRPr lang="en-GB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20845" y="3749678"/>
            <a:ext cx="7951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In this simple case, the solution of the economic dispatch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can be modified easily to produce acceptable flows.</a:t>
            </a: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1073150" y="2057402"/>
            <a:ext cx="564092" cy="523875"/>
            <a:chOff x="960" y="1675"/>
            <a:chExt cx="328" cy="330"/>
          </a:xfrm>
        </p:grpSpPr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960" y="1675"/>
              <a:ext cx="328" cy="3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1002" y="1677"/>
              <a:ext cx="24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000000"/>
                  </a:solidFill>
                  <a:latin typeface="Helvetica" charset="0"/>
                </a:rPr>
                <a:t>A</a:t>
              </a:r>
              <a:endParaRPr lang="en-GB" dirty="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7849129" y="1728790"/>
            <a:ext cx="818621" cy="523875"/>
            <a:chOff x="4225" y="1425"/>
            <a:chExt cx="476" cy="330"/>
          </a:xfrm>
        </p:grpSpPr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4373" y="1425"/>
              <a:ext cx="328" cy="3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H="1">
              <a:off x="4225" y="160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4415" y="1427"/>
              <a:ext cx="24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GB" sz="2800">
                  <a:solidFill>
                    <a:srgbClr val="000000"/>
                  </a:solidFill>
                  <a:latin typeface="Helvetica" charset="0"/>
                </a:rPr>
                <a:t>B</a:t>
              </a:r>
            </a:p>
          </p:txBody>
        </p:sp>
      </p:grp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455863" y="1828803"/>
            <a:ext cx="0" cy="1109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977195" y="1828803"/>
            <a:ext cx="0" cy="11096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485099" y="2009775"/>
            <a:ext cx="535715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485099" y="2619375"/>
            <a:ext cx="47741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7266122" y="2619375"/>
            <a:ext cx="497019" cy="458788"/>
          </a:xfrm>
          <a:custGeom>
            <a:avLst/>
            <a:gdLst>
              <a:gd name="T0" fmla="*/ 0 w 289"/>
              <a:gd name="T1" fmla="*/ 0 h 289"/>
              <a:gd name="T2" fmla="*/ 288 w 289"/>
              <a:gd name="T3" fmla="*/ 0 h 289"/>
              <a:gd name="T4" fmla="*/ 288 w 289"/>
              <a:gd name="T5" fmla="*/ 28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289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1651000" y="2362200"/>
            <a:ext cx="82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1558131" y="1995488"/>
            <a:ext cx="742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310481" y="1600201"/>
            <a:ext cx="1044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CC66FF"/>
                </a:solidFill>
                <a:latin typeface="Helvetica" charset="0"/>
              </a:rPr>
              <a:t>300 MW</a:t>
            </a:r>
            <a:endParaRPr lang="en-GB" sz="1800">
              <a:latin typeface="Times" charset="0"/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7171531" y="1828800"/>
            <a:ext cx="742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078663" y="1447801"/>
            <a:ext cx="1044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CC66FF"/>
                </a:solidFill>
                <a:latin typeface="Helvetica" charset="0"/>
              </a:rPr>
              <a:t>200 MW</a:t>
            </a:r>
            <a:endParaRPr lang="en-GB" sz="1800">
              <a:solidFill>
                <a:srgbClr val="CC66FF"/>
              </a:solidFill>
              <a:latin typeface="Times" charset="0"/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4210050" y="2881313"/>
            <a:ext cx="74295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4151577" y="1814513"/>
            <a:ext cx="742950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044950" y="3033713"/>
            <a:ext cx="1044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8080"/>
                </a:solidFill>
                <a:latin typeface="Helvetica" charset="0"/>
              </a:rPr>
              <a:t>100 MW</a:t>
            </a:r>
            <a:endParaRPr lang="en-GB" sz="1800">
              <a:solidFill>
                <a:srgbClr val="008080"/>
              </a:solidFill>
              <a:latin typeface="Times" charset="0"/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962400" y="1371601"/>
            <a:ext cx="1044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rgbClr val="008080"/>
                </a:solidFill>
                <a:latin typeface="Helvetica" charset="0"/>
              </a:rPr>
              <a:t>100 MW</a:t>
            </a:r>
            <a:endParaRPr lang="en-GB" sz="1800">
              <a:solidFill>
                <a:srgbClr val="008080"/>
              </a:solidFill>
              <a:latin typeface="Times" charset="0"/>
            </a:endParaRP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7025875" y="3122616"/>
            <a:ext cx="147796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GB" sz="1800">
                <a:solidFill>
                  <a:schemeClr val="hlink"/>
                </a:solidFill>
                <a:latin typeface="Helvetica" charset="0"/>
              </a:rPr>
              <a:t>L</a:t>
            </a:r>
            <a:r>
              <a:rPr lang="en-GB" sz="1800" baseline="-25000">
                <a:solidFill>
                  <a:schemeClr val="hlink"/>
                </a:solidFill>
                <a:latin typeface="Helvetica" charset="0"/>
              </a:rPr>
              <a:t>B</a:t>
            </a:r>
            <a:r>
              <a:rPr lang="en-GB" sz="1800">
                <a:solidFill>
                  <a:schemeClr val="hlink"/>
                </a:solidFill>
                <a:latin typeface="Helvetica" charset="0"/>
              </a:rPr>
              <a:t> = 400MW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145381" y="3124201"/>
            <a:ext cx="1544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hlink"/>
                </a:solidFill>
                <a:latin typeface="Helvetica" charset="0"/>
              </a:rPr>
              <a:t>L</a:t>
            </a:r>
            <a:r>
              <a:rPr lang="en-GB" sz="1800" baseline="-25000">
                <a:solidFill>
                  <a:schemeClr val="hlink"/>
                </a:solidFill>
                <a:latin typeface="Helvetica" charset="0"/>
              </a:rPr>
              <a:t>A</a:t>
            </a:r>
            <a:r>
              <a:rPr lang="en-GB" sz="1800">
                <a:solidFill>
                  <a:schemeClr val="hlink"/>
                </a:solidFill>
                <a:latin typeface="Helvetica" charset="0"/>
              </a:rPr>
              <a:t> = 100 MW</a:t>
            </a:r>
            <a:endParaRPr lang="en-GB" sz="180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 flipH="1">
            <a:off x="1958845" y="2609850"/>
            <a:ext cx="497019" cy="458788"/>
          </a:xfrm>
          <a:custGeom>
            <a:avLst/>
            <a:gdLst>
              <a:gd name="T0" fmla="*/ 0 w 289"/>
              <a:gd name="T1" fmla="*/ 0 h 289"/>
              <a:gd name="T2" fmla="*/ 288 w 289"/>
              <a:gd name="T3" fmla="*/ 0 h 289"/>
              <a:gd name="T4" fmla="*/ 288 w 289"/>
              <a:gd name="T5" fmla="*/ 28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289">
                <a:moveTo>
                  <a:pt x="0" y="0"/>
                </a:moveTo>
                <a:lnTo>
                  <a:pt x="288" y="0"/>
                </a:lnTo>
                <a:lnTo>
                  <a:pt x="288" y="28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76" name="Group 40"/>
          <p:cNvGrpSpPr>
            <a:grpSpLocks/>
          </p:cNvGrpSpPr>
          <p:nvPr/>
        </p:nvGrpSpPr>
        <p:grpSpPr bwMode="auto">
          <a:xfrm>
            <a:off x="620847" y="4600581"/>
            <a:ext cx="8139773" cy="830263"/>
            <a:chOff x="374" y="2958"/>
            <a:chExt cx="4733" cy="523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2269" y="3175"/>
            <a:ext cx="1469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333" name="Equation" r:id="rId4" imgW="1587500" imgH="330200" progId="Equation.DSMT4">
                    <p:embed/>
                  </p:oleObj>
                </mc:Choice>
                <mc:Fallback>
                  <p:oleObj name="Equation" r:id="rId4" imgW="15875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3175"/>
                          <a:ext cx="1469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374" y="2958"/>
              <a:ext cx="4733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tx1"/>
                  </a:solidFill>
                </a:rPr>
                <a:t>This could be done mathematically by adding the following</a:t>
              </a:r>
              <a:br>
                <a:rPr lang="en-GB" dirty="0">
                  <a:solidFill>
                    <a:schemeClr val="tx1"/>
                  </a:solidFill>
                </a:rPr>
              </a:br>
              <a:r>
                <a:rPr lang="en-GB" dirty="0">
                  <a:solidFill>
                    <a:schemeClr val="tx1"/>
                  </a:solidFill>
                </a:rPr>
                <a:t>inequality constraint: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21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3-bus example</a:t>
            </a:r>
          </a:p>
        </p:txBody>
      </p:sp>
      <p:sp>
        <p:nvSpPr>
          <p:cNvPr id="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1EF6-273E-FB44-9372-88992B2F514D}" type="slidenum">
              <a:rPr lang="en-GB">
                <a:solidFill>
                  <a:srgbClr val="000000"/>
                </a:solidFill>
              </a:rPr>
              <a:pPr/>
              <a:t>39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69721" name="Group 89"/>
          <p:cNvGrpSpPr>
            <a:grpSpLocks/>
          </p:cNvGrpSpPr>
          <p:nvPr/>
        </p:nvGrpSpPr>
        <p:grpSpPr bwMode="auto">
          <a:xfrm>
            <a:off x="330201" y="1219205"/>
            <a:ext cx="4438783" cy="3165475"/>
            <a:chOff x="1307" y="909"/>
            <a:chExt cx="2581" cy="1994"/>
          </a:xfrm>
        </p:grpSpPr>
        <p:sp>
          <p:nvSpPr>
            <p:cNvPr id="69636" name="AutoShape 4"/>
            <p:cNvSpPr>
              <a:spLocks noChangeArrowheads="1"/>
            </p:cNvSpPr>
            <p:nvPr/>
          </p:nvSpPr>
          <p:spPr bwMode="auto">
            <a:xfrm>
              <a:off x="2535" y="2506"/>
              <a:ext cx="122" cy="397"/>
            </a:xfrm>
            <a:prstGeom prst="downArrow">
              <a:avLst>
                <a:gd name="adj1" fmla="val 28167"/>
                <a:gd name="adj2" fmla="val 8774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>
              <a:off x="1752" y="909"/>
              <a:ext cx="0" cy="7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0" name="Text Box 18"/>
            <p:cNvSpPr txBox="1">
              <a:spLocks noChangeArrowheads="1"/>
            </p:cNvSpPr>
            <p:nvPr/>
          </p:nvSpPr>
          <p:spPr bwMode="auto">
            <a:xfrm>
              <a:off x="1735" y="1738"/>
              <a:ext cx="10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3412" y="1738"/>
              <a:ext cx="12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9653" name="Line 21"/>
            <p:cNvSpPr>
              <a:spLocks noChangeShapeType="1"/>
            </p:cNvSpPr>
            <p:nvPr/>
          </p:nvSpPr>
          <p:spPr bwMode="auto">
            <a:xfrm>
              <a:off x="3440" y="909"/>
              <a:ext cx="0" cy="7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4" name="Line 22"/>
            <p:cNvSpPr>
              <a:spLocks noChangeShapeType="1"/>
            </p:cNvSpPr>
            <p:nvPr/>
          </p:nvSpPr>
          <p:spPr bwMode="auto">
            <a:xfrm>
              <a:off x="1753" y="1249"/>
              <a:ext cx="16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5" name="Line 23"/>
            <p:cNvSpPr>
              <a:spLocks noChangeShapeType="1"/>
            </p:cNvSpPr>
            <p:nvPr/>
          </p:nvSpPr>
          <p:spPr bwMode="auto">
            <a:xfrm rot="-5400000">
              <a:off x="2592" y="2187"/>
              <a:ext cx="0" cy="6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auto">
            <a:xfrm>
              <a:off x="1762" y="1594"/>
              <a:ext cx="658" cy="928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auto">
            <a:xfrm flipH="1">
              <a:off x="2789" y="1594"/>
              <a:ext cx="658" cy="928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58" name="Text Box 26"/>
            <p:cNvSpPr txBox="1">
              <a:spLocks noChangeArrowheads="1"/>
            </p:cNvSpPr>
            <p:nvPr/>
          </p:nvSpPr>
          <p:spPr bwMode="auto">
            <a:xfrm>
              <a:off x="2982" y="2473"/>
              <a:ext cx="12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69659" name="Group 27"/>
            <p:cNvGrpSpPr>
              <a:grpSpLocks/>
            </p:cNvGrpSpPr>
            <p:nvPr/>
          </p:nvGrpSpPr>
          <p:grpSpPr bwMode="auto">
            <a:xfrm>
              <a:off x="1307" y="1133"/>
              <a:ext cx="445" cy="227"/>
              <a:chOff x="2942" y="2697"/>
              <a:chExt cx="1026" cy="568"/>
            </a:xfrm>
          </p:grpSpPr>
          <p:sp>
            <p:nvSpPr>
              <p:cNvPr id="69660" name="Line 2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9661" name="Group 2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69662" name="Oval 3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9663" name="Group 3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6966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69665" name="Arc 3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9666" name="Arc 3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69667" name="Group 3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69668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9669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69670" name="Group 38"/>
            <p:cNvGrpSpPr>
              <a:grpSpLocks/>
            </p:cNvGrpSpPr>
            <p:nvPr/>
          </p:nvGrpSpPr>
          <p:grpSpPr bwMode="auto">
            <a:xfrm>
              <a:off x="3444" y="1132"/>
              <a:ext cx="444" cy="228"/>
              <a:chOff x="7880" y="1988"/>
              <a:chExt cx="1026" cy="568"/>
            </a:xfrm>
          </p:grpSpPr>
          <p:sp>
            <p:nvSpPr>
              <p:cNvPr id="69671" name="Line 39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9672" name="Group 40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69673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9674" name="Group 42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6967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69676" name="Arc 44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9677" name="Arc 45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69678" name="Group 46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69679" name="Arc 4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9680" name="Arc 4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69681" name="Text Box 49"/>
            <p:cNvSpPr txBox="1">
              <a:spLocks noChangeArrowheads="1"/>
            </p:cNvSpPr>
            <p:nvPr/>
          </p:nvSpPr>
          <p:spPr bwMode="auto">
            <a:xfrm>
              <a:off x="3703" y="942"/>
              <a:ext cx="15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B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69682" name="Text Box 50"/>
            <p:cNvSpPr txBox="1">
              <a:spLocks noChangeArrowheads="1"/>
            </p:cNvSpPr>
            <p:nvPr/>
          </p:nvSpPr>
          <p:spPr bwMode="auto">
            <a:xfrm>
              <a:off x="1378" y="942"/>
              <a:ext cx="15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A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69695" name="Text Box 63"/>
            <p:cNvSpPr txBox="1">
              <a:spLocks noChangeArrowheads="1"/>
            </p:cNvSpPr>
            <p:nvPr/>
          </p:nvSpPr>
          <p:spPr bwMode="auto">
            <a:xfrm>
              <a:off x="2651" y="2736"/>
              <a:ext cx="63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 450 MW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69727" name="Group 95"/>
          <p:cNvGrpSpPr>
            <a:grpSpLocks/>
          </p:cNvGrpSpPr>
          <p:nvPr/>
        </p:nvGrpSpPr>
        <p:grpSpPr bwMode="auto">
          <a:xfrm>
            <a:off x="5530857" y="1295400"/>
            <a:ext cx="4008837" cy="4800600"/>
            <a:chOff x="3216" y="816"/>
            <a:chExt cx="2331" cy="3024"/>
          </a:xfrm>
        </p:grpSpPr>
        <p:grpSp>
          <p:nvGrpSpPr>
            <p:cNvPr id="69719" name="Group 87"/>
            <p:cNvGrpSpPr>
              <a:grpSpLocks/>
            </p:cNvGrpSpPr>
            <p:nvPr/>
          </p:nvGrpSpPr>
          <p:grpSpPr bwMode="auto">
            <a:xfrm>
              <a:off x="3216" y="816"/>
              <a:ext cx="2331" cy="1442"/>
              <a:chOff x="48" y="2352"/>
              <a:chExt cx="2331" cy="1442"/>
            </a:xfrm>
          </p:grpSpPr>
          <p:sp>
            <p:nvSpPr>
              <p:cNvPr id="69700" name="Rectangle 68"/>
              <p:cNvSpPr>
                <a:spLocks noChangeArrowheads="1"/>
              </p:cNvSpPr>
              <p:nvPr/>
            </p:nvSpPr>
            <p:spPr bwMode="auto">
              <a:xfrm>
                <a:off x="1234" y="3180"/>
                <a:ext cx="5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00"/>
                    </a:solidFill>
                    <a:latin typeface="Helvetica" charset="0"/>
                  </a:rPr>
                  <a:t>10 $/MWh</a:t>
                </a:r>
              </a:p>
            </p:txBody>
          </p:sp>
          <p:graphicFrame>
            <p:nvGraphicFramePr>
              <p:cNvPr id="69701" name="Object 69"/>
              <p:cNvGraphicFramePr>
                <a:graphicFrameLocks noChangeAspect="1"/>
              </p:cNvGraphicFramePr>
              <p:nvPr/>
            </p:nvGraphicFramePr>
            <p:xfrm>
              <a:off x="48" y="2352"/>
              <a:ext cx="208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512" name="Equation" r:id="rId4" imgW="330200" imgH="279400" progId="Equation.DSMT4">
                      <p:embed/>
                    </p:oleObj>
                  </mc:Choice>
                  <mc:Fallback>
                    <p:oleObj name="Equation" r:id="rId4" imgW="330200" imgH="279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" y="2352"/>
                            <a:ext cx="208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03" name="Line 71"/>
              <p:cNvSpPr>
                <a:spLocks noChangeShapeType="1"/>
              </p:cNvSpPr>
              <p:nvPr/>
            </p:nvSpPr>
            <p:spPr bwMode="auto">
              <a:xfrm>
                <a:off x="336" y="3504"/>
                <a:ext cx="18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4" name="Line 72"/>
              <p:cNvSpPr>
                <a:spLocks noChangeShapeType="1"/>
              </p:cNvSpPr>
              <p:nvPr/>
            </p:nvSpPr>
            <p:spPr bwMode="auto">
              <a:xfrm flipV="1">
                <a:off x="336" y="2496"/>
                <a:ext cx="0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8" name="Line 76"/>
              <p:cNvSpPr>
                <a:spLocks noChangeShapeType="1"/>
              </p:cNvSpPr>
              <p:nvPr/>
            </p:nvSpPr>
            <p:spPr bwMode="auto">
              <a:xfrm flipV="1">
                <a:off x="344" y="2928"/>
                <a:ext cx="1576" cy="57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9" name="Text Box 77"/>
              <p:cNvSpPr txBox="1">
                <a:spLocks noChangeArrowheads="1"/>
              </p:cNvSpPr>
              <p:nvPr/>
            </p:nvSpPr>
            <p:spPr bwMode="auto">
              <a:xfrm>
                <a:off x="2096" y="3312"/>
                <a:ext cx="22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</a:rPr>
                  <a:t>P</a:t>
                </a:r>
                <a:r>
                  <a:rPr lang="en-GB" sz="1400" baseline="-25000">
                    <a:solidFill>
                      <a:srgbClr val="000000"/>
                    </a:solidFill>
                  </a:rPr>
                  <a:t>A</a:t>
                </a:r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711" name="Text Box 79"/>
              <p:cNvSpPr txBox="1">
                <a:spLocks noChangeArrowheads="1"/>
              </p:cNvSpPr>
              <p:nvPr/>
            </p:nvSpPr>
            <p:spPr bwMode="auto">
              <a:xfrm>
                <a:off x="1536" y="3600"/>
                <a:ext cx="84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400" dirty="0">
                    <a:solidFill>
                      <a:srgbClr val="000000"/>
                    </a:solidFill>
                  </a:rPr>
                  <a:t>P</a:t>
                </a:r>
                <a:r>
                  <a:rPr lang="en-GB" sz="1400" baseline="-25000" dirty="0">
                    <a:solidFill>
                      <a:srgbClr val="000000"/>
                    </a:solidFill>
                  </a:rPr>
                  <a:t>A</a:t>
                </a:r>
                <a:r>
                  <a:rPr lang="en-GB" sz="1400" baseline="30000" dirty="0">
                    <a:solidFill>
                      <a:srgbClr val="000000"/>
                    </a:solidFill>
                  </a:rPr>
                  <a:t>MAX </a:t>
                </a:r>
                <a:r>
                  <a:rPr lang="en-GB" sz="1400" dirty="0">
                    <a:solidFill>
                      <a:srgbClr val="000000"/>
                    </a:solidFill>
                  </a:rPr>
                  <a:t>= 390MW</a:t>
                </a:r>
              </a:p>
            </p:txBody>
          </p:sp>
          <p:sp>
            <p:nvSpPr>
              <p:cNvPr id="69713" name="Line 81"/>
              <p:cNvSpPr>
                <a:spLocks noChangeShapeType="1"/>
              </p:cNvSpPr>
              <p:nvPr/>
            </p:nvSpPr>
            <p:spPr bwMode="auto">
              <a:xfrm>
                <a:off x="1920" y="292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715" name="Line 83"/>
              <p:cNvSpPr>
                <a:spLocks noChangeShapeType="1"/>
              </p:cNvSpPr>
              <p:nvPr/>
            </p:nvSpPr>
            <p:spPr bwMode="auto">
              <a:xfrm>
                <a:off x="750" y="3360"/>
                <a:ext cx="4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716" name="Line 84"/>
              <p:cNvSpPr>
                <a:spLocks noChangeShapeType="1"/>
              </p:cNvSpPr>
              <p:nvPr/>
            </p:nvSpPr>
            <p:spPr bwMode="auto">
              <a:xfrm flipV="1">
                <a:off x="1248" y="316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9726" name="Group 94"/>
            <p:cNvGrpSpPr>
              <a:grpSpLocks/>
            </p:cNvGrpSpPr>
            <p:nvPr/>
          </p:nvGrpSpPr>
          <p:grpSpPr bwMode="auto">
            <a:xfrm>
              <a:off x="3264" y="2448"/>
              <a:ext cx="2192" cy="1392"/>
              <a:chOff x="3264" y="2448"/>
              <a:chExt cx="2192" cy="1392"/>
            </a:xfrm>
          </p:grpSpPr>
          <p:sp>
            <p:nvSpPr>
              <p:cNvPr id="69699" name="Rectangle 67"/>
              <p:cNvSpPr>
                <a:spLocks noChangeArrowheads="1"/>
              </p:cNvSpPr>
              <p:nvPr/>
            </p:nvSpPr>
            <p:spPr bwMode="auto">
              <a:xfrm>
                <a:off x="4052" y="3264"/>
                <a:ext cx="5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000000"/>
                    </a:solidFill>
                    <a:latin typeface="Helvetica" charset="0"/>
                  </a:rPr>
                  <a:t>20$/MWh</a:t>
                </a:r>
              </a:p>
            </p:txBody>
          </p:sp>
          <p:graphicFrame>
            <p:nvGraphicFramePr>
              <p:cNvPr id="69702" name="Object 70"/>
              <p:cNvGraphicFramePr>
                <a:graphicFrameLocks noChangeAspect="1"/>
              </p:cNvGraphicFramePr>
              <p:nvPr/>
            </p:nvGraphicFramePr>
            <p:xfrm>
              <a:off x="3264" y="2448"/>
              <a:ext cx="208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513" name="Equation" r:id="rId6" imgW="330200" imgH="279400" progId="Equation.DSMT4">
                      <p:embed/>
                    </p:oleObj>
                  </mc:Choice>
                  <mc:Fallback>
                    <p:oleObj name="Equation" r:id="rId6" imgW="330200" imgH="279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448"/>
                            <a:ext cx="208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05" name="Line 73"/>
              <p:cNvSpPr>
                <a:spLocks noChangeShapeType="1"/>
              </p:cNvSpPr>
              <p:nvPr/>
            </p:nvSpPr>
            <p:spPr bwMode="auto">
              <a:xfrm>
                <a:off x="3552" y="3600"/>
                <a:ext cx="17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6" name="Line 74"/>
              <p:cNvSpPr>
                <a:spLocks noChangeShapeType="1"/>
              </p:cNvSpPr>
              <p:nvPr/>
            </p:nvSpPr>
            <p:spPr bwMode="auto">
              <a:xfrm flipV="1">
                <a:off x="3552" y="2592"/>
                <a:ext cx="0" cy="10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707" name="Line 75"/>
              <p:cNvSpPr>
                <a:spLocks noChangeShapeType="1"/>
              </p:cNvSpPr>
              <p:nvPr/>
            </p:nvSpPr>
            <p:spPr bwMode="auto">
              <a:xfrm flipV="1">
                <a:off x="3552" y="2784"/>
                <a:ext cx="1056" cy="81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710" name="Text Box 78"/>
              <p:cNvSpPr txBox="1">
                <a:spLocks noChangeArrowheads="1"/>
              </p:cNvSpPr>
              <p:nvPr/>
            </p:nvSpPr>
            <p:spPr bwMode="auto">
              <a:xfrm>
                <a:off x="5233" y="3408"/>
                <a:ext cx="22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</a:rPr>
                  <a:t>P</a:t>
                </a:r>
                <a:r>
                  <a:rPr lang="en-GB" sz="1400" baseline="-25000">
                    <a:solidFill>
                      <a:srgbClr val="000000"/>
                    </a:solidFill>
                  </a:rPr>
                  <a:t>B</a:t>
                </a:r>
                <a:endParaRPr lang="en-GB" sz="1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712" name="Text Box 80"/>
              <p:cNvSpPr txBox="1">
                <a:spLocks noChangeArrowheads="1"/>
              </p:cNvSpPr>
              <p:nvPr/>
            </p:nvSpPr>
            <p:spPr bwMode="auto">
              <a:xfrm>
                <a:off x="4176" y="3648"/>
                <a:ext cx="91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</a:rPr>
                  <a:t>P</a:t>
                </a:r>
                <a:r>
                  <a:rPr lang="en-GB" sz="1400" baseline="-25000">
                    <a:solidFill>
                      <a:srgbClr val="000000"/>
                    </a:solidFill>
                  </a:rPr>
                  <a:t>B</a:t>
                </a:r>
                <a:r>
                  <a:rPr lang="en-GB" sz="1400" baseline="30000">
                    <a:solidFill>
                      <a:srgbClr val="000000"/>
                    </a:solidFill>
                  </a:rPr>
                  <a:t>MAX</a:t>
                </a:r>
                <a:r>
                  <a:rPr lang="en-GB" sz="1400">
                    <a:solidFill>
                      <a:srgbClr val="000000"/>
                    </a:solidFill>
                  </a:rPr>
                  <a:t>= 150 MW</a:t>
                </a:r>
              </a:p>
            </p:txBody>
          </p:sp>
          <p:sp>
            <p:nvSpPr>
              <p:cNvPr id="69714" name="Line 82"/>
              <p:cNvSpPr>
                <a:spLocks noChangeShapeType="1"/>
              </p:cNvSpPr>
              <p:nvPr/>
            </p:nvSpPr>
            <p:spPr bwMode="auto">
              <a:xfrm>
                <a:off x="4608" y="2736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9723" name="Group 91"/>
              <p:cNvGrpSpPr>
                <a:grpSpLocks/>
              </p:cNvGrpSpPr>
              <p:nvPr/>
            </p:nvGrpSpPr>
            <p:grpSpPr bwMode="auto">
              <a:xfrm>
                <a:off x="3646" y="3264"/>
                <a:ext cx="354" cy="240"/>
                <a:chOff x="3678" y="3120"/>
                <a:chExt cx="498" cy="384"/>
              </a:xfrm>
            </p:grpSpPr>
            <p:sp>
              <p:nvSpPr>
                <p:cNvPr id="69717" name="Line 85"/>
                <p:cNvSpPr>
                  <a:spLocks noChangeShapeType="1"/>
                </p:cNvSpPr>
                <p:nvPr/>
              </p:nvSpPr>
              <p:spPr bwMode="auto">
                <a:xfrm>
                  <a:off x="3678" y="3504"/>
                  <a:ext cx="49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718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4176" y="31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9725" name="Group 93"/>
          <p:cNvGrpSpPr>
            <a:grpSpLocks/>
          </p:cNvGrpSpPr>
          <p:nvPr/>
        </p:nvGrpSpPr>
        <p:grpSpPr bwMode="auto">
          <a:xfrm>
            <a:off x="313005" y="4648200"/>
            <a:ext cx="2892691" cy="1409700"/>
            <a:chOff x="182" y="2928"/>
            <a:chExt cx="1682" cy="888"/>
          </a:xfrm>
        </p:grpSpPr>
        <p:sp>
          <p:nvSpPr>
            <p:cNvPr id="69722" name="Text Box 90"/>
            <p:cNvSpPr txBox="1">
              <a:spLocks noChangeArrowheads="1"/>
            </p:cNvSpPr>
            <p:nvPr/>
          </p:nvSpPr>
          <p:spPr bwMode="auto">
            <a:xfrm>
              <a:off x="182" y="2928"/>
              <a:ext cx="16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Economic dispatch:</a:t>
              </a:r>
            </a:p>
          </p:txBody>
        </p:sp>
        <p:graphicFrame>
          <p:nvGraphicFramePr>
            <p:cNvPr id="69724" name="Object 92"/>
            <p:cNvGraphicFramePr>
              <a:graphicFrameLocks noChangeAspect="1"/>
            </p:cNvGraphicFramePr>
            <p:nvPr/>
          </p:nvGraphicFramePr>
          <p:xfrm>
            <a:off x="240" y="3264"/>
            <a:ext cx="1624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514" name="Equation" r:id="rId8" imgW="2578100" imgH="876300" progId="Equation.DSMT4">
                    <p:embed/>
                  </p:oleObj>
                </mc:Choice>
                <mc:Fallback>
                  <p:oleObj name="Equation" r:id="rId8" imgW="2578100" imgH="8763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3264"/>
                          <a:ext cx="1624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5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8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Example of bilateral trading</a:t>
            </a:r>
          </a:p>
        </p:txBody>
      </p:sp>
      <p:sp>
        <p:nvSpPr>
          <p:cNvPr id="297009" name="Rectangle 49"/>
          <p:cNvSpPr>
            <a:spLocks noGrp="1" noChangeArrowheads="1"/>
          </p:cNvSpPr>
          <p:nvPr>
            <p:ph idx="1"/>
          </p:nvPr>
        </p:nvSpPr>
        <p:spPr>
          <a:xfrm>
            <a:off x="742950" y="3694119"/>
            <a:ext cx="8667750" cy="2401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G</a:t>
            </a:r>
            <a:r>
              <a:rPr lang="en-GB" sz="2400" baseline="-25000">
                <a:cs typeface="+mn-cs"/>
              </a:rPr>
              <a:t>1</a:t>
            </a:r>
            <a:r>
              <a:rPr lang="en-GB" sz="2400">
                <a:cs typeface="+mn-cs"/>
              </a:rPr>
              <a:t> sold 300 MW to L</a:t>
            </a:r>
            <a:r>
              <a:rPr lang="en-GB" sz="2400" baseline="-25000">
                <a:cs typeface="+mn-cs"/>
              </a:rPr>
              <a:t>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G</a:t>
            </a:r>
            <a:r>
              <a:rPr lang="en-GB" sz="2400" baseline="-25000">
                <a:cs typeface="+mn-cs"/>
              </a:rPr>
              <a:t>2</a:t>
            </a:r>
            <a:r>
              <a:rPr lang="en-GB" sz="2400">
                <a:cs typeface="+mn-cs"/>
              </a:rPr>
              <a:t> sold 200 MW to L</a:t>
            </a:r>
            <a:r>
              <a:rPr lang="en-GB" sz="2400" baseline="-25000">
                <a:cs typeface="+mn-cs"/>
              </a:rPr>
              <a:t>2</a:t>
            </a:r>
            <a:endParaRPr lang="en-GB" sz="24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Prices are a private matter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Quantities must be reported to system operator so it can check security</a:t>
            </a: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78BAB2-CAA8-7348-82CB-648DBDD7B3EA}" type="slidenum">
              <a:rPr lang="en-GB"/>
              <a:pPr>
                <a:defRPr/>
              </a:pPr>
              <a:t>4</a:t>
            </a:fld>
            <a:endParaRPr lang="en-GB"/>
          </a:p>
        </p:txBody>
      </p:sp>
      <p:grpSp>
        <p:nvGrpSpPr>
          <p:cNvPr id="7171" name="Group 52"/>
          <p:cNvGrpSpPr>
            <a:grpSpLocks/>
          </p:cNvGrpSpPr>
          <p:nvPr/>
        </p:nvGrpSpPr>
        <p:grpSpPr bwMode="auto">
          <a:xfrm>
            <a:off x="742951" y="1403598"/>
            <a:ext cx="8513763" cy="2457450"/>
            <a:chOff x="432" y="864"/>
            <a:chExt cx="4950" cy="1548"/>
          </a:xfrm>
        </p:grpSpPr>
        <p:sp>
          <p:nvSpPr>
            <p:cNvPr id="7174" name="Line 3"/>
            <p:cNvSpPr>
              <a:spLocks noChangeShapeType="1"/>
            </p:cNvSpPr>
            <p:nvPr/>
          </p:nvSpPr>
          <p:spPr bwMode="auto">
            <a:xfrm>
              <a:off x="1656" y="1114"/>
              <a:ext cx="0" cy="9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5" name="Group 51"/>
            <p:cNvGrpSpPr>
              <a:grpSpLocks/>
            </p:cNvGrpSpPr>
            <p:nvPr/>
          </p:nvGrpSpPr>
          <p:grpSpPr bwMode="auto">
            <a:xfrm>
              <a:off x="664" y="1069"/>
              <a:ext cx="986" cy="364"/>
              <a:chOff x="664" y="1069"/>
              <a:chExt cx="986" cy="364"/>
            </a:xfrm>
          </p:grpSpPr>
          <p:sp>
            <p:nvSpPr>
              <p:cNvPr id="7209" name="Line 5"/>
              <p:cNvSpPr>
                <a:spLocks noChangeShapeType="1"/>
              </p:cNvSpPr>
              <p:nvPr/>
            </p:nvSpPr>
            <p:spPr bwMode="auto">
              <a:xfrm>
                <a:off x="1043" y="1243"/>
                <a:ext cx="60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10" name="Group 6"/>
              <p:cNvGrpSpPr>
                <a:grpSpLocks/>
              </p:cNvGrpSpPr>
              <p:nvPr/>
            </p:nvGrpSpPr>
            <p:grpSpPr bwMode="auto">
              <a:xfrm>
                <a:off x="664" y="1069"/>
                <a:ext cx="363" cy="364"/>
                <a:chOff x="2414" y="2180"/>
                <a:chExt cx="568" cy="568"/>
              </a:xfrm>
            </p:grpSpPr>
            <p:sp>
              <p:nvSpPr>
                <p:cNvPr id="7211" name="Oval 7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12" name="Group 8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21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17" name="Arc 1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8" name="Arc 1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14" name="Group 12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15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6" name="Arc 1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176" name="Text Box 15"/>
            <p:cNvSpPr txBox="1">
              <a:spLocks noChangeArrowheads="1"/>
            </p:cNvSpPr>
            <p:nvPr/>
          </p:nvSpPr>
          <p:spPr bwMode="auto">
            <a:xfrm>
              <a:off x="432" y="1211"/>
              <a:ext cx="16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177" name="Text Box 16"/>
            <p:cNvSpPr txBox="1">
              <a:spLocks noChangeArrowheads="1"/>
            </p:cNvSpPr>
            <p:nvPr/>
          </p:nvSpPr>
          <p:spPr bwMode="auto">
            <a:xfrm>
              <a:off x="432" y="1749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178" name="Line 17"/>
            <p:cNvSpPr>
              <a:spLocks noChangeShapeType="1"/>
            </p:cNvSpPr>
            <p:nvPr/>
          </p:nvSpPr>
          <p:spPr bwMode="auto">
            <a:xfrm>
              <a:off x="4145" y="1095"/>
              <a:ext cx="0" cy="12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78" name="Line 18"/>
            <p:cNvSpPr>
              <a:spLocks noChangeShapeType="1"/>
            </p:cNvSpPr>
            <p:nvPr/>
          </p:nvSpPr>
          <p:spPr bwMode="auto">
            <a:xfrm>
              <a:off x="1658" y="1462"/>
              <a:ext cx="249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180" name="Group 50"/>
            <p:cNvGrpSpPr>
              <a:grpSpLocks/>
            </p:cNvGrpSpPr>
            <p:nvPr/>
          </p:nvGrpSpPr>
          <p:grpSpPr bwMode="auto">
            <a:xfrm>
              <a:off x="672" y="1632"/>
              <a:ext cx="978" cy="364"/>
              <a:chOff x="672" y="1632"/>
              <a:chExt cx="978" cy="364"/>
            </a:xfrm>
          </p:grpSpPr>
          <p:sp>
            <p:nvSpPr>
              <p:cNvPr id="7199" name="Line 20"/>
              <p:cNvSpPr>
                <a:spLocks noChangeShapeType="1"/>
              </p:cNvSpPr>
              <p:nvPr/>
            </p:nvSpPr>
            <p:spPr bwMode="auto">
              <a:xfrm>
                <a:off x="1043" y="1806"/>
                <a:ext cx="60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00" name="Group 21"/>
              <p:cNvGrpSpPr>
                <a:grpSpLocks/>
              </p:cNvGrpSpPr>
              <p:nvPr/>
            </p:nvGrpSpPr>
            <p:grpSpPr bwMode="auto">
              <a:xfrm>
                <a:off x="672" y="1632"/>
                <a:ext cx="363" cy="364"/>
                <a:chOff x="2414" y="2180"/>
                <a:chExt cx="568" cy="568"/>
              </a:xfrm>
            </p:grpSpPr>
            <p:sp>
              <p:nvSpPr>
                <p:cNvPr id="7201" name="Oval 22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02" name="Group 23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20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07" name="Arc 25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8" name="Arc 26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04" name="Group 27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05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6" name="Arc 2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296990" name="Line 30"/>
            <p:cNvSpPr>
              <a:spLocks noChangeShapeType="1"/>
            </p:cNvSpPr>
            <p:nvPr/>
          </p:nvSpPr>
          <p:spPr bwMode="auto">
            <a:xfrm>
              <a:off x="4128" y="1287"/>
              <a:ext cx="4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6991" name="Line 31"/>
            <p:cNvSpPr>
              <a:spLocks noChangeShapeType="1"/>
            </p:cNvSpPr>
            <p:nvPr/>
          </p:nvSpPr>
          <p:spPr bwMode="auto">
            <a:xfrm>
              <a:off x="4139" y="1824"/>
              <a:ext cx="4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6992" name="Line 32"/>
            <p:cNvSpPr>
              <a:spLocks noChangeShapeType="1"/>
            </p:cNvSpPr>
            <p:nvPr/>
          </p:nvSpPr>
          <p:spPr bwMode="auto">
            <a:xfrm>
              <a:off x="1655" y="1674"/>
              <a:ext cx="24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84" name="Text Box 33"/>
            <p:cNvSpPr txBox="1">
              <a:spLocks noChangeArrowheads="1"/>
            </p:cNvSpPr>
            <p:nvPr/>
          </p:nvSpPr>
          <p:spPr bwMode="auto">
            <a:xfrm>
              <a:off x="4744" y="1237"/>
              <a:ext cx="16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185" name="Text Box 34"/>
            <p:cNvSpPr txBox="1">
              <a:spLocks noChangeArrowheads="1"/>
            </p:cNvSpPr>
            <p:nvPr/>
          </p:nvSpPr>
          <p:spPr bwMode="auto">
            <a:xfrm>
              <a:off x="4744" y="1725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186" name="Text Box 35"/>
            <p:cNvSpPr txBox="1">
              <a:spLocks noChangeArrowheads="1"/>
            </p:cNvSpPr>
            <p:nvPr/>
          </p:nvSpPr>
          <p:spPr bwMode="auto">
            <a:xfrm>
              <a:off x="1474" y="864"/>
              <a:ext cx="57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Bus A </a:t>
              </a:r>
            </a:p>
          </p:txBody>
        </p:sp>
        <p:sp>
          <p:nvSpPr>
            <p:cNvPr id="7187" name="Text Box 36"/>
            <p:cNvSpPr txBox="1">
              <a:spLocks noChangeArrowheads="1"/>
            </p:cNvSpPr>
            <p:nvPr/>
          </p:nvSpPr>
          <p:spPr bwMode="auto">
            <a:xfrm>
              <a:off x="3995" y="874"/>
              <a:ext cx="46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Bus B </a:t>
              </a:r>
            </a:p>
          </p:txBody>
        </p:sp>
        <p:sp>
          <p:nvSpPr>
            <p:cNvPr id="7188" name="Line 37"/>
            <p:cNvSpPr>
              <a:spLocks noChangeShapeType="1"/>
            </p:cNvSpPr>
            <p:nvPr/>
          </p:nvSpPr>
          <p:spPr bwMode="auto">
            <a:xfrm>
              <a:off x="4137" y="2228"/>
              <a:ext cx="60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89" name="Group 38"/>
            <p:cNvGrpSpPr>
              <a:grpSpLocks/>
            </p:cNvGrpSpPr>
            <p:nvPr/>
          </p:nvGrpSpPr>
          <p:grpSpPr bwMode="auto">
            <a:xfrm>
              <a:off x="4725" y="2048"/>
              <a:ext cx="363" cy="364"/>
              <a:chOff x="2414" y="2180"/>
              <a:chExt cx="568" cy="568"/>
            </a:xfrm>
          </p:grpSpPr>
          <p:sp>
            <p:nvSpPr>
              <p:cNvPr id="7191" name="Oval 3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92" name="Group 4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7193" name="Group 4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7197" name="Arc 4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98" name="Arc 4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94" name="Group 4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7195" name="Arc 4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96" name="Arc 4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190" name="Text Box 47"/>
            <p:cNvSpPr txBox="1">
              <a:spLocks noChangeArrowheads="1"/>
            </p:cNvSpPr>
            <p:nvPr/>
          </p:nvSpPr>
          <p:spPr bwMode="auto">
            <a:xfrm>
              <a:off x="5179" y="2148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6632"/>
            <a:ext cx="9138220" cy="10668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0000"/>
                </a:solidFill>
              </a:rPr>
              <a:t>Flows resulting from the economic dispatch</a:t>
            </a:r>
          </a:p>
        </p:txBody>
      </p:sp>
      <p:sp>
        <p:nvSpPr>
          <p:cNvPr id="4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438B-D40E-864E-AA94-E5A4B4EEAB2E}" type="slidenum">
              <a:rPr lang="en-GB">
                <a:solidFill>
                  <a:srgbClr val="000000"/>
                </a:solidFill>
              </a:rPr>
              <a:pPr/>
              <a:t>40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70700" name="Group 44"/>
          <p:cNvGrpSpPr>
            <a:grpSpLocks/>
          </p:cNvGrpSpPr>
          <p:nvPr/>
        </p:nvGrpSpPr>
        <p:grpSpPr bwMode="auto">
          <a:xfrm>
            <a:off x="1028434" y="1190625"/>
            <a:ext cx="6559287" cy="3417888"/>
            <a:chOff x="598" y="750"/>
            <a:chExt cx="3814" cy="2153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auto">
            <a:xfrm>
              <a:off x="2518" y="2506"/>
              <a:ext cx="122" cy="397"/>
            </a:xfrm>
            <a:prstGeom prst="downArrow">
              <a:avLst>
                <a:gd name="adj1" fmla="val 28167"/>
                <a:gd name="adj2" fmla="val 8774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60" name="Line 4"/>
            <p:cNvSpPr>
              <a:spLocks noChangeShapeType="1"/>
            </p:cNvSpPr>
            <p:nvPr/>
          </p:nvSpPr>
          <p:spPr bwMode="auto">
            <a:xfrm>
              <a:off x="1752" y="909"/>
              <a:ext cx="0" cy="7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61" name="Text Box 5"/>
            <p:cNvSpPr txBox="1">
              <a:spLocks noChangeArrowheads="1"/>
            </p:cNvSpPr>
            <p:nvPr/>
          </p:nvSpPr>
          <p:spPr bwMode="auto">
            <a:xfrm>
              <a:off x="1735" y="1738"/>
              <a:ext cx="10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3412" y="1738"/>
              <a:ext cx="12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0663" name="Line 7"/>
            <p:cNvSpPr>
              <a:spLocks noChangeShapeType="1"/>
            </p:cNvSpPr>
            <p:nvPr/>
          </p:nvSpPr>
          <p:spPr bwMode="auto">
            <a:xfrm>
              <a:off x="3440" y="909"/>
              <a:ext cx="0" cy="7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>
              <a:off x="1753" y="1249"/>
              <a:ext cx="169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 rot="-5400000">
              <a:off x="2592" y="2187"/>
              <a:ext cx="0" cy="65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auto">
            <a:xfrm>
              <a:off x="1762" y="1594"/>
              <a:ext cx="658" cy="928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67" name="Freeform 11"/>
            <p:cNvSpPr>
              <a:spLocks/>
            </p:cNvSpPr>
            <p:nvPr/>
          </p:nvSpPr>
          <p:spPr bwMode="auto">
            <a:xfrm flipH="1">
              <a:off x="2789" y="1594"/>
              <a:ext cx="658" cy="928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2982" y="2473"/>
              <a:ext cx="12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70669" name="Group 13"/>
            <p:cNvGrpSpPr>
              <a:grpSpLocks/>
            </p:cNvGrpSpPr>
            <p:nvPr/>
          </p:nvGrpSpPr>
          <p:grpSpPr bwMode="auto">
            <a:xfrm>
              <a:off x="1307" y="1133"/>
              <a:ext cx="445" cy="227"/>
              <a:chOff x="2942" y="2697"/>
              <a:chExt cx="1026" cy="568"/>
            </a:xfrm>
          </p:grpSpPr>
          <p:sp>
            <p:nvSpPr>
              <p:cNvPr id="70670" name="Line 14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0671" name="Group 15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672" name="Oval 16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0673" name="Group 17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67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675" name="Arc 1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676" name="Arc 2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0677" name="Group 21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678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679" name="Arc 23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70680" name="Group 24"/>
            <p:cNvGrpSpPr>
              <a:grpSpLocks/>
            </p:cNvGrpSpPr>
            <p:nvPr/>
          </p:nvGrpSpPr>
          <p:grpSpPr bwMode="auto">
            <a:xfrm>
              <a:off x="3444" y="1132"/>
              <a:ext cx="444" cy="228"/>
              <a:chOff x="7880" y="1988"/>
              <a:chExt cx="1026" cy="568"/>
            </a:xfrm>
          </p:grpSpPr>
          <p:sp>
            <p:nvSpPr>
              <p:cNvPr id="70681" name="Line 25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0682" name="Group 26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70683" name="Oval 27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0684" name="Group 28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685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686" name="Arc 3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687" name="Arc 3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0688" name="Group 32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689" name="Arc 3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0690" name="Arc 3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2422"/>
                        <a:gd name="T2" fmla="*/ 21584 w 21600"/>
                        <a:gd name="T3" fmla="*/ 22422 h 22422"/>
                        <a:gd name="T4" fmla="*/ 0 w 21600"/>
                        <a:gd name="T5" fmla="*/ 21600 h 224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70691" name="Text Box 35"/>
            <p:cNvSpPr txBox="1">
              <a:spLocks noChangeArrowheads="1"/>
            </p:cNvSpPr>
            <p:nvPr/>
          </p:nvSpPr>
          <p:spPr bwMode="auto">
            <a:xfrm>
              <a:off x="3703" y="942"/>
              <a:ext cx="15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B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70692" name="Text Box 36"/>
            <p:cNvSpPr txBox="1">
              <a:spLocks noChangeArrowheads="1"/>
            </p:cNvSpPr>
            <p:nvPr/>
          </p:nvSpPr>
          <p:spPr bwMode="auto">
            <a:xfrm>
              <a:off x="1378" y="942"/>
              <a:ext cx="15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A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70693" name="Text Box 37"/>
            <p:cNvSpPr txBox="1">
              <a:spLocks noChangeArrowheads="1"/>
            </p:cNvSpPr>
            <p:nvPr/>
          </p:nvSpPr>
          <p:spPr bwMode="auto">
            <a:xfrm>
              <a:off x="2651" y="2736"/>
              <a:ext cx="63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rgbClr val="000000"/>
                  </a:solidFill>
                </a:rPr>
                <a:t> 450 MW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70695" name="AutoShape 39"/>
            <p:cNvSpPr>
              <a:spLocks noChangeArrowheads="1"/>
            </p:cNvSpPr>
            <p:nvPr/>
          </p:nvSpPr>
          <p:spPr bwMode="auto">
            <a:xfrm rot="5400000">
              <a:off x="3642" y="678"/>
              <a:ext cx="122" cy="397"/>
            </a:xfrm>
            <a:prstGeom prst="downArrow">
              <a:avLst>
                <a:gd name="adj1" fmla="val 28167"/>
                <a:gd name="adj2" fmla="val 87740"/>
              </a:avLst>
            </a:prstGeom>
            <a:solidFill>
              <a:srgbClr val="FF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96" name="AutoShape 40"/>
            <p:cNvSpPr>
              <a:spLocks noChangeArrowheads="1"/>
            </p:cNvSpPr>
            <p:nvPr/>
          </p:nvSpPr>
          <p:spPr bwMode="auto">
            <a:xfrm rot="-5400000">
              <a:off x="1386" y="678"/>
              <a:ext cx="122" cy="397"/>
            </a:xfrm>
            <a:prstGeom prst="downArrow">
              <a:avLst>
                <a:gd name="adj1" fmla="val 28167"/>
                <a:gd name="adj2" fmla="val 87740"/>
              </a:avLst>
            </a:prstGeom>
            <a:solidFill>
              <a:srgbClr val="FF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97" name="Text Box 41"/>
            <p:cNvSpPr txBox="1">
              <a:spLocks noChangeArrowheads="1"/>
            </p:cNvSpPr>
            <p:nvPr/>
          </p:nvSpPr>
          <p:spPr bwMode="auto">
            <a:xfrm>
              <a:off x="598" y="764"/>
              <a:ext cx="62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</a:rPr>
                <a:t>390MW</a:t>
              </a:r>
            </a:p>
          </p:txBody>
        </p:sp>
        <p:sp>
          <p:nvSpPr>
            <p:cNvPr id="70698" name="Text Box 42"/>
            <p:cNvSpPr txBox="1">
              <a:spLocks noChangeArrowheads="1"/>
            </p:cNvSpPr>
            <p:nvPr/>
          </p:nvSpPr>
          <p:spPr bwMode="auto">
            <a:xfrm>
              <a:off x="3872" y="750"/>
              <a:ext cx="5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rgbClr val="000000"/>
                  </a:solidFill>
                </a:rPr>
                <a:t>60MW</a:t>
              </a:r>
            </a:p>
          </p:txBody>
        </p:sp>
      </p:grpSp>
      <p:grpSp>
        <p:nvGrpSpPr>
          <p:cNvPr id="70704" name="Group 48"/>
          <p:cNvGrpSpPr>
            <a:grpSpLocks/>
          </p:cNvGrpSpPr>
          <p:nvPr/>
        </p:nvGrpSpPr>
        <p:grpSpPr bwMode="auto">
          <a:xfrm>
            <a:off x="330202" y="2024065"/>
            <a:ext cx="7061465" cy="3835399"/>
            <a:chOff x="192" y="1275"/>
            <a:chExt cx="4106" cy="2416"/>
          </a:xfrm>
        </p:grpSpPr>
        <p:sp>
          <p:nvSpPr>
            <p:cNvPr id="70699" name="Text Box 43"/>
            <p:cNvSpPr txBox="1">
              <a:spLocks noChangeArrowheads="1"/>
            </p:cNvSpPr>
            <p:nvPr/>
          </p:nvSpPr>
          <p:spPr bwMode="auto">
            <a:xfrm>
              <a:off x="192" y="3168"/>
              <a:ext cx="410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0000"/>
                  </a:solidFill>
                </a:rPr>
                <a:t>Assume that all the lines have the same reactance</a:t>
              </a:r>
            </a:p>
            <a:p>
              <a:r>
                <a:rPr lang="en-GB">
                  <a:solidFill>
                    <a:srgbClr val="000000"/>
                  </a:solidFill>
                </a:rPr>
                <a:t>Do these injection result in acceptable flows?</a:t>
              </a:r>
            </a:p>
          </p:txBody>
        </p:sp>
        <p:sp>
          <p:nvSpPr>
            <p:cNvPr id="70701" name="Text Box 45"/>
            <p:cNvSpPr txBox="1">
              <a:spLocks noChangeArrowheads="1"/>
            </p:cNvSpPr>
            <p:nvPr/>
          </p:nvSpPr>
          <p:spPr bwMode="auto">
            <a:xfrm>
              <a:off x="2064" y="1275"/>
              <a:ext cx="9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</a:rPr>
                <a:t>F</a:t>
              </a:r>
              <a:r>
                <a:rPr lang="en-GB" sz="1800" baseline="30000">
                  <a:solidFill>
                    <a:srgbClr val="000000"/>
                  </a:solidFill>
                </a:rPr>
                <a:t>max</a:t>
              </a:r>
              <a:r>
                <a:rPr lang="en-GB" sz="1800">
                  <a:solidFill>
                    <a:srgbClr val="000000"/>
                  </a:solidFill>
                </a:rPr>
                <a:t> = 200MW</a:t>
              </a:r>
            </a:p>
          </p:txBody>
        </p:sp>
        <p:sp>
          <p:nvSpPr>
            <p:cNvPr id="70702" name="Text Box 46"/>
            <p:cNvSpPr txBox="1">
              <a:spLocks noChangeArrowheads="1"/>
            </p:cNvSpPr>
            <p:nvPr/>
          </p:nvSpPr>
          <p:spPr bwMode="auto">
            <a:xfrm>
              <a:off x="2986" y="1977"/>
              <a:ext cx="9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</a:rPr>
                <a:t>F</a:t>
              </a:r>
              <a:r>
                <a:rPr lang="en-GB" sz="1800" baseline="30000">
                  <a:solidFill>
                    <a:srgbClr val="000000"/>
                  </a:solidFill>
                </a:rPr>
                <a:t>max</a:t>
              </a:r>
              <a:r>
                <a:rPr lang="en-GB" sz="1800">
                  <a:solidFill>
                    <a:srgbClr val="000000"/>
                  </a:solidFill>
                </a:rPr>
                <a:t> = 200MW</a:t>
              </a:r>
            </a:p>
          </p:txBody>
        </p:sp>
        <p:sp>
          <p:nvSpPr>
            <p:cNvPr id="70703" name="Text Box 47"/>
            <p:cNvSpPr txBox="1">
              <a:spLocks noChangeArrowheads="1"/>
            </p:cNvSpPr>
            <p:nvPr/>
          </p:nvSpPr>
          <p:spPr bwMode="auto">
            <a:xfrm>
              <a:off x="1104" y="1968"/>
              <a:ext cx="97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000000"/>
                  </a:solidFill>
                </a:rPr>
                <a:t>F</a:t>
              </a:r>
              <a:r>
                <a:rPr lang="en-GB" sz="1800" baseline="30000">
                  <a:solidFill>
                    <a:srgbClr val="000000"/>
                  </a:solidFill>
                </a:rPr>
                <a:t>max</a:t>
              </a:r>
              <a:r>
                <a:rPr lang="en-GB" sz="1800">
                  <a:solidFill>
                    <a:srgbClr val="000000"/>
                  </a:solidFill>
                </a:rPr>
                <a:t> = 260MW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7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0000"/>
                </a:solidFill>
              </a:rPr>
              <a:t>Calculating the flows using superposition</a:t>
            </a:r>
          </a:p>
        </p:txBody>
      </p:sp>
      <p:sp>
        <p:nvSpPr>
          <p:cNvPr id="6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9024-BC3D-C54B-B69D-38CDEAECD2AC}" type="slidenum">
              <a:rPr lang="en-GB">
                <a:solidFill>
                  <a:srgbClr val="000000"/>
                </a:solidFill>
              </a:rPr>
              <a:pPr/>
              <a:t>41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1724" name="Text Box 44"/>
          <p:cNvSpPr txBox="1">
            <a:spLocks noChangeArrowheads="1"/>
          </p:cNvSpPr>
          <p:nvPr/>
        </p:nvSpPr>
        <p:spPr bwMode="auto">
          <a:xfrm>
            <a:off x="660400" y="1295405"/>
            <a:ext cx="7352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Because we assume a linear model, superposition is </a:t>
            </a:r>
            <a:br>
              <a:rPr lang="en-GB">
                <a:solidFill>
                  <a:srgbClr val="000000"/>
                </a:solidFill>
              </a:rPr>
            </a:br>
            <a:r>
              <a:rPr lang="en-GB">
                <a:solidFill>
                  <a:srgbClr val="000000"/>
                </a:solidFill>
              </a:rPr>
              <a:t>applicable</a:t>
            </a:r>
          </a:p>
        </p:txBody>
      </p:sp>
      <p:grpSp>
        <p:nvGrpSpPr>
          <p:cNvPr id="71791" name="Group 111"/>
          <p:cNvGrpSpPr>
            <a:grpSpLocks/>
          </p:cNvGrpSpPr>
          <p:nvPr/>
        </p:nvGrpSpPr>
        <p:grpSpPr bwMode="auto">
          <a:xfrm>
            <a:off x="2311400" y="2119313"/>
            <a:ext cx="5544608" cy="1828800"/>
            <a:chOff x="1344" y="1335"/>
            <a:chExt cx="3224" cy="1152"/>
          </a:xfrm>
        </p:grpSpPr>
        <p:sp>
          <p:nvSpPr>
            <p:cNvPr id="71728" name="Line 48"/>
            <p:cNvSpPr>
              <a:spLocks noChangeShapeType="1"/>
            </p:cNvSpPr>
            <p:nvPr/>
          </p:nvSpPr>
          <p:spPr bwMode="auto">
            <a:xfrm>
              <a:off x="1852" y="1335"/>
              <a:ext cx="0" cy="4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29" name="Text Box 49"/>
            <p:cNvSpPr txBox="1">
              <a:spLocks noChangeArrowheads="1"/>
            </p:cNvSpPr>
            <p:nvPr/>
          </p:nvSpPr>
          <p:spPr bwMode="auto">
            <a:xfrm>
              <a:off x="1829" y="1778"/>
              <a:ext cx="14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1730" name="Text Box 50"/>
            <p:cNvSpPr txBox="1">
              <a:spLocks noChangeArrowheads="1"/>
            </p:cNvSpPr>
            <p:nvPr/>
          </p:nvSpPr>
          <p:spPr bwMode="auto">
            <a:xfrm>
              <a:off x="3914" y="1383"/>
              <a:ext cx="654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60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71731" name="Text Box 51"/>
            <p:cNvSpPr txBox="1">
              <a:spLocks noChangeArrowheads="1"/>
            </p:cNvSpPr>
            <p:nvPr/>
          </p:nvSpPr>
          <p:spPr bwMode="auto">
            <a:xfrm>
              <a:off x="3801" y="1795"/>
              <a:ext cx="16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732" name="Line 52"/>
            <p:cNvSpPr>
              <a:spLocks noChangeShapeType="1"/>
            </p:cNvSpPr>
            <p:nvPr/>
          </p:nvSpPr>
          <p:spPr bwMode="auto">
            <a:xfrm rot="-5400000">
              <a:off x="2849" y="1812"/>
              <a:ext cx="0" cy="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33" name="Freeform 53"/>
            <p:cNvSpPr>
              <a:spLocks/>
            </p:cNvSpPr>
            <p:nvPr/>
          </p:nvSpPr>
          <p:spPr bwMode="auto">
            <a:xfrm>
              <a:off x="1866" y="1649"/>
              <a:ext cx="725" cy="607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34" name="Freeform 54"/>
            <p:cNvSpPr>
              <a:spLocks/>
            </p:cNvSpPr>
            <p:nvPr/>
          </p:nvSpPr>
          <p:spPr bwMode="auto">
            <a:xfrm flipH="1">
              <a:off x="3134" y="1649"/>
              <a:ext cx="701" cy="607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35" name="Text Box 55"/>
            <p:cNvSpPr txBox="1">
              <a:spLocks noChangeArrowheads="1"/>
            </p:cNvSpPr>
            <p:nvPr/>
          </p:nvSpPr>
          <p:spPr bwMode="auto">
            <a:xfrm>
              <a:off x="3330" y="2199"/>
              <a:ext cx="163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71736" name="Text Box 56"/>
            <p:cNvSpPr txBox="1">
              <a:spLocks noChangeArrowheads="1"/>
            </p:cNvSpPr>
            <p:nvPr/>
          </p:nvSpPr>
          <p:spPr bwMode="auto">
            <a:xfrm>
              <a:off x="2309" y="2357"/>
              <a:ext cx="58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450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71737" name="Line 57"/>
            <p:cNvSpPr>
              <a:spLocks noChangeShapeType="1"/>
            </p:cNvSpPr>
            <p:nvPr/>
          </p:nvSpPr>
          <p:spPr bwMode="auto">
            <a:xfrm>
              <a:off x="1346" y="1550"/>
              <a:ext cx="5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38" name="Text Box 58"/>
            <p:cNvSpPr txBox="1">
              <a:spLocks noChangeArrowheads="1"/>
            </p:cNvSpPr>
            <p:nvPr/>
          </p:nvSpPr>
          <p:spPr bwMode="auto">
            <a:xfrm>
              <a:off x="1344" y="1409"/>
              <a:ext cx="4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390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71739" name="Line 59"/>
            <p:cNvSpPr>
              <a:spLocks noChangeShapeType="1"/>
            </p:cNvSpPr>
            <p:nvPr/>
          </p:nvSpPr>
          <p:spPr bwMode="auto">
            <a:xfrm>
              <a:off x="2828" y="2248"/>
              <a:ext cx="0" cy="2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40" name="Line 60"/>
            <p:cNvSpPr>
              <a:spLocks noChangeShapeType="1"/>
            </p:cNvSpPr>
            <p:nvPr/>
          </p:nvSpPr>
          <p:spPr bwMode="auto">
            <a:xfrm>
              <a:off x="2577" y="1466"/>
              <a:ext cx="6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42" name="Line 62"/>
            <p:cNvSpPr>
              <a:spLocks noChangeShapeType="1"/>
            </p:cNvSpPr>
            <p:nvPr/>
          </p:nvSpPr>
          <p:spPr bwMode="auto">
            <a:xfrm>
              <a:off x="2180" y="1623"/>
              <a:ext cx="459" cy="4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45" name="Line 65"/>
            <p:cNvSpPr>
              <a:spLocks noChangeShapeType="1"/>
            </p:cNvSpPr>
            <p:nvPr/>
          </p:nvSpPr>
          <p:spPr bwMode="auto">
            <a:xfrm flipH="1">
              <a:off x="3830" y="1550"/>
              <a:ext cx="5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46" name="Line 66"/>
            <p:cNvSpPr>
              <a:spLocks noChangeShapeType="1"/>
            </p:cNvSpPr>
            <p:nvPr/>
          </p:nvSpPr>
          <p:spPr bwMode="auto">
            <a:xfrm>
              <a:off x="3822" y="1335"/>
              <a:ext cx="0" cy="4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47" name="Line 67"/>
            <p:cNvSpPr>
              <a:spLocks noChangeShapeType="1"/>
            </p:cNvSpPr>
            <p:nvPr/>
          </p:nvSpPr>
          <p:spPr bwMode="auto">
            <a:xfrm>
              <a:off x="1852" y="1409"/>
              <a:ext cx="19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48" name="Line 68"/>
            <p:cNvSpPr>
              <a:spLocks noChangeShapeType="1"/>
            </p:cNvSpPr>
            <p:nvPr/>
          </p:nvSpPr>
          <p:spPr bwMode="auto">
            <a:xfrm flipH="1">
              <a:off x="3119" y="1623"/>
              <a:ext cx="457" cy="4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1801" name="Group 121"/>
          <p:cNvGrpSpPr>
            <a:grpSpLocks/>
          </p:cNvGrpSpPr>
          <p:nvPr/>
        </p:nvGrpSpPr>
        <p:grpSpPr bwMode="auto">
          <a:xfrm>
            <a:off x="113506" y="4114800"/>
            <a:ext cx="5014913" cy="2190750"/>
            <a:chOff x="66" y="2592"/>
            <a:chExt cx="2916" cy="1380"/>
          </a:xfrm>
        </p:grpSpPr>
        <p:grpSp>
          <p:nvGrpSpPr>
            <p:cNvPr id="71768" name="Group 88"/>
            <p:cNvGrpSpPr>
              <a:grpSpLocks/>
            </p:cNvGrpSpPr>
            <p:nvPr/>
          </p:nvGrpSpPr>
          <p:grpSpPr bwMode="auto">
            <a:xfrm>
              <a:off x="2736" y="2592"/>
              <a:ext cx="246" cy="60"/>
              <a:chOff x="5538" y="5112"/>
              <a:chExt cx="426" cy="200"/>
            </a:xfrm>
          </p:grpSpPr>
          <p:sp>
            <p:nvSpPr>
              <p:cNvPr id="71769" name="Line 89"/>
              <p:cNvSpPr>
                <a:spLocks noChangeShapeType="1"/>
              </p:cNvSpPr>
              <p:nvPr/>
            </p:nvSpPr>
            <p:spPr bwMode="auto">
              <a:xfrm>
                <a:off x="5538" y="5112"/>
                <a:ext cx="426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70" name="Line 90"/>
              <p:cNvSpPr>
                <a:spLocks noChangeShapeType="1"/>
              </p:cNvSpPr>
              <p:nvPr/>
            </p:nvSpPr>
            <p:spPr bwMode="auto">
              <a:xfrm>
                <a:off x="5538" y="5312"/>
                <a:ext cx="426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772" name="Line 92"/>
            <p:cNvSpPr>
              <a:spLocks noChangeShapeType="1"/>
            </p:cNvSpPr>
            <p:nvPr/>
          </p:nvSpPr>
          <p:spPr bwMode="auto">
            <a:xfrm>
              <a:off x="574" y="2928"/>
              <a:ext cx="0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73" name="Text Box 93"/>
            <p:cNvSpPr txBox="1">
              <a:spLocks noChangeArrowheads="1"/>
            </p:cNvSpPr>
            <p:nvPr/>
          </p:nvSpPr>
          <p:spPr bwMode="auto">
            <a:xfrm>
              <a:off x="551" y="3330"/>
              <a:ext cx="1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1774" name="Text Box 94"/>
            <p:cNvSpPr txBox="1">
              <a:spLocks noChangeArrowheads="1"/>
            </p:cNvSpPr>
            <p:nvPr/>
          </p:nvSpPr>
          <p:spPr bwMode="auto">
            <a:xfrm>
              <a:off x="2523" y="3345"/>
              <a:ext cx="16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775" name="Line 95"/>
            <p:cNvSpPr>
              <a:spLocks noChangeShapeType="1"/>
            </p:cNvSpPr>
            <p:nvPr/>
          </p:nvSpPr>
          <p:spPr bwMode="auto">
            <a:xfrm rot="-5400000">
              <a:off x="1571" y="3320"/>
              <a:ext cx="0" cy="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76" name="Freeform 96"/>
            <p:cNvSpPr>
              <a:spLocks/>
            </p:cNvSpPr>
            <p:nvPr/>
          </p:nvSpPr>
          <p:spPr bwMode="auto">
            <a:xfrm>
              <a:off x="588" y="3212"/>
              <a:ext cx="725" cy="552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77" name="Freeform 97"/>
            <p:cNvSpPr>
              <a:spLocks/>
            </p:cNvSpPr>
            <p:nvPr/>
          </p:nvSpPr>
          <p:spPr bwMode="auto">
            <a:xfrm flipH="1">
              <a:off x="1856" y="3212"/>
              <a:ext cx="701" cy="552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78" name="Text Box 98"/>
            <p:cNvSpPr txBox="1">
              <a:spLocks noChangeArrowheads="1"/>
            </p:cNvSpPr>
            <p:nvPr/>
          </p:nvSpPr>
          <p:spPr bwMode="auto">
            <a:xfrm>
              <a:off x="2052" y="3711"/>
              <a:ext cx="1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71779" name="Text Box 99"/>
            <p:cNvSpPr txBox="1">
              <a:spLocks noChangeArrowheads="1"/>
            </p:cNvSpPr>
            <p:nvPr/>
          </p:nvSpPr>
          <p:spPr bwMode="auto">
            <a:xfrm>
              <a:off x="1031" y="3854"/>
              <a:ext cx="58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390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71780" name="Line 100"/>
            <p:cNvSpPr>
              <a:spLocks noChangeShapeType="1"/>
            </p:cNvSpPr>
            <p:nvPr/>
          </p:nvSpPr>
          <p:spPr bwMode="auto">
            <a:xfrm>
              <a:off x="68" y="3123"/>
              <a:ext cx="5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81" name="Text Box 101"/>
            <p:cNvSpPr txBox="1">
              <a:spLocks noChangeArrowheads="1"/>
            </p:cNvSpPr>
            <p:nvPr/>
          </p:nvSpPr>
          <p:spPr bwMode="auto">
            <a:xfrm>
              <a:off x="66" y="2928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390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71782" name="Line 102"/>
            <p:cNvSpPr>
              <a:spLocks noChangeShapeType="1"/>
            </p:cNvSpPr>
            <p:nvPr/>
          </p:nvSpPr>
          <p:spPr bwMode="auto">
            <a:xfrm>
              <a:off x="1550" y="3756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83" name="Line 103"/>
            <p:cNvSpPr>
              <a:spLocks noChangeShapeType="1"/>
            </p:cNvSpPr>
            <p:nvPr/>
          </p:nvSpPr>
          <p:spPr bwMode="auto">
            <a:xfrm>
              <a:off x="902" y="3189"/>
              <a:ext cx="459" cy="418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86" name="Line 106"/>
            <p:cNvSpPr>
              <a:spLocks noChangeShapeType="1"/>
            </p:cNvSpPr>
            <p:nvPr/>
          </p:nvSpPr>
          <p:spPr bwMode="auto">
            <a:xfrm>
              <a:off x="2544" y="2928"/>
              <a:ext cx="0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87" name="Line 107"/>
            <p:cNvSpPr>
              <a:spLocks noChangeShapeType="1"/>
            </p:cNvSpPr>
            <p:nvPr/>
          </p:nvSpPr>
          <p:spPr bwMode="auto">
            <a:xfrm>
              <a:off x="574" y="2995"/>
              <a:ext cx="19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1788" name="Group 108"/>
            <p:cNvGrpSpPr>
              <a:grpSpLocks/>
            </p:cNvGrpSpPr>
            <p:nvPr/>
          </p:nvGrpSpPr>
          <p:grpSpPr bwMode="auto">
            <a:xfrm>
              <a:off x="1707" y="3098"/>
              <a:ext cx="657" cy="418"/>
              <a:chOff x="6106" y="6532"/>
              <a:chExt cx="1136" cy="1136"/>
            </a:xfrm>
          </p:grpSpPr>
          <p:sp>
            <p:nvSpPr>
              <p:cNvPr id="71789" name="Line 109"/>
              <p:cNvSpPr>
                <a:spLocks noChangeShapeType="1"/>
              </p:cNvSpPr>
              <p:nvPr/>
            </p:nvSpPr>
            <p:spPr bwMode="auto">
              <a:xfrm flipH="1">
                <a:off x="6450" y="6532"/>
                <a:ext cx="792" cy="113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90" name="Line 110"/>
              <p:cNvSpPr>
                <a:spLocks noChangeShapeType="1"/>
              </p:cNvSpPr>
              <p:nvPr/>
            </p:nvSpPr>
            <p:spPr bwMode="auto">
              <a:xfrm flipH="1">
                <a:off x="6106" y="6532"/>
                <a:ext cx="1136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802" name="Group 122"/>
          <p:cNvGrpSpPr>
            <a:grpSpLocks/>
          </p:cNvGrpSpPr>
          <p:nvPr/>
        </p:nvGrpSpPr>
        <p:grpSpPr bwMode="auto">
          <a:xfrm>
            <a:off x="4787900" y="4691068"/>
            <a:ext cx="5200650" cy="1709737"/>
            <a:chOff x="2784" y="2955"/>
            <a:chExt cx="3024" cy="1077"/>
          </a:xfrm>
        </p:grpSpPr>
        <p:sp>
          <p:nvSpPr>
            <p:cNvPr id="71751" name="Text Box 71"/>
            <p:cNvSpPr txBox="1">
              <a:spLocks noChangeArrowheads="1"/>
            </p:cNvSpPr>
            <p:nvPr/>
          </p:nvSpPr>
          <p:spPr bwMode="auto">
            <a:xfrm>
              <a:off x="5258" y="2957"/>
              <a:ext cx="55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60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71749" name="Line 69"/>
            <p:cNvSpPr>
              <a:spLocks noChangeShapeType="1"/>
            </p:cNvSpPr>
            <p:nvPr/>
          </p:nvSpPr>
          <p:spPr bwMode="auto">
            <a:xfrm>
              <a:off x="3196" y="2955"/>
              <a:ext cx="0" cy="3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50" name="Text Box 70"/>
            <p:cNvSpPr txBox="1">
              <a:spLocks noChangeArrowheads="1"/>
            </p:cNvSpPr>
            <p:nvPr/>
          </p:nvSpPr>
          <p:spPr bwMode="auto">
            <a:xfrm>
              <a:off x="3173" y="3355"/>
              <a:ext cx="14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1752" name="Text Box 72"/>
            <p:cNvSpPr txBox="1">
              <a:spLocks noChangeArrowheads="1"/>
            </p:cNvSpPr>
            <p:nvPr/>
          </p:nvSpPr>
          <p:spPr bwMode="auto">
            <a:xfrm>
              <a:off x="5145" y="3369"/>
              <a:ext cx="16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1753" name="Line 73"/>
            <p:cNvSpPr>
              <a:spLocks noChangeShapeType="1"/>
            </p:cNvSpPr>
            <p:nvPr/>
          </p:nvSpPr>
          <p:spPr bwMode="auto">
            <a:xfrm rot="-5400000">
              <a:off x="4193" y="3342"/>
              <a:ext cx="0" cy="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54" name="Freeform 74"/>
            <p:cNvSpPr>
              <a:spLocks/>
            </p:cNvSpPr>
            <p:nvPr/>
          </p:nvSpPr>
          <p:spPr bwMode="auto">
            <a:xfrm>
              <a:off x="3210" y="3238"/>
              <a:ext cx="725" cy="547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55" name="Freeform 75"/>
            <p:cNvSpPr>
              <a:spLocks/>
            </p:cNvSpPr>
            <p:nvPr/>
          </p:nvSpPr>
          <p:spPr bwMode="auto">
            <a:xfrm flipH="1">
              <a:off x="4478" y="3238"/>
              <a:ext cx="701" cy="547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56" name="Text Box 76"/>
            <p:cNvSpPr txBox="1">
              <a:spLocks noChangeArrowheads="1"/>
            </p:cNvSpPr>
            <p:nvPr/>
          </p:nvSpPr>
          <p:spPr bwMode="auto">
            <a:xfrm>
              <a:off x="4674" y="3734"/>
              <a:ext cx="1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71757" name="Line 77"/>
            <p:cNvSpPr>
              <a:spLocks noChangeShapeType="1"/>
            </p:cNvSpPr>
            <p:nvPr/>
          </p:nvSpPr>
          <p:spPr bwMode="auto">
            <a:xfrm rot="5400000">
              <a:off x="4141" y="3902"/>
              <a:ext cx="2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58" name="Text Box 78"/>
            <p:cNvSpPr txBox="1">
              <a:spLocks noChangeArrowheads="1"/>
            </p:cNvSpPr>
            <p:nvPr/>
          </p:nvSpPr>
          <p:spPr bwMode="auto">
            <a:xfrm>
              <a:off x="3696" y="3915"/>
              <a:ext cx="492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60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71762" name="Line 82"/>
            <p:cNvSpPr>
              <a:spLocks noChangeShapeType="1"/>
            </p:cNvSpPr>
            <p:nvPr/>
          </p:nvSpPr>
          <p:spPr bwMode="auto">
            <a:xfrm flipH="1">
              <a:off x="5174" y="3147"/>
              <a:ext cx="298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63" name="Line 83"/>
            <p:cNvSpPr>
              <a:spLocks noChangeShapeType="1"/>
            </p:cNvSpPr>
            <p:nvPr/>
          </p:nvSpPr>
          <p:spPr bwMode="auto">
            <a:xfrm>
              <a:off x="5166" y="2955"/>
              <a:ext cx="0" cy="3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64" name="Line 84"/>
            <p:cNvSpPr>
              <a:spLocks noChangeShapeType="1"/>
            </p:cNvSpPr>
            <p:nvPr/>
          </p:nvSpPr>
          <p:spPr bwMode="auto">
            <a:xfrm>
              <a:off x="3196" y="3022"/>
              <a:ext cx="19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771" name="AutoShape 91"/>
            <p:cNvSpPr>
              <a:spLocks noChangeArrowheads="1"/>
            </p:cNvSpPr>
            <p:nvPr/>
          </p:nvSpPr>
          <p:spPr bwMode="auto">
            <a:xfrm>
              <a:off x="2784" y="3024"/>
              <a:ext cx="199" cy="192"/>
            </a:xfrm>
            <a:prstGeom prst="plus">
              <a:avLst>
                <a:gd name="adj" fmla="val 37972"/>
              </a:avLst>
            </a:prstGeom>
            <a:solidFill>
              <a:srgbClr val="005A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1796" name="Group 116"/>
            <p:cNvGrpSpPr>
              <a:grpSpLocks/>
            </p:cNvGrpSpPr>
            <p:nvPr/>
          </p:nvGrpSpPr>
          <p:grpSpPr bwMode="auto">
            <a:xfrm flipH="1">
              <a:off x="3471" y="3134"/>
              <a:ext cx="657" cy="418"/>
              <a:chOff x="6106" y="6532"/>
              <a:chExt cx="1136" cy="1136"/>
            </a:xfrm>
          </p:grpSpPr>
          <p:sp>
            <p:nvSpPr>
              <p:cNvPr id="71797" name="Line 117"/>
              <p:cNvSpPr>
                <a:spLocks noChangeShapeType="1"/>
              </p:cNvSpPr>
              <p:nvPr/>
            </p:nvSpPr>
            <p:spPr bwMode="auto">
              <a:xfrm flipH="1">
                <a:off x="6450" y="6532"/>
                <a:ext cx="792" cy="113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798" name="Line 118"/>
              <p:cNvSpPr>
                <a:spLocks noChangeShapeType="1"/>
              </p:cNvSpPr>
              <p:nvPr/>
            </p:nvSpPr>
            <p:spPr bwMode="auto">
              <a:xfrm flipH="1">
                <a:off x="6106" y="6532"/>
                <a:ext cx="1136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799" name="Line 119"/>
            <p:cNvSpPr>
              <a:spLocks noChangeShapeType="1"/>
            </p:cNvSpPr>
            <p:nvPr/>
          </p:nvSpPr>
          <p:spPr bwMode="auto">
            <a:xfrm flipH="1">
              <a:off x="4437" y="3216"/>
              <a:ext cx="459" cy="418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3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6632"/>
            <a:ext cx="9138220" cy="1066800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</a:rPr>
              <a:t>Calculating the flows using superposition (1)</a:t>
            </a:r>
          </a:p>
        </p:txBody>
      </p:sp>
      <p:sp>
        <p:nvSpPr>
          <p:cNvPr id="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80D3-A86B-FC42-BE0B-17A06FCCF2E6}" type="slidenum">
              <a:rPr lang="en-GB">
                <a:solidFill>
                  <a:srgbClr val="000000"/>
                </a:solidFill>
              </a:rPr>
              <a:pPr/>
              <a:t>42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0942" name="Group 46"/>
          <p:cNvGrpSpPr>
            <a:grpSpLocks/>
          </p:cNvGrpSpPr>
          <p:nvPr/>
        </p:nvGrpSpPr>
        <p:grpSpPr bwMode="auto">
          <a:xfrm>
            <a:off x="2012159" y="1600200"/>
            <a:ext cx="4509294" cy="1657350"/>
            <a:chOff x="66" y="2928"/>
            <a:chExt cx="2622" cy="1044"/>
          </a:xfrm>
        </p:grpSpPr>
        <p:sp>
          <p:nvSpPr>
            <p:cNvPr id="80943" name="Line 47"/>
            <p:cNvSpPr>
              <a:spLocks noChangeShapeType="1"/>
            </p:cNvSpPr>
            <p:nvPr/>
          </p:nvSpPr>
          <p:spPr bwMode="auto">
            <a:xfrm>
              <a:off x="574" y="2928"/>
              <a:ext cx="0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944" name="Text Box 48"/>
            <p:cNvSpPr txBox="1">
              <a:spLocks noChangeArrowheads="1"/>
            </p:cNvSpPr>
            <p:nvPr/>
          </p:nvSpPr>
          <p:spPr bwMode="auto">
            <a:xfrm>
              <a:off x="551" y="3330"/>
              <a:ext cx="1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0945" name="Text Box 49"/>
            <p:cNvSpPr txBox="1">
              <a:spLocks noChangeArrowheads="1"/>
            </p:cNvSpPr>
            <p:nvPr/>
          </p:nvSpPr>
          <p:spPr bwMode="auto">
            <a:xfrm>
              <a:off x="2523" y="3345"/>
              <a:ext cx="16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946" name="Line 50"/>
            <p:cNvSpPr>
              <a:spLocks noChangeShapeType="1"/>
            </p:cNvSpPr>
            <p:nvPr/>
          </p:nvSpPr>
          <p:spPr bwMode="auto">
            <a:xfrm rot="-5400000">
              <a:off x="1571" y="3320"/>
              <a:ext cx="0" cy="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947" name="Freeform 51"/>
            <p:cNvSpPr>
              <a:spLocks/>
            </p:cNvSpPr>
            <p:nvPr/>
          </p:nvSpPr>
          <p:spPr bwMode="auto">
            <a:xfrm>
              <a:off x="588" y="3212"/>
              <a:ext cx="725" cy="552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948" name="Freeform 52"/>
            <p:cNvSpPr>
              <a:spLocks/>
            </p:cNvSpPr>
            <p:nvPr/>
          </p:nvSpPr>
          <p:spPr bwMode="auto">
            <a:xfrm flipH="1">
              <a:off x="1856" y="3212"/>
              <a:ext cx="701" cy="552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949" name="Text Box 53"/>
            <p:cNvSpPr txBox="1">
              <a:spLocks noChangeArrowheads="1"/>
            </p:cNvSpPr>
            <p:nvPr/>
          </p:nvSpPr>
          <p:spPr bwMode="auto">
            <a:xfrm>
              <a:off x="2052" y="3711"/>
              <a:ext cx="1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0950" name="Text Box 54"/>
            <p:cNvSpPr txBox="1">
              <a:spLocks noChangeArrowheads="1"/>
            </p:cNvSpPr>
            <p:nvPr/>
          </p:nvSpPr>
          <p:spPr bwMode="auto">
            <a:xfrm>
              <a:off x="1031" y="3854"/>
              <a:ext cx="58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390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80951" name="Line 55"/>
            <p:cNvSpPr>
              <a:spLocks noChangeShapeType="1"/>
            </p:cNvSpPr>
            <p:nvPr/>
          </p:nvSpPr>
          <p:spPr bwMode="auto">
            <a:xfrm>
              <a:off x="68" y="3123"/>
              <a:ext cx="5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952" name="Text Box 56"/>
            <p:cNvSpPr txBox="1">
              <a:spLocks noChangeArrowheads="1"/>
            </p:cNvSpPr>
            <p:nvPr/>
          </p:nvSpPr>
          <p:spPr bwMode="auto">
            <a:xfrm>
              <a:off x="66" y="2928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390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80953" name="Line 57"/>
            <p:cNvSpPr>
              <a:spLocks noChangeShapeType="1"/>
            </p:cNvSpPr>
            <p:nvPr/>
          </p:nvSpPr>
          <p:spPr bwMode="auto">
            <a:xfrm>
              <a:off x="1550" y="3756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954" name="Line 58"/>
            <p:cNvSpPr>
              <a:spLocks noChangeShapeType="1"/>
            </p:cNvSpPr>
            <p:nvPr/>
          </p:nvSpPr>
          <p:spPr bwMode="auto">
            <a:xfrm>
              <a:off x="902" y="3189"/>
              <a:ext cx="459" cy="418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955" name="Line 59"/>
            <p:cNvSpPr>
              <a:spLocks noChangeShapeType="1"/>
            </p:cNvSpPr>
            <p:nvPr/>
          </p:nvSpPr>
          <p:spPr bwMode="auto">
            <a:xfrm>
              <a:off x="2544" y="2928"/>
              <a:ext cx="0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956" name="Line 60"/>
            <p:cNvSpPr>
              <a:spLocks noChangeShapeType="1"/>
            </p:cNvSpPr>
            <p:nvPr/>
          </p:nvSpPr>
          <p:spPr bwMode="auto">
            <a:xfrm>
              <a:off x="574" y="2995"/>
              <a:ext cx="19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0957" name="Group 61"/>
            <p:cNvGrpSpPr>
              <a:grpSpLocks/>
            </p:cNvGrpSpPr>
            <p:nvPr/>
          </p:nvGrpSpPr>
          <p:grpSpPr bwMode="auto">
            <a:xfrm>
              <a:off x="1707" y="3098"/>
              <a:ext cx="657" cy="418"/>
              <a:chOff x="6106" y="6532"/>
              <a:chExt cx="1136" cy="1136"/>
            </a:xfrm>
          </p:grpSpPr>
          <p:sp>
            <p:nvSpPr>
              <p:cNvPr id="80958" name="Line 62"/>
              <p:cNvSpPr>
                <a:spLocks noChangeShapeType="1"/>
              </p:cNvSpPr>
              <p:nvPr/>
            </p:nvSpPr>
            <p:spPr bwMode="auto">
              <a:xfrm flipH="1">
                <a:off x="6450" y="6532"/>
                <a:ext cx="792" cy="113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959" name="Line 63"/>
              <p:cNvSpPr>
                <a:spLocks noChangeShapeType="1"/>
              </p:cNvSpPr>
              <p:nvPr/>
            </p:nvSpPr>
            <p:spPr bwMode="auto">
              <a:xfrm flipH="1">
                <a:off x="6106" y="6532"/>
                <a:ext cx="1136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0960" name="Text Box 64"/>
          <p:cNvSpPr txBox="1">
            <a:spLocks noChangeArrowheads="1"/>
          </p:cNvSpPr>
          <p:nvPr/>
        </p:nvSpPr>
        <p:spPr bwMode="auto">
          <a:xfrm>
            <a:off x="3697554" y="1924051"/>
            <a:ext cx="455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F</a:t>
            </a:r>
            <a:r>
              <a:rPr lang="en-GB" sz="2000" baseline="-25000">
                <a:solidFill>
                  <a:srgbClr val="000000"/>
                </a:solidFill>
              </a:rPr>
              <a:t>A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0961" name="Text Box 65"/>
          <p:cNvSpPr txBox="1">
            <a:spLocks noChangeArrowheads="1"/>
          </p:cNvSpPr>
          <p:nvPr/>
        </p:nvSpPr>
        <p:spPr bwMode="auto">
          <a:xfrm>
            <a:off x="5044151" y="1905001"/>
            <a:ext cx="4553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F</a:t>
            </a:r>
            <a:r>
              <a:rPr lang="en-GB" sz="2000" baseline="-25000">
                <a:solidFill>
                  <a:srgbClr val="000000"/>
                </a:solidFill>
              </a:rPr>
              <a:t>B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0962" name="Text Box 66"/>
          <p:cNvSpPr txBox="1">
            <a:spLocks noChangeArrowheads="1"/>
          </p:cNvSpPr>
          <p:nvPr/>
        </p:nvSpPr>
        <p:spPr bwMode="auto">
          <a:xfrm>
            <a:off x="643202" y="3781425"/>
            <a:ext cx="824000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baseline="-25000" dirty="0">
                <a:solidFill>
                  <a:srgbClr val="000000"/>
                </a:solidFill>
              </a:rPr>
              <a:t>A </a:t>
            </a:r>
            <a:r>
              <a:rPr lang="en-GB" dirty="0">
                <a:solidFill>
                  <a:srgbClr val="000000"/>
                </a:solidFill>
              </a:rPr>
              <a:t>= 2 x F</a:t>
            </a:r>
            <a:r>
              <a:rPr lang="en-GB" baseline="-25000" dirty="0">
                <a:solidFill>
                  <a:srgbClr val="000000"/>
                </a:solidFill>
              </a:rPr>
              <a:t>B  </a:t>
            </a:r>
            <a:r>
              <a:rPr lang="en-GB" dirty="0">
                <a:solidFill>
                  <a:srgbClr val="000000"/>
                </a:solidFill>
              </a:rPr>
              <a:t>because the path 1-2-3 has twice the reactance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of the path 1-3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baseline="-25000" dirty="0">
                <a:solidFill>
                  <a:srgbClr val="000000"/>
                </a:solidFill>
              </a:rPr>
              <a:t>A </a:t>
            </a:r>
            <a:r>
              <a:rPr lang="en-GB" dirty="0">
                <a:solidFill>
                  <a:srgbClr val="000000"/>
                </a:solidFill>
              </a:rPr>
              <a:t>+ F</a:t>
            </a:r>
            <a:r>
              <a:rPr lang="en-GB" baseline="-25000" dirty="0">
                <a:solidFill>
                  <a:srgbClr val="000000"/>
                </a:solidFill>
              </a:rPr>
              <a:t>B</a:t>
            </a:r>
            <a:r>
              <a:rPr lang="en-GB" dirty="0">
                <a:solidFill>
                  <a:srgbClr val="000000"/>
                </a:solidFill>
              </a:rPr>
              <a:t> = 390 MW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baseline="-25000" dirty="0">
                <a:solidFill>
                  <a:srgbClr val="000000"/>
                </a:solidFill>
              </a:rPr>
              <a:t>A </a:t>
            </a:r>
            <a:r>
              <a:rPr lang="en-GB" dirty="0">
                <a:solidFill>
                  <a:srgbClr val="000000"/>
                </a:solidFill>
              </a:rPr>
              <a:t>= 260 MW</a:t>
            </a:r>
          </a:p>
          <a:p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baseline="-25000" dirty="0">
                <a:solidFill>
                  <a:srgbClr val="000000"/>
                </a:solidFill>
              </a:rPr>
              <a:t>B</a:t>
            </a:r>
            <a:r>
              <a:rPr lang="en-GB" dirty="0">
                <a:solidFill>
                  <a:srgbClr val="000000"/>
                </a:solidFill>
              </a:rPr>
              <a:t> = 130 MW</a:t>
            </a:r>
            <a:endParaRPr lang="en-GB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13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2" y="116632"/>
            <a:ext cx="9216229" cy="1066800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</a:rPr>
              <a:t>Calculating the flows using superposition (2)</a:t>
            </a:r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B8B2-DFD9-8D45-8D41-0809436E01F2}" type="slidenum">
              <a:rPr lang="en-GB">
                <a:solidFill>
                  <a:srgbClr val="000000"/>
                </a:solidFill>
              </a:rPr>
              <a:pPr/>
              <a:t>43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2885810" y="1600204"/>
            <a:ext cx="0" cy="5889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846256" y="2238375"/>
            <a:ext cx="24249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6237688" y="2262188"/>
            <a:ext cx="28376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 rot="-5400000">
            <a:off x="4599583" y="2165419"/>
            <a:ext cx="0" cy="15048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52" name="Freeform 8"/>
          <p:cNvSpPr>
            <a:spLocks/>
          </p:cNvSpPr>
          <p:nvPr/>
        </p:nvSpPr>
        <p:spPr bwMode="auto">
          <a:xfrm>
            <a:off x="2909887" y="2051050"/>
            <a:ext cx="1246850" cy="8763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53" name="Freeform 9"/>
          <p:cNvSpPr>
            <a:spLocks/>
          </p:cNvSpPr>
          <p:nvPr/>
        </p:nvSpPr>
        <p:spPr bwMode="auto">
          <a:xfrm flipH="1">
            <a:off x="5090583" y="2051050"/>
            <a:ext cx="1205575" cy="8763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5427665" y="2843218"/>
            <a:ext cx="28032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3671756" y="3070230"/>
            <a:ext cx="100607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>
                <a:solidFill>
                  <a:srgbClr val="000000"/>
                </a:solidFill>
              </a:rPr>
              <a:t>60 MW</a:t>
            </a:r>
            <a:endParaRPr lang="en-US" sz="1400" baseline="-25000">
              <a:solidFill>
                <a:srgbClr val="000000"/>
              </a:solidFill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287558" y="1909763"/>
            <a:ext cx="89429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6418262" y="1600200"/>
            <a:ext cx="84613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>
                <a:solidFill>
                  <a:srgbClr val="000000"/>
                </a:solidFill>
              </a:rPr>
              <a:t>60 MW</a:t>
            </a:r>
            <a:endParaRPr lang="en-US" sz="1400" baseline="-25000">
              <a:solidFill>
                <a:srgbClr val="000000"/>
              </a:solidFill>
            </a:endParaRP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4564327" y="29146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 flipH="1">
            <a:off x="4989116" y="2014543"/>
            <a:ext cx="789384" cy="663575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6273800" y="1600204"/>
            <a:ext cx="0" cy="5889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2885813" y="1706563"/>
            <a:ext cx="338799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 flipH="1">
            <a:off x="3302000" y="1905005"/>
            <a:ext cx="1129904" cy="663575"/>
            <a:chOff x="6106" y="6532"/>
            <a:chExt cx="1136" cy="1136"/>
          </a:xfrm>
        </p:grpSpPr>
        <p:sp>
          <p:nvSpPr>
            <p:cNvPr id="82963" name="Line 19"/>
            <p:cNvSpPr>
              <a:spLocks noChangeShapeType="1"/>
            </p:cNvSpPr>
            <p:nvPr/>
          </p:nvSpPr>
          <p:spPr bwMode="auto">
            <a:xfrm flipH="1">
              <a:off x="6450" y="6532"/>
              <a:ext cx="792" cy="1136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64" name="Line 20"/>
            <p:cNvSpPr>
              <a:spLocks noChangeShapeType="1"/>
            </p:cNvSpPr>
            <p:nvPr/>
          </p:nvSpPr>
          <p:spPr bwMode="auto">
            <a:xfrm flipH="1">
              <a:off x="6106" y="6532"/>
              <a:ext cx="1136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3697552" y="1924051"/>
            <a:ext cx="464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F</a:t>
            </a:r>
            <a:r>
              <a:rPr lang="en-GB" sz="2000" baseline="-25000">
                <a:solidFill>
                  <a:srgbClr val="000000"/>
                </a:solidFill>
              </a:rPr>
              <a:t>D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5044149" y="1905001"/>
            <a:ext cx="4648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F</a:t>
            </a:r>
            <a:r>
              <a:rPr lang="en-GB" sz="2000" baseline="-25000">
                <a:solidFill>
                  <a:srgbClr val="000000"/>
                </a:solidFill>
              </a:rPr>
              <a:t>C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643202" y="3781425"/>
            <a:ext cx="827387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baseline="-25000" dirty="0">
                <a:solidFill>
                  <a:srgbClr val="000000"/>
                </a:solidFill>
              </a:rPr>
              <a:t>C </a:t>
            </a:r>
            <a:r>
              <a:rPr lang="en-GB" dirty="0">
                <a:solidFill>
                  <a:srgbClr val="000000"/>
                </a:solidFill>
              </a:rPr>
              <a:t>= 2 x F</a:t>
            </a:r>
            <a:r>
              <a:rPr lang="en-GB" baseline="-25000" dirty="0">
                <a:solidFill>
                  <a:srgbClr val="000000"/>
                </a:solidFill>
              </a:rPr>
              <a:t>D  </a:t>
            </a:r>
            <a:r>
              <a:rPr lang="en-GB" dirty="0">
                <a:solidFill>
                  <a:srgbClr val="000000"/>
                </a:solidFill>
              </a:rPr>
              <a:t>because the path 2-1-3 has twice the reactance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of the path 2-3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baseline="-25000" dirty="0">
                <a:solidFill>
                  <a:srgbClr val="000000"/>
                </a:solidFill>
              </a:rPr>
              <a:t>C </a:t>
            </a:r>
            <a:r>
              <a:rPr lang="en-GB" dirty="0">
                <a:solidFill>
                  <a:srgbClr val="000000"/>
                </a:solidFill>
              </a:rPr>
              <a:t>+ F</a:t>
            </a:r>
            <a:r>
              <a:rPr lang="en-GB" baseline="-25000" dirty="0">
                <a:solidFill>
                  <a:srgbClr val="000000"/>
                </a:solidFill>
              </a:rPr>
              <a:t>D</a:t>
            </a:r>
            <a:r>
              <a:rPr lang="en-GB" dirty="0">
                <a:solidFill>
                  <a:srgbClr val="000000"/>
                </a:solidFill>
              </a:rPr>
              <a:t> = 60 MW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baseline="-25000" dirty="0">
                <a:solidFill>
                  <a:srgbClr val="000000"/>
                </a:solidFill>
              </a:rPr>
              <a:t>C </a:t>
            </a:r>
            <a:r>
              <a:rPr lang="en-GB" dirty="0">
                <a:solidFill>
                  <a:srgbClr val="000000"/>
                </a:solidFill>
              </a:rPr>
              <a:t>= 40 MW</a:t>
            </a:r>
          </a:p>
          <a:p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baseline="-25000" dirty="0">
                <a:solidFill>
                  <a:srgbClr val="000000"/>
                </a:solidFill>
              </a:rPr>
              <a:t>D</a:t>
            </a:r>
            <a:r>
              <a:rPr lang="en-GB" dirty="0">
                <a:solidFill>
                  <a:srgbClr val="000000"/>
                </a:solidFill>
              </a:rPr>
              <a:t> = 20 MW</a:t>
            </a:r>
            <a:endParaRPr lang="en-GB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93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2" y="116632"/>
            <a:ext cx="9216229" cy="1066800"/>
          </a:xfrm>
        </p:spPr>
        <p:txBody>
          <a:bodyPr/>
          <a:lstStyle/>
          <a:p>
            <a:r>
              <a:rPr lang="en-GB" sz="3600" dirty="0">
                <a:solidFill>
                  <a:srgbClr val="000000"/>
                </a:solidFill>
              </a:rPr>
              <a:t>Calculating the flows using superposition (3)</a:t>
            </a:r>
          </a:p>
        </p:txBody>
      </p:sp>
      <p:sp>
        <p:nvSpPr>
          <p:cNvPr id="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© 2018 D. Kirschen and the University of Washington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3D40-E2FE-D743-8F12-C0CC0B402C0E}" type="slidenum">
              <a:rPr lang="en-GB">
                <a:solidFill>
                  <a:srgbClr val="000000"/>
                </a:solidFill>
              </a:rPr>
              <a:pPr/>
              <a:t>44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5063" name="Group 71"/>
          <p:cNvGrpSpPr>
            <a:grpSpLocks/>
          </p:cNvGrpSpPr>
          <p:nvPr/>
        </p:nvGrpSpPr>
        <p:grpSpPr bwMode="auto">
          <a:xfrm>
            <a:off x="116946" y="1371600"/>
            <a:ext cx="9871604" cy="1709738"/>
            <a:chOff x="68" y="864"/>
            <a:chExt cx="5740" cy="1077"/>
          </a:xfrm>
        </p:grpSpPr>
        <p:sp>
          <p:nvSpPr>
            <p:cNvPr id="85019" name="Line 27"/>
            <p:cNvSpPr>
              <a:spLocks noChangeShapeType="1"/>
            </p:cNvSpPr>
            <p:nvPr/>
          </p:nvSpPr>
          <p:spPr bwMode="auto">
            <a:xfrm>
              <a:off x="574" y="864"/>
              <a:ext cx="0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551" y="1266"/>
              <a:ext cx="1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5021" name="Text Box 29"/>
            <p:cNvSpPr txBox="1">
              <a:spLocks noChangeArrowheads="1"/>
            </p:cNvSpPr>
            <p:nvPr/>
          </p:nvSpPr>
          <p:spPr bwMode="auto">
            <a:xfrm>
              <a:off x="2523" y="1281"/>
              <a:ext cx="16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5022" name="Line 30"/>
            <p:cNvSpPr>
              <a:spLocks noChangeShapeType="1"/>
            </p:cNvSpPr>
            <p:nvPr/>
          </p:nvSpPr>
          <p:spPr bwMode="auto">
            <a:xfrm rot="-5400000">
              <a:off x="1571" y="1256"/>
              <a:ext cx="0" cy="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23" name="Freeform 31"/>
            <p:cNvSpPr>
              <a:spLocks/>
            </p:cNvSpPr>
            <p:nvPr/>
          </p:nvSpPr>
          <p:spPr bwMode="auto">
            <a:xfrm>
              <a:off x="588" y="1148"/>
              <a:ext cx="725" cy="552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24" name="Freeform 32"/>
            <p:cNvSpPr>
              <a:spLocks/>
            </p:cNvSpPr>
            <p:nvPr/>
          </p:nvSpPr>
          <p:spPr bwMode="auto">
            <a:xfrm flipH="1">
              <a:off x="1856" y="1148"/>
              <a:ext cx="701" cy="552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25" name="Text Box 33"/>
            <p:cNvSpPr txBox="1">
              <a:spLocks noChangeArrowheads="1"/>
            </p:cNvSpPr>
            <p:nvPr/>
          </p:nvSpPr>
          <p:spPr bwMode="auto">
            <a:xfrm>
              <a:off x="2052" y="1647"/>
              <a:ext cx="1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5026" name="Text Box 34"/>
            <p:cNvSpPr txBox="1">
              <a:spLocks noChangeArrowheads="1"/>
            </p:cNvSpPr>
            <p:nvPr/>
          </p:nvSpPr>
          <p:spPr bwMode="auto">
            <a:xfrm>
              <a:off x="1031" y="1790"/>
              <a:ext cx="58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390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85027" name="Line 35"/>
            <p:cNvSpPr>
              <a:spLocks noChangeShapeType="1"/>
            </p:cNvSpPr>
            <p:nvPr/>
          </p:nvSpPr>
          <p:spPr bwMode="auto">
            <a:xfrm>
              <a:off x="68" y="1059"/>
              <a:ext cx="5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28" name="Text Box 36"/>
            <p:cNvSpPr txBox="1">
              <a:spLocks noChangeArrowheads="1"/>
            </p:cNvSpPr>
            <p:nvPr/>
          </p:nvSpPr>
          <p:spPr bwMode="auto">
            <a:xfrm>
              <a:off x="84" y="864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390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85029" name="Line 37"/>
            <p:cNvSpPr>
              <a:spLocks noChangeShapeType="1"/>
            </p:cNvSpPr>
            <p:nvPr/>
          </p:nvSpPr>
          <p:spPr bwMode="auto">
            <a:xfrm>
              <a:off x="1550" y="1692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30" name="Line 38"/>
            <p:cNvSpPr>
              <a:spLocks noChangeShapeType="1"/>
            </p:cNvSpPr>
            <p:nvPr/>
          </p:nvSpPr>
          <p:spPr bwMode="auto">
            <a:xfrm>
              <a:off x="902" y="1125"/>
              <a:ext cx="459" cy="418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31" name="Line 39"/>
            <p:cNvSpPr>
              <a:spLocks noChangeShapeType="1"/>
            </p:cNvSpPr>
            <p:nvPr/>
          </p:nvSpPr>
          <p:spPr bwMode="auto">
            <a:xfrm>
              <a:off x="2544" y="864"/>
              <a:ext cx="0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32" name="Line 40"/>
            <p:cNvSpPr>
              <a:spLocks noChangeShapeType="1"/>
            </p:cNvSpPr>
            <p:nvPr/>
          </p:nvSpPr>
          <p:spPr bwMode="auto">
            <a:xfrm>
              <a:off x="574" y="931"/>
              <a:ext cx="19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5033" name="Group 41"/>
            <p:cNvGrpSpPr>
              <a:grpSpLocks/>
            </p:cNvGrpSpPr>
            <p:nvPr/>
          </p:nvGrpSpPr>
          <p:grpSpPr bwMode="auto">
            <a:xfrm>
              <a:off x="1707" y="1034"/>
              <a:ext cx="657" cy="418"/>
              <a:chOff x="6106" y="6532"/>
              <a:chExt cx="1136" cy="1136"/>
            </a:xfrm>
          </p:grpSpPr>
          <p:sp>
            <p:nvSpPr>
              <p:cNvPr id="85034" name="Line 42"/>
              <p:cNvSpPr>
                <a:spLocks noChangeShapeType="1"/>
              </p:cNvSpPr>
              <p:nvPr/>
            </p:nvSpPr>
            <p:spPr bwMode="auto">
              <a:xfrm flipH="1">
                <a:off x="6450" y="6532"/>
                <a:ext cx="792" cy="113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35" name="Line 43"/>
              <p:cNvSpPr>
                <a:spLocks noChangeShapeType="1"/>
              </p:cNvSpPr>
              <p:nvPr/>
            </p:nvSpPr>
            <p:spPr bwMode="auto">
              <a:xfrm flipH="1">
                <a:off x="6106" y="6532"/>
                <a:ext cx="1136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036" name="Group 44"/>
            <p:cNvGrpSpPr>
              <a:grpSpLocks/>
            </p:cNvGrpSpPr>
            <p:nvPr/>
          </p:nvGrpSpPr>
          <p:grpSpPr bwMode="auto">
            <a:xfrm>
              <a:off x="2784" y="864"/>
              <a:ext cx="3024" cy="1077"/>
              <a:chOff x="2784" y="2955"/>
              <a:chExt cx="3024" cy="1077"/>
            </a:xfrm>
          </p:grpSpPr>
          <p:sp>
            <p:nvSpPr>
              <p:cNvPr id="85037" name="Text Box 45"/>
              <p:cNvSpPr txBox="1">
                <a:spLocks noChangeArrowheads="1"/>
              </p:cNvSpPr>
              <p:nvPr/>
            </p:nvSpPr>
            <p:spPr bwMode="auto">
              <a:xfrm>
                <a:off x="5258" y="2957"/>
                <a:ext cx="55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60 MW</a:t>
                </a:r>
                <a:endParaRPr lang="en-US" sz="14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38" name="Line 46"/>
              <p:cNvSpPr>
                <a:spLocks noChangeShapeType="1"/>
              </p:cNvSpPr>
              <p:nvPr/>
            </p:nvSpPr>
            <p:spPr bwMode="auto">
              <a:xfrm>
                <a:off x="3196" y="2955"/>
                <a:ext cx="0" cy="3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39" name="Text Box 47"/>
              <p:cNvSpPr txBox="1">
                <a:spLocks noChangeArrowheads="1"/>
              </p:cNvSpPr>
              <p:nvPr/>
            </p:nvSpPr>
            <p:spPr bwMode="auto">
              <a:xfrm>
                <a:off x="3173" y="3355"/>
                <a:ext cx="1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5040" name="Text Box 48"/>
              <p:cNvSpPr txBox="1">
                <a:spLocks noChangeArrowheads="1"/>
              </p:cNvSpPr>
              <p:nvPr/>
            </p:nvSpPr>
            <p:spPr bwMode="auto">
              <a:xfrm>
                <a:off x="5145" y="3369"/>
                <a:ext cx="16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5041" name="Line 49"/>
              <p:cNvSpPr>
                <a:spLocks noChangeShapeType="1"/>
              </p:cNvSpPr>
              <p:nvPr/>
            </p:nvSpPr>
            <p:spPr bwMode="auto">
              <a:xfrm rot="-5400000">
                <a:off x="4193" y="3342"/>
                <a:ext cx="0" cy="87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2" name="Freeform 50"/>
              <p:cNvSpPr>
                <a:spLocks/>
              </p:cNvSpPr>
              <p:nvPr/>
            </p:nvSpPr>
            <p:spPr bwMode="auto">
              <a:xfrm>
                <a:off x="3210" y="3238"/>
                <a:ext cx="725" cy="547"/>
              </a:xfrm>
              <a:custGeom>
                <a:avLst/>
                <a:gdLst>
                  <a:gd name="T0" fmla="*/ 0 w 1520"/>
                  <a:gd name="T1" fmla="*/ 0 h 2320"/>
                  <a:gd name="T2" fmla="*/ 360 w 1520"/>
                  <a:gd name="T3" fmla="*/ 0 h 2320"/>
                  <a:gd name="T4" fmla="*/ 1520 w 1520"/>
                  <a:gd name="T5" fmla="*/ 2000 h 2320"/>
                  <a:gd name="T6" fmla="*/ 1520 w 1520"/>
                  <a:gd name="T7" fmla="*/ 2320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0" h="2320">
                    <a:moveTo>
                      <a:pt x="0" y="0"/>
                    </a:moveTo>
                    <a:lnTo>
                      <a:pt x="360" y="0"/>
                    </a:lnTo>
                    <a:lnTo>
                      <a:pt x="1520" y="2000"/>
                    </a:lnTo>
                    <a:lnTo>
                      <a:pt x="1520" y="232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3" name="Freeform 51"/>
              <p:cNvSpPr>
                <a:spLocks/>
              </p:cNvSpPr>
              <p:nvPr/>
            </p:nvSpPr>
            <p:spPr bwMode="auto">
              <a:xfrm flipH="1">
                <a:off x="4478" y="3238"/>
                <a:ext cx="701" cy="547"/>
              </a:xfrm>
              <a:custGeom>
                <a:avLst/>
                <a:gdLst>
                  <a:gd name="T0" fmla="*/ 0 w 1520"/>
                  <a:gd name="T1" fmla="*/ 0 h 2320"/>
                  <a:gd name="T2" fmla="*/ 360 w 1520"/>
                  <a:gd name="T3" fmla="*/ 0 h 2320"/>
                  <a:gd name="T4" fmla="*/ 1520 w 1520"/>
                  <a:gd name="T5" fmla="*/ 2000 h 2320"/>
                  <a:gd name="T6" fmla="*/ 1520 w 1520"/>
                  <a:gd name="T7" fmla="*/ 2320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0" h="2320">
                    <a:moveTo>
                      <a:pt x="0" y="0"/>
                    </a:moveTo>
                    <a:lnTo>
                      <a:pt x="360" y="0"/>
                    </a:lnTo>
                    <a:lnTo>
                      <a:pt x="1520" y="2000"/>
                    </a:lnTo>
                    <a:lnTo>
                      <a:pt x="1520" y="232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4" name="Text Box 52"/>
              <p:cNvSpPr txBox="1">
                <a:spLocks noChangeArrowheads="1"/>
              </p:cNvSpPr>
              <p:nvPr/>
            </p:nvSpPr>
            <p:spPr bwMode="auto">
              <a:xfrm>
                <a:off x="4674" y="3734"/>
                <a:ext cx="16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85045" name="Line 53"/>
              <p:cNvSpPr>
                <a:spLocks noChangeShapeType="1"/>
              </p:cNvSpPr>
              <p:nvPr/>
            </p:nvSpPr>
            <p:spPr bwMode="auto">
              <a:xfrm rot="5400000">
                <a:off x="4141" y="3902"/>
                <a:ext cx="26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6" name="Text Box 54"/>
              <p:cNvSpPr txBox="1">
                <a:spLocks noChangeArrowheads="1"/>
              </p:cNvSpPr>
              <p:nvPr/>
            </p:nvSpPr>
            <p:spPr bwMode="auto">
              <a:xfrm>
                <a:off x="3696" y="3915"/>
                <a:ext cx="492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60 MW</a:t>
                </a:r>
                <a:endParaRPr lang="en-US" sz="14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7" name="Line 55"/>
              <p:cNvSpPr>
                <a:spLocks noChangeShapeType="1"/>
              </p:cNvSpPr>
              <p:nvPr/>
            </p:nvSpPr>
            <p:spPr bwMode="auto">
              <a:xfrm flipH="1">
                <a:off x="5174" y="3147"/>
                <a:ext cx="298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8" name="Line 56"/>
              <p:cNvSpPr>
                <a:spLocks noChangeShapeType="1"/>
              </p:cNvSpPr>
              <p:nvPr/>
            </p:nvSpPr>
            <p:spPr bwMode="auto">
              <a:xfrm>
                <a:off x="5166" y="2955"/>
                <a:ext cx="0" cy="3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49" name="Line 57"/>
              <p:cNvSpPr>
                <a:spLocks noChangeShapeType="1"/>
              </p:cNvSpPr>
              <p:nvPr/>
            </p:nvSpPr>
            <p:spPr bwMode="auto">
              <a:xfrm>
                <a:off x="3196" y="3022"/>
                <a:ext cx="197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50" name="AutoShape 58"/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199" cy="192"/>
              </a:xfrm>
              <a:prstGeom prst="plus">
                <a:avLst>
                  <a:gd name="adj" fmla="val 37972"/>
                </a:avLst>
              </a:prstGeom>
              <a:solidFill>
                <a:srgbClr val="005A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5051" name="Group 59"/>
              <p:cNvGrpSpPr>
                <a:grpSpLocks/>
              </p:cNvGrpSpPr>
              <p:nvPr/>
            </p:nvGrpSpPr>
            <p:grpSpPr bwMode="auto">
              <a:xfrm flipH="1">
                <a:off x="3471" y="3134"/>
                <a:ext cx="657" cy="418"/>
                <a:chOff x="6106" y="6532"/>
                <a:chExt cx="1136" cy="1136"/>
              </a:xfrm>
            </p:grpSpPr>
            <p:sp>
              <p:nvSpPr>
                <p:cNvPr id="8505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6450" y="6532"/>
                  <a:ext cx="792" cy="113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5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6106" y="6532"/>
                  <a:ext cx="1136" cy="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5054" name="Line 62"/>
              <p:cNvSpPr>
                <a:spLocks noChangeShapeType="1"/>
              </p:cNvSpPr>
              <p:nvPr/>
            </p:nvSpPr>
            <p:spPr bwMode="auto">
              <a:xfrm flipH="1">
                <a:off x="4437" y="3216"/>
                <a:ext cx="459" cy="418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5056" name="Text Box 64"/>
            <p:cNvSpPr txBox="1">
              <a:spLocks noChangeArrowheads="1"/>
            </p:cNvSpPr>
            <p:nvPr/>
          </p:nvSpPr>
          <p:spPr bwMode="auto">
            <a:xfrm>
              <a:off x="1092" y="1191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260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85057" name="Text Box 65"/>
            <p:cNvSpPr txBox="1">
              <a:spLocks noChangeArrowheads="1"/>
            </p:cNvSpPr>
            <p:nvPr/>
          </p:nvSpPr>
          <p:spPr bwMode="auto">
            <a:xfrm>
              <a:off x="1668" y="1104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130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85058" name="Text Box 66"/>
            <p:cNvSpPr txBox="1">
              <a:spLocks noChangeArrowheads="1"/>
            </p:cNvSpPr>
            <p:nvPr/>
          </p:nvSpPr>
          <p:spPr bwMode="auto">
            <a:xfrm>
              <a:off x="3696" y="1095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20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  <p:sp>
          <p:nvSpPr>
            <p:cNvPr id="85059" name="Text Box 67"/>
            <p:cNvSpPr txBox="1">
              <a:spLocks noChangeArrowheads="1"/>
            </p:cNvSpPr>
            <p:nvPr/>
          </p:nvSpPr>
          <p:spPr bwMode="auto">
            <a:xfrm>
              <a:off x="4308" y="1191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>
                  <a:solidFill>
                    <a:srgbClr val="000000"/>
                  </a:solidFill>
                </a:rPr>
                <a:t>40 MW</a:t>
              </a:r>
              <a:endParaRPr lang="en-US" sz="14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85061" name="Text Box 69"/>
          <p:cNvSpPr txBox="1">
            <a:spLocks noChangeArrowheads="1"/>
          </p:cNvSpPr>
          <p:nvPr/>
        </p:nvSpPr>
        <p:spPr bwMode="auto">
          <a:xfrm>
            <a:off x="4106862" y="4786318"/>
            <a:ext cx="8461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b="1">
                <a:solidFill>
                  <a:srgbClr val="000000"/>
                </a:solidFill>
              </a:rPr>
              <a:t>280 MW</a:t>
            </a:r>
            <a:endParaRPr lang="en-US" sz="1400" b="1" baseline="-25000">
              <a:solidFill>
                <a:srgbClr val="000000"/>
              </a:solidFill>
            </a:endParaRPr>
          </a:p>
        </p:txBody>
      </p:sp>
      <p:grpSp>
        <p:nvGrpSpPr>
          <p:cNvPr id="85064" name="Group 72"/>
          <p:cNvGrpSpPr>
            <a:grpSpLocks/>
          </p:cNvGrpSpPr>
          <p:nvPr/>
        </p:nvGrpSpPr>
        <p:grpSpPr bwMode="auto">
          <a:xfrm>
            <a:off x="2311400" y="3638550"/>
            <a:ext cx="5544608" cy="2381250"/>
            <a:chOff x="1344" y="2292"/>
            <a:chExt cx="3224" cy="1500"/>
          </a:xfrm>
        </p:grpSpPr>
        <p:grpSp>
          <p:nvGrpSpPr>
            <p:cNvPr id="84996" name="Group 4"/>
            <p:cNvGrpSpPr>
              <a:grpSpLocks/>
            </p:cNvGrpSpPr>
            <p:nvPr/>
          </p:nvGrpSpPr>
          <p:grpSpPr bwMode="auto">
            <a:xfrm>
              <a:off x="1344" y="2640"/>
              <a:ext cx="3224" cy="1152"/>
              <a:chOff x="1344" y="1335"/>
              <a:chExt cx="3224" cy="1152"/>
            </a:xfrm>
          </p:grpSpPr>
          <p:sp>
            <p:nvSpPr>
              <p:cNvPr id="84997" name="Line 5"/>
              <p:cNvSpPr>
                <a:spLocks noChangeShapeType="1"/>
              </p:cNvSpPr>
              <p:nvPr/>
            </p:nvSpPr>
            <p:spPr bwMode="auto">
              <a:xfrm>
                <a:off x="1852" y="1335"/>
                <a:ext cx="0" cy="4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998" name="Text Box 6"/>
              <p:cNvSpPr txBox="1">
                <a:spLocks noChangeArrowheads="1"/>
              </p:cNvSpPr>
              <p:nvPr/>
            </p:nvSpPr>
            <p:spPr bwMode="auto">
              <a:xfrm>
                <a:off x="1829" y="1778"/>
                <a:ext cx="14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4999" name="Text Box 7"/>
              <p:cNvSpPr txBox="1">
                <a:spLocks noChangeArrowheads="1"/>
              </p:cNvSpPr>
              <p:nvPr/>
            </p:nvSpPr>
            <p:spPr bwMode="auto">
              <a:xfrm>
                <a:off x="3914" y="1383"/>
                <a:ext cx="654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60 MW</a:t>
                </a:r>
                <a:endParaRPr lang="en-US" sz="14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0" name="Text Box 8"/>
              <p:cNvSpPr txBox="1">
                <a:spLocks noChangeArrowheads="1"/>
              </p:cNvSpPr>
              <p:nvPr/>
            </p:nvSpPr>
            <p:spPr bwMode="auto">
              <a:xfrm>
                <a:off x="3801" y="1795"/>
                <a:ext cx="165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5001" name="Line 9"/>
              <p:cNvSpPr>
                <a:spLocks noChangeShapeType="1"/>
              </p:cNvSpPr>
              <p:nvPr/>
            </p:nvSpPr>
            <p:spPr bwMode="auto">
              <a:xfrm rot="-5400000">
                <a:off x="2849" y="1812"/>
                <a:ext cx="0" cy="87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2" name="Freeform 10"/>
              <p:cNvSpPr>
                <a:spLocks/>
              </p:cNvSpPr>
              <p:nvPr/>
            </p:nvSpPr>
            <p:spPr bwMode="auto">
              <a:xfrm>
                <a:off x="1866" y="1649"/>
                <a:ext cx="725" cy="607"/>
              </a:xfrm>
              <a:custGeom>
                <a:avLst/>
                <a:gdLst>
                  <a:gd name="T0" fmla="*/ 0 w 1520"/>
                  <a:gd name="T1" fmla="*/ 0 h 2320"/>
                  <a:gd name="T2" fmla="*/ 360 w 1520"/>
                  <a:gd name="T3" fmla="*/ 0 h 2320"/>
                  <a:gd name="T4" fmla="*/ 1520 w 1520"/>
                  <a:gd name="T5" fmla="*/ 2000 h 2320"/>
                  <a:gd name="T6" fmla="*/ 1520 w 1520"/>
                  <a:gd name="T7" fmla="*/ 2320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0" h="2320">
                    <a:moveTo>
                      <a:pt x="0" y="0"/>
                    </a:moveTo>
                    <a:lnTo>
                      <a:pt x="360" y="0"/>
                    </a:lnTo>
                    <a:lnTo>
                      <a:pt x="1520" y="2000"/>
                    </a:lnTo>
                    <a:lnTo>
                      <a:pt x="1520" y="232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3" name="Freeform 11"/>
              <p:cNvSpPr>
                <a:spLocks/>
              </p:cNvSpPr>
              <p:nvPr/>
            </p:nvSpPr>
            <p:spPr bwMode="auto">
              <a:xfrm flipH="1">
                <a:off x="3134" y="1649"/>
                <a:ext cx="701" cy="607"/>
              </a:xfrm>
              <a:custGeom>
                <a:avLst/>
                <a:gdLst>
                  <a:gd name="T0" fmla="*/ 0 w 1520"/>
                  <a:gd name="T1" fmla="*/ 0 h 2320"/>
                  <a:gd name="T2" fmla="*/ 360 w 1520"/>
                  <a:gd name="T3" fmla="*/ 0 h 2320"/>
                  <a:gd name="T4" fmla="*/ 1520 w 1520"/>
                  <a:gd name="T5" fmla="*/ 2000 h 2320"/>
                  <a:gd name="T6" fmla="*/ 1520 w 1520"/>
                  <a:gd name="T7" fmla="*/ 2320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0" h="2320">
                    <a:moveTo>
                      <a:pt x="0" y="0"/>
                    </a:moveTo>
                    <a:lnTo>
                      <a:pt x="360" y="0"/>
                    </a:lnTo>
                    <a:lnTo>
                      <a:pt x="1520" y="2000"/>
                    </a:lnTo>
                    <a:lnTo>
                      <a:pt x="1520" y="232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4" name="Text Box 12"/>
              <p:cNvSpPr txBox="1">
                <a:spLocks noChangeArrowheads="1"/>
              </p:cNvSpPr>
              <p:nvPr/>
            </p:nvSpPr>
            <p:spPr bwMode="auto">
              <a:xfrm>
                <a:off x="3330" y="2199"/>
                <a:ext cx="163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85005" name="Text Box 13"/>
              <p:cNvSpPr txBox="1">
                <a:spLocks noChangeArrowheads="1"/>
              </p:cNvSpPr>
              <p:nvPr/>
            </p:nvSpPr>
            <p:spPr bwMode="auto">
              <a:xfrm>
                <a:off x="2309" y="2357"/>
                <a:ext cx="58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450 MW</a:t>
                </a:r>
                <a:endParaRPr lang="en-US" sz="14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6" name="Line 14"/>
              <p:cNvSpPr>
                <a:spLocks noChangeShapeType="1"/>
              </p:cNvSpPr>
              <p:nvPr/>
            </p:nvSpPr>
            <p:spPr bwMode="auto">
              <a:xfrm>
                <a:off x="1346" y="1550"/>
                <a:ext cx="5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7" name="Text Box 15"/>
              <p:cNvSpPr txBox="1">
                <a:spLocks noChangeArrowheads="1"/>
              </p:cNvSpPr>
              <p:nvPr/>
            </p:nvSpPr>
            <p:spPr bwMode="auto">
              <a:xfrm>
                <a:off x="1344" y="1409"/>
                <a:ext cx="49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>
                    <a:solidFill>
                      <a:srgbClr val="000000"/>
                    </a:solidFill>
                  </a:rPr>
                  <a:t>390 MW</a:t>
                </a:r>
                <a:endParaRPr lang="en-US" sz="14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8" name="Line 16"/>
              <p:cNvSpPr>
                <a:spLocks noChangeShapeType="1"/>
              </p:cNvSpPr>
              <p:nvPr/>
            </p:nvSpPr>
            <p:spPr bwMode="auto">
              <a:xfrm>
                <a:off x="2828" y="2248"/>
                <a:ext cx="0" cy="23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09" name="Line 17"/>
              <p:cNvSpPr>
                <a:spLocks noChangeShapeType="1"/>
              </p:cNvSpPr>
              <p:nvPr/>
            </p:nvSpPr>
            <p:spPr bwMode="auto">
              <a:xfrm>
                <a:off x="2577" y="1466"/>
                <a:ext cx="67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10" name="Line 18"/>
              <p:cNvSpPr>
                <a:spLocks noChangeShapeType="1"/>
              </p:cNvSpPr>
              <p:nvPr/>
            </p:nvSpPr>
            <p:spPr bwMode="auto">
              <a:xfrm>
                <a:off x="2180" y="1623"/>
                <a:ext cx="459" cy="46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11" name="Line 19"/>
              <p:cNvSpPr>
                <a:spLocks noChangeShapeType="1"/>
              </p:cNvSpPr>
              <p:nvPr/>
            </p:nvSpPr>
            <p:spPr bwMode="auto">
              <a:xfrm flipH="1">
                <a:off x="3830" y="1550"/>
                <a:ext cx="5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12" name="Line 20"/>
              <p:cNvSpPr>
                <a:spLocks noChangeShapeType="1"/>
              </p:cNvSpPr>
              <p:nvPr/>
            </p:nvSpPr>
            <p:spPr bwMode="auto">
              <a:xfrm>
                <a:off x="3822" y="1335"/>
                <a:ext cx="0" cy="41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13" name="Line 21"/>
              <p:cNvSpPr>
                <a:spLocks noChangeShapeType="1"/>
              </p:cNvSpPr>
              <p:nvPr/>
            </p:nvSpPr>
            <p:spPr bwMode="auto">
              <a:xfrm>
                <a:off x="1852" y="1409"/>
                <a:ext cx="197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14" name="Line 22"/>
              <p:cNvSpPr>
                <a:spLocks noChangeShapeType="1"/>
              </p:cNvSpPr>
              <p:nvPr/>
            </p:nvSpPr>
            <p:spPr bwMode="auto">
              <a:xfrm flipH="1">
                <a:off x="3119" y="1623"/>
                <a:ext cx="457" cy="46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5016" name="Group 24"/>
            <p:cNvGrpSpPr>
              <a:grpSpLocks/>
            </p:cNvGrpSpPr>
            <p:nvPr/>
          </p:nvGrpSpPr>
          <p:grpSpPr bwMode="auto">
            <a:xfrm>
              <a:off x="2736" y="2292"/>
              <a:ext cx="246" cy="60"/>
              <a:chOff x="5538" y="5112"/>
              <a:chExt cx="426" cy="200"/>
            </a:xfrm>
          </p:grpSpPr>
          <p:sp>
            <p:nvSpPr>
              <p:cNvPr id="85017" name="Line 25"/>
              <p:cNvSpPr>
                <a:spLocks noChangeShapeType="1"/>
              </p:cNvSpPr>
              <p:nvPr/>
            </p:nvSpPr>
            <p:spPr bwMode="auto">
              <a:xfrm>
                <a:off x="5538" y="5112"/>
                <a:ext cx="426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018" name="Line 26"/>
              <p:cNvSpPr>
                <a:spLocks noChangeShapeType="1"/>
              </p:cNvSpPr>
              <p:nvPr/>
            </p:nvSpPr>
            <p:spPr bwMode="auto">
              <a:xfrm>
                <a:off x="5538" y="5312"/>
                <a:ext cx="426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5060" name="Text Box 68"/>
            <p:cNvSpPr txBox="1">
              <a:spLocks noChangeArrowheads="1"/>
            </p:cNvSpPr>
            <p:nvPr/>
          </p:nvSpPr>
          <p:spPr bwMode="auto">
            <a:xfrm>
              <a:off x="2688" y="2832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 b="1">
                  <a:solidFill>
                    <a:srgbClr val="000000"/>
                  </a:solidFill>
                </a:rPr>
                <a:t>110 MW</a:t>
              </a:r>
              <a:endParaRPr lang="en-US" sz="1400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85062" name="Text Box 70"/>
            <p:cNvSpPr txBox="1">
              <a:spLocks noChangeArrowheads="1"/>
            </p:cNvSpPr>
            <p:nvPr/>
          </p:nvSpPr>
          <p:spPr bwMode="auto">
            <a:xfrm>
              <a:off x="2976" y="3015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 b="1">
                  <a:solidFill>
                    <a:srgbClr val="000000"/>
                  </a:solidFill>
                </a:rPr>
                <a:t>170 MW</a:t>
              </a:r>
              <a:endParaRPr lang="en-US" sz="1400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85065" name="Text Box 73"/>
          <p:cNvSpPr txBox="1">
            <a:spLocks noChangeArrowheads="1"/>
          </p:cNvSpPr>
          <p:nvPr/>
        </p:nvSpPr>
        <p:spPr bwMode="auto">
          <a:xfrm>
            <a:off x="2393950" y="5257800"/>
            <a:ext cx="150653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F</a:t>
            </a:r>
            <a:r>
              <a:rPr lang="en-US" sz="1400" b="1" baseline="30000" dirty="0" err="1">
                <a:solidFill>
                  <a:srgbClr val="FF0000"/>
                </a:solidFill>
              </a:rPr>
              <a:t>max</a:t>
            </a:r>
            <a:r>
              <a:rPr lang="en-US" sz="1400" b="1" baseline="30000" dirty="0">
                <a:solidFill>
                  <a:srgbClr val="FF0000"/>
                </a:solidFill>
              </a:rPr>
              <a:t> =</a:t>
            </a:r>
            <a:r>
              <a:rPr lang="en-US" sz="1400" b="1" dirty="0">
                <a:solidFill>
                  <a:srgbClr val="FF0000"/>
                </a:solidFill>
              </a:rPr>
              <a:t> 260 MW</a:t>
            </a:r>
            <a:endParaRPr lang="en-US" sz="14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15" name="Rectangle 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Correcting unacceptable flows</a:t>
            </a:r>
          </a:p>
        </p:txBody>
      </p:sp>
      <p:sp>
        <p:nvSpPr>
          <p:cNvPr id="87116" name="Rectangle 76"/>
          <p:cNvSpPr>
            <a:spLocks noGrp="1" noChangeArrowheads="1"/>
          </p:cNvSpPr>
          <p:nvPr>
            <p:ph idx="1"/>
          </p:nvPr>
        </p:nvSpPr>
        <p:spPr>
          <a:xfrm>
            <a:off x="507341" y="3475038"/>
            <a:ext cx="9282198" cy="26971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Must use a combination of reducing the injection at bus 1 and increasing the injection at bus 2 to keep the load/generation balance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Decreasing the injection at 1 by 3 MW reduces F</a:t>
            </a:r>
            <a:r>
              <a:rPr lang="en-GB" sz="2400" baseline="-25000" dirty="0"/>
              <a:t>1-3</a:t>
            </a:r>
            <a:r>
              <a:rPr lang="en-GB" sz="2400" dirty="0"/>
              <a:t> by 2 MW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Increasing the injection at 2 by 3 MW increases F</a:t>
            </a:r>
            <a:r>
              <a:rPr lang="en-GB" sz="2400" baseline="-25000" dirty="0"/>
              <a:t>1-3</a:t>
            </a:r>
            <a:r>
              <a:rPr lang="en-GB" sz="2400" dirty="0"/>
              <a:t> by 1 MW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 combination of a 3 MW decrease at 1 and 3 MW increase at 2 decreases F</a:t>
            </a:r>
            <a:r>
              <a:rPr lang="en-GB" sz="2400" baseline="-25000" dirty="0"/>
              <a:t>1-3</a:t>
            </a:r>
            <a:r>
              <a:rPr lang="en-GB" sz="2400" dirty="0"/>
              <a:t> by 1 MW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To achieve a 20 MW reduction in F</a:t>
            </a:r>
            <a:r>
              <a:rPr lang="en-GB" sz="2400" baseline="-25000" dirty="0"/>
              <a:t>1-3</a:t>
            </a:r>
            <a:r>
              <a:rPr lang="en-GB" sz="2400" dirty="0"/>
              <a:t> we need to shift 60 MW of injection from bus 1 to bus 2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E91F6-95DE-0444-8A3F-CB39A4BBBAAA}" type="slidenum">
              <a:rPr lang="en-GB"/>
              <a:pPr/>
              <a:t>45</a:t>
            </a:fld>
            <a:endParaRPr lang="en-GB"/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4106862" y="1905000"/>
            <a:ext cx="84613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1">
                <a:solidFill>
                  <a:schemeClr val="tx1"/>
                </a:solidFill>
              </a:rPr>
              <a:t>280 MW</a:t>
            </a:r>
            <a:endParaRPr lang="en-US" sz="1600" b="1" baseline="-25000">
              <a:solidFill>
                <a:schemeClr val="tx1"/>
              </a:solidFill>
            </a:endParaRPr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>
            <a:off x="3185054" y="1314455"/>
            <a:ext cx="0" cy="650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3145500" y="2017713"/>
            <a:ext cx="24249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6731266" y="1390650"/>
            <a:ext cx="1124744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</a:rPr>
              <a:t>60 MW</a:t>
            </a:r>
            <a:endParaRPr lang="en-US" sz="1600" baseline="-25000">
              <a:solidFill>
                <a:schemeClr val="tx1"/>
              </a:solidFill>
            </a:endParaRPr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6536931" y="2044705"/>
            <a:ext cx="28376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7091" name="Line 51"/>
          <p:cNvSpPr>
            <a:spLocks noChangeShapeType="1"/>
          </p:cNvSpPr>
          <p:nvPr/>
        </p:nvSpPr>
        <p:spPr bwMode="auto">
          <a:xfrm rot="-5400000">
            <a:off x="4898827" y="2014607"/>
            <a:ext cx="0" cy="15048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092" name="Freeform 52"/>
          <p:cNvSpPr>
            <a:spLocks/>
          </p:cNvSpPr>
          <p:nvPr/>
        </p:nvSpPr>
        <p:spPr bwMode="auto">
          <a:xfrm>
            <a:off x="3209131" y="1812930"/>
            <a:ext cx="1246850" cy="963613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093" name="Freeform 53"/>
          <p:cNvSpPr>
            <a:spLocks/>
          </p:cNvSpPr>
          <p:nvPr/>
        </p:nvSpPr>
        <p:spPr bwMode="auto">
          <a:xfrm flipH="1">
            <a:off x="5389829" y="1812930"/>
            <a:ext cx="1205575" cy="963613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5726909" y="2686050"/>
            <a:ext cx="28032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3879852" y="2936880"/>
            <a:ext cx="1006079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</a:rPr>
              <a:t>450 MW</a:t>
            </a:r>
            <a:endParaRPr lang="en-US" sz="1600" baseline="-25000">
              <a:solidFill>
                <a:schemeClr val="tx1"/>
              </a:solidFill>
            </a:endParaRPr>
          </a:p>
        </p:txBody>
      </p:sp>
      <p:sp>
        <p:nvSpPr>
          <p:cNvPr id="87096" name="Line 56"/>
          <p:cNvSpPr>
            <a:spLocks noChangeShapeType="1"/>
          </p:cNvSpPr>
          <p:nvPr/>
        </p:nvSpPr>
        <p:spPr bwMode="auto">
          <a:xfrm>
            <a:off x="2314839" y="1655763"/>
            <a:ext cx="89429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097" name="Text Box 57"/>
          <p:cNvSpPr txBox="1">
            <a:spLocks noChangeArrowheads="1"/>
          </p:cNvSpPr>
          <p:nvPr/>
        </p:nvSpPr>
        <p:spPr bwMode="auto">
          <a:xfrm>
            <a:off x="2297641" y="1371605"/>
            <a:ext cx="846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>
                <a:solidFill>
                  <a:schemeClr val="tx1"/>
                </a:solidFill>
              </a:rPr>
              <a:t>390 MW</a:t>
            </a:r>
            <a:endParaRPr lang="en-US" sz="1600" baseline="-25000">
              <a:solidFill>
                <a:schemeClr val="tx1"/>
              </a:solidFill>
            </a:endParaRPr>
          </a:p>
        </p:txBody>
      </p:sp>
      <p:sp>
        <p:nvSpPr>
          <p:cNvPr id="87098" name="Line 58"/>
          <p:cNvSpPr>
            <a:spLocks noChangeShapeType="1"/>
          </p:cNvSpPr>
          <p:nvPr/>
        </p:nvSpPr>
        <p:spPr bwMode="auto">
          <a:xfrm>
            <a:off x="4863571" y="2763838"/>
            <a:ext cx="0" cy="379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100" name="Line 60"/>
          <p:cNvSpPr>
            <a:spLocks noChangeShapeType="1"/>
          </p:cNvSpPr>
          <p:nvPr/>
        </p:nvSpPr>
        <p:spPr bwMode="auto">
          <a:xfrm>
            <a:off x="3749149" y="1771650"/>
            <a:ext cx="789385" cy="731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101" name="Line 61"/>
          <p:cNvSpPr>
            <a:spLocks noChangeShapeType="1"/>
          </p:cNvSpPr>
          <p:nvPr/>
        </p:nvSpPr>
        <p:spPr bwMode="auto">
          <a:xfrm flipH="1">
            <a:off x="6586802" y="1655763"/>
            <a:ext cx="89429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102" name="Line 62"/>
          <p:cNvSpPr>
            <a:spLocks noChangeShapeType="1"/>
          </p:cNvSpPr>
          <p:nvPr/>
        </p:nvSpPr>
        <p:spPr bwMode="auto">
          <a:xfrm>
            <a:off x="6573044" y="1314455"/>
            <a:ext cx="0" cy="650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103" name="Line 63"/>
          <p:cNvSpPr>
            <a:spLocks noChangeShapeType="1"/>
          </p:cNvSpPr>
          <p:nvPr/>
        </p:nvSpPr>
        <p:spPr bwMode="auto">
          <a:xfrm>
            <a:off x="3185057" y="1431925"/>
            <a:ext cx="338799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117" name="Text Box 77"/>
          <p:cNvSpPr txBox="1">
            <a:spLocks noChangeArrowheads="1"/>
          </p:cNvSpPr>
          <p:nvPr/>
        </p:nvSpPr>
        <p:spPr bwMode="auto">
          <a:xfrm>
            <a:off x="247654" y="2560638"/>
            <a:ext cx="30961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tx1"/>
                </a:solidFill>
              </a:rPr>
              <a:t>Must reduce flow F</a:t>
            </a:r>
            <a:r>
              <a:rPr lang="en-GB" sz="1600" baseline="-25000">
                <a:solidFill>
                  <a:schemeClr val="tx1"/>
                </a:solidFill>
              </a:rPr>
              <a:t>1-3</a:t>
            </a:r>
            <a:r>
              <a:rPr lang="en-GB" sz="1600">
                <a:solidFill>
                  <a:schemeClr val="tx1"/>
                </a:solidFill>
              </a:rPr>
              <a:t> by 20 MW</a:t>
            </a:r>
          </a:p>
        </p:txBody>
      </p:sp>
      <p:sp>
        <p:nvSpPr>
          <p:cNvPr id="87118" name="Line 78"/>
          <p:cNvSpPr>
            <a:spLocks noChangeShapeType="1"/>
          </p:cNvSpPr>
          <p:nvPr/>
        </p:nvSpPr>
        <p:spPr bwMode="auto">
          <a:xfrm flipV="1">
            <a:off x="3467100" y="2362200"/>
            <a:ext cx="41275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1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Check the solution using superposition</a:t>
            </a:r>
          </a:p>
        </p:txBody>
      </p:sp>
      <p:sp>
        <p:nvSpPr>
          <p:cNvPr id="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04CC-ABA1-F848-8F5C-E655DE8F03F1}" type="slidenum">
              <a:rPr lang="en-GB"/>
              <a:pPr/>
              <a:t>46</a:t>
            </a:fld>
            <a:endParaRPr lang="en-GB"/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116946" y="1371600"/>
            <a:ext cx="9871604" cy="1709738"/>
            <a:chOff x="68" y="864"/>
            <a:chExt cx="5740" cy="1077"/>
          </a:xfrm>
        </p:grpSpPr>
        <p:sp>
          <p:nvSpPr>
            <p:cNvPr id="90116" name="Line 4"/>
            <p:cNvSpPr>
              <a:spLocks noChangeShapeType="1"/>
            </p:cNvSpPr>
            <p:nvPr/>
          </p:nvSpPr>
          <p:spPr bwMode="auto">
            <a:xfrm>
              <a:off x="574" y="864"/>
              <a:ext cx="0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7" name="Text Box 5"/>
            <p:cNvSpPr txBox="1">
              <a:spLocks noChangeArrowheads="1"/>
            </p:cNvSpPr>
            <p:nvPr/>
          </p:nvSpPr>
          <p:spPr bwMode="auto">
            <a:xfrm>
              <a:off x="551" y="1266"/>
              <a:ext cx="1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90118" name="Text Box 6"/>
            <p:cNvSpPr txBox="1">
              <a:spLocks noChangeArrowheads="1"/>
            </p:cNvSpPr>
            <p:nvPr/>
          </p:nvSpPr>
          <p:spPr bwMode="auto">
            <a:xfrm>
              <a:off x="2523" y="1281"/>
              <a:ext cx="16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90119" name="Line 7"/>
            <p:cNvSpPr>
              <a:spLocks noChangeShapeType="1"/>
            </p:cNvSpPr>
            <p:nvPr/>
          </p:nvSpPr>
          <p:spPr bwMode="auto">
            <a:xfrm rot="-5400000">
              <a:off x="1571" y="1256"/>
              <a:ext cx="0" cy="8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Freeform 8"/>
            <p:cNvSpPr>
              <a:spLocks/>
            </p:cNvSpPr>
            <p:nvPr/>
          </p:nvSpPr>
          <p:spPr bwMode="auto">
            <a:xfrm>
              <a:off x="588" y="1148"/>
              <a:ext cx="725" cy="552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 flipH="1">
              <a:off x="1856" y="1148"/>
              <a:ext cx="701" cy="552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2052" y="1647"/>
              <a:ext cx="1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90123" name="Text Box 11"/>
            <p:cNvSpPr txBox="1">
              <a:spLocks noChangeArrowheads="1"/>
            </p:cNvSpPr>
            <p:nvPr/>
          </p:nvSpPr>
          <p:spPr bwMode="auto">
            <a:xfrm>
              <a:off x="1031" y="1790"/>
              <a:ext cx="585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/>
                <a:t>330 MW</a:t>
              </a:r>
              <a:endParaRPr lang="en-US" sz="1400" baseline="-25000"/>
            </a:p>
          </p:txBody>
        </p:sp>
        <p:sp>
          <p:nvSpPr>
            <p:cNvPr id="90124" name="Line 12"/>
            <p:cNvSpPr>
              <a:spLocks noChangeShapeType="1"/>
            </p:cNvSpPr>
            <p:nvPr/>
          </p:nvSpPr>
          <p:spPr bwMode="auto">
            <a:xfrm>
              <a:off x="68" y="1059"/>
              <a:ext cx="5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5" name="Text Box 13"/>
            <p:cNvSpPr txBox="1">
              <a:spLocks noChangeArrowheads="1"/>
            </p:cNvSpPr>
            <p:nvPr/>
          </p:nvSpPr>
          <p:spPr bwMode="auto">
            <a:xfrm>
              <a:off x="84" y="864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/>
                <a:t>330 MW</a:t>
              </a:r>
              <a:endParaRPr lang="en-US" sz="1400" baseline="-25000"/>
            </a:p>
          </p:txBody>
        </p:sp>
        <p:sp>
          <p:nvSpPr>
            <p:cNvPr id="90126" name="Line 14"/>
            <p:cNvSpPr>
              <a:spLocks noChangeShapeType="1"/>
            </p:cNvSpPr>
            <p:nvPr/>
          </p:nvSpPr>
          <p:spPr bwMode="auto">
            <a:xfrm>
              <a:off x="1550" y="1692"/>
              <a:ext cx="0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7" name="Line 15"/>
            <p:cNvSpPr>
              <a:spLocks noChangeShapeType="1"/>
            </p:cNvSpPr>
            <p:nvPr/>
          </p:nvSpPr>
          <p:spPr bwMode="auto">
            <a:xfrm>
              <a:off x="902" y="1125"/>
              <a:ext cx="459" cy="418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128" name="Line 16"/>
            <p:cNvSpPr>
              <a:spLocks noChangeShapeType="1"/>
            </p:cNvSpPr>
            <p:nvPr/>
          </p:nvSpPr>
          <p:spPr bwMode="auto">
            <a:xfrm>
              <a:off x="2544" y="864"/>
              <a:ext cx="0" cy="3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574" y="931"/>
              <a:ext cx="19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90130" name="Group 18"/>
            <p:cNvGrpSpPr>
              <a:grpSpLocks/>
            </p:cNvGrpSpPr>
            <p:nvPr/>
          </p:nvGrpSpPr>
          <p:grpSpPr bwMode="auto">
            <a:xfrm>
              <a:off x="1707" y="1034"/>
              <a:ext cx="657" cy="418"/>
              <a:chOff x="6106" y="6532"/>
              <a:chExt cx="1136" cy="1136"/>
            </a:xfrm>
          </p:grpSpPr>
          <p:sp>
            <p:nvSpPr>
              <p:cNvPr id="90131" name="Line 19"/>
              <p:cNvSpPr>
                <a:spLocks noChangeShapeType="1"/>
              </p:cNvSpPr>
              <p:nvPr/>
            </p:nvSpPr>
            <p:spPr bwMode="auto">
              <a:xfrm flipH="1">
                <a:off x="6450" y="6532"/>
                <a:ext cx="792" cy="1136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auto">
              <a:xfrm flipH="1">
                <a:off x="6106" y="6532"/>
                <a:ext cx="1136" cy="0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90133" name="Group 21"/>
            <p:cNvGrpSpPr>
              <a:grpSpLocks/>
            </p:cNvGrpSpPr>
            <p:nvPr/>
          </p:nvGrpSpPr>
          <p:grpSpPr bwMode="auto">
            <a:xfrm>
              <a:off x="2784" y="864"/>
              <a:ext cx="3024" cy="1077"/>
              <a:chOff x="2784" y="2955"/>
              <a:chExt cx="3024" cy="1077"/>
            </a:xfrm>
          </p:grpSpPr>
          <p:sp>
            <p:nvSpPr>
              <p:cNvPr id="90134" name="Text Box 22"/>
              <p:cNvSpPr txBox="1">
                <a:spLocks noChangeArrowheads="1"/>
              </p:cNvSpPr>
              <p:nvPr/>
            </p:nvSpPr>
            <p:spPr bwMode="auto">
              <a:xfrm>
                <a:off x="5258" y="2957"/>
                <a:ext cx="55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/>
                  <a:t>120 MW</a:t>
                </a:r>
                <a:endParaRPr lang="en-US" sz="1400" baseline="-25000"/>
              </a:p>
            </p:txBody>
          </p:sp>
          <p:sp>
            <p:nvSpPr>
              <p:cNvPr id="90135" name="Line 23"/>
              <p:cNvSpPr>
                <a:spLocks noChangeShapeType="1"/>
              </p:cNvSpPr>
              <p:nvPr/>
            </p:nvSpPr>
            <p:spPr bwMode="auto">
              <a:xfrm>
                <a:off x="3196" y="2955"/>
                <a:ext cx="0" cy="3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6" name="Text Box 24"/>
              <p:cNvSpPr txBox="1">
                <a:spLocks noChangeArrowheads="1"/>
              </p:cNvSpPr>
              <p:nvPr/>
            </p:nvSpPr>
            <p:spPr bwMode="auto">
              <a:xfrm>
                <a:off x="3173" y="3355"/>
                <a:ext cx="14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/>
                  <a:t>1</a:t>
                </a:r>
              </a:p>
            </p:txBody>
          </p:sp>
          <p:sp>
            <p:nvSpPr>
              <p:cNvPr id="90137" name="Text Box 25"/>
              <p:cNvSpPr txBox="1">
                <a:spLocks noChangeArrowheads="1"/>
              </p:cNvSpPr>
              <p:nvPr/>
            </p:nvSpPr>
            <p:spPr bwMode="auto">
              <a:xfrm>
                <a:off x="5145" y="3369"/>
                <a:ext cx="16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/>
                  <a:t>2</a:t>
                </a:r>
              </a:p>
            </p:txBody>
          </p:sp>
          <p:sp>
            <p:nvSpPr>
              <p:cNvPr id="90138" name="Line 26"/>
              <p:cNvSpPr>
                <a:spLocks noChangeShapeType="1"/>
              </p:cNvSpPr>
              <p:nvPr/>
            </p:nvSpPr>
            <p:spPr bwMode="auto">
              <a:xfrm rot="-5400000">
                <a:off x="4193" y="3342"/>
                <a:ext cx="0" cy="87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9" name="Freeform 27"/>
              <p:cNvSpPr>
                <a:spLocks/>
              </p:cNvSpPr>
              <p:nvPr/>
            </p:nvSpPr>
            <p:spPr bwMode="auto">
              <a:xfrm>
                <a:off x="3210" y="3238"/>
                <a:ext cx="725" cy="547"/>
              </a:xfrm>
              <a:custGeom>
                <a:avLst/>
                <a:gdLst>
                  <a:gd name="T0" fmla="*/ 0 w 1520"/>
                  <a:gd name="T1" fmla="*/ 0 h 2320"/>
                  <a:gd name="T2" fmla="*/ 360 w 1520"/>
                  <a:gd name="T3" fmla="*/ 0 h 2320"/>
                  <a:gd name="T4" fmla="*/ 1520 w 1520"/>
                  <a:gd name="T5" fmla="*/ 2000 h 2320"/>
                  <a:gd name="T6" fmla="*/ 1520 w 1520"/>
                  <a:gd name="T7" fmla="*/ 2320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0" h="2320">
                    <a:moveTo>
                      <a:pt x="0" y="0"/>
                    </a:moveTo>
                    <a:lnTo>
                      <a:pt x="360" y="0"/>
                    </a:lnTo>
                    <a:lnTo>
                      <a:pt x="1520" y="2000"/>
                    </a:lnTo>
                    <a:lnTo>
                      <a:pt x="1520" y="232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140" name="Freeform 28"/>
              <p:cNvSpPr>
                <a:spLocks/>
              </p:cNvSpPr>
              <p:nvPr/>
            </p:nvSpPr>
            <p:spPr bwMode="auto">
              <a:xfrm flipH="1">
                <a:off x="4478" y="3238"/>
                <a:ext cx="701" cy="547"/>
              </a:xfrm>
              <a:custGeom>
                <a:avLst/>
                <a:gdLst>
                  <a:gd name="T0" fmla="*/ 0 w 1520"/>
                  <a:gd name="T1" fmla="*/ 0 h 2320"/>
                  <a:gd name="T2" fmla="*/ 360 w 1520"/>
                  <a:gd name="T3" fmla="*/ 0 h 2320"/>
                  <a:gd name="T4" fmla="*/ 1520 w 1520"/>
                  <a:gd name="T5" fmla="*/ 2000 h 2320"/>
                  <a:gd name="T6" fmla="*/ 1520 w 1520"/>
                  <a:gd name="T7" fmla="*/ 2320 h 2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0" h="2320">
                    <a:moveTo>
                      <a:pt x="0" y="0"/>
                    </a:moveTo>
                    <a:lnTo>
                      <a:pt x="360" y="0"/>
                    </a:lnTo>
                    <a:lnTo>
                      <a:pt x="1520" y="2000"/>
                    </a:lnTo>
                    <a:lnTo>
                      <a:pt x="1520" y="2320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141" name="Text Box 29"/>
              <p:cNvSpPr txBox="1">
                <a:spLocks noChangeArrowheads="1"/>
              </p:cNvSpPr>
              <p:nvPr/>
            </p:nvSpPr>
            <p:spPr bwMode="auto">
              <a:xfrm>
                <a:off x="4674" y="3734"/>
                <a:ext cx="16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/>
                  <a:t>3</a:t>
                </a:r>
              </a:p>
            </p:txBody>
          </p:sp>
          <p:sp>
            <p:nvSpPr>
              <p:cNvPr id="90142" name="Line 30"/>
              <p:cNvSpPr>
                <a:spLocks noChangeShapeType="1"/>
              </p:cNvSpPr>
              <p:nvPr/>
            </p:nvSpPr>
            <p:spPr bwMode="auto">
              <a:xfrm rot="5400000">
                <a:off x="4141" y="3902"/>
                <a:ext cx="26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143" name="Text Box 31"/>
              <p:cNvSpPr txBox="1">
                <a:spLocks noChangeArrowheads="1"/>
              </p:cNvSpPr>
              <p:nvPr/>
            </p:nvSpPr>
            <p:spPr bwMode="auto">
              <a:xfrm>
                <a:off x="3696" y="3915"/>
                <a:ext cx="492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/>
                  <a:t>120 MW</a:t>
                </a:r>
                <a:endParaRPr lang="en-US" sz="1400" baseline="-25000"/>
              </a:p>
            </p:txBody>
          </p:sp>
          <p:sp>
            <p:nvSpPr>
              <p:cNvPr id="90144" name="Line 32"/>
              <p:cNvSpPr>
                <a:spLocks noChangeShapeType="1"/>
              </p:cNvSpPr>
              <p:nvPr/>
            </p:nvSpPr>
            <p:spPr bwMode="auto">
              <a:xfrm flipH="1">
                <a:off x="5174" y="3147"/>
                <a:ext cx="298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145" name="Line 33"/>
              <p:cNvSpPr>
                <a:spLocks noChangeShapeType="1"/>
              </p:cNvSpPr>
              <p:nvPr/>
            </p:nvSpPr>
            <p:spPr bwMode="auto">
              <a:xfrm>
                <a:off x="5166" y="2955"/>
                <a:ext cx="0" cy="36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6" name="Line 34"/>
              <p:cNvSpPr>
                <a:spLocks noChangeShapeType="1"/>
              </p:cNvSpPr>
              <p:nvPr/>
            </p:nvSpPr>
            <p:spPr bwMode="auto">
              <a:xfrm>
                <a:off x="3196" y="3022"/>
                <a:ext cx="197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147" name="AutoShape 35"/>
              <p:cNvSpPr>
                <a:spLocks noChangeArrowheads="1"/>
              </p:cNvSpPr>
              <p:nvPr/>
            </p:nvSpPr>
            <p:spPr bwMode="auto">
              <a:xfrm>
                <a:off x="2784" y="3024"/>
                <a:ext cx="199" cy="192"/>
              </a:xfrm>
              <a:prstGeom prst="plus">
                <a:avLst>
                  <a:gd name="adj" fmla="val 37972"/>
                </a:avLst>
              </a:prstGeom>
              <a:solidFill>
                <a:srgbClr val="005A5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48" name="Group 36"/>
              <p:cNvGrpSpPr>
                <a:grpSpLocks/>
              </p:cNvGrpSpPr>
              <p:nvPr/>
            </p:nvGrpSpPr>
            <p:grpSpPr bwMode="auto">
              <a:xfrm flipH="1">
                <a:off x="3471" y="3134"/>
                <a:ext cx="657" cy="418"/>
                <a:chOff x="6106" y="6532"/>
                <a:chExt cx="1136" cy="1136"/>
              </a:xfrm>
            </p:grpSpPr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450" y="6532"/>
                  <a:ext cx="792" cy="113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15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6106" y="6532"/>
                  <a:ext cx="1136" cy="0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90151" name="Line 39"/>
              <p:cNvSpPr>
                <a:spLocks noChangeShapeType="1"/>
              </p:cNvSpPr>
              <p:nvPr/>
            </p:nvSpPr>
            <p:spPr bwMode="auto">
              <a:xfrm flipH="1">
                <a:off x="4437" y="3216"/>
                <a:ext cx="459" cy="418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90152" name="Text Box 40"/>
            <p:cNvSpPr txBox="1">
              <a:spLocks noChangeArrowheads="1"/>
            </p:cNvSpPr>
            <p:nvPr/>
          </p:nvSpPr>
          <p:spPr bwMode="auto">
            <a:xfrm>
              <a:off x="1092" y="1191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/>
                <a:t>220 MW</a:t>
              </a:r>
              <a:endParaRPr lang="en-US" sz="1400" baseline="-25000"/>
            </a:p>
          </p:txBody>
        </p:sp>
        <p:sp>
          <p:nvSpPr>
            <p:cNvPr id="90153" name="Text Box 41"/>
            <p:cNvSpPr txBox="1">
              <a:spLocks noChangeArrowheads="1"/>
            </p:cNvSpPr>
            <p:nvPr/>
          </p:nvSpPr>
          <p:spPr bwMode="auto">
            <a:xfrm>
              <a:off x="1668" y="1104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/>
                <a:t>110 MW</a:t>
              </a:r>
              <a:endParaRPr lang="en-US" sz="1400" baseline="-25000"/>
            </a:p>
          </p:txBody>
        </p:sp>
        <p:sp>
          <p:nvSpPr>
            <p:cNvPr id="90154" name="Text Box 42"/>
            <p:cNvSpPr txBox="1">
              <a:spLocks noChangeArrowheads="1"/>
            </p:cNvSpPr>
            <p:nvPr/>
          </p:nvSpPr>
          <p:spPr bwMode="auto">
            <a:xfrm>
              <a:off x="3696" y="1095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/>
                <a:t>40 MW</a:t>
              </a:r>
              <a:endParaRPr lang="en-US" sz="1400" baseline="-25000"/>
            </a:p>
          </p:txBody>
        </p:sp>
        <p:sp>
          <p:nvSpPr>
            <p:cNvPr id="90155" name="Text Box 43"/>
            <p:cNvSpPr txBox="1">
              <a:spLocks noChangeArrowheads="1"/>
            </p:cNvSpPr>
            <p:nvPr/>
          </p:nvSpPr>
          <p:spPr bwMode="auto">
            <a:xfrm>
              <a:off x="4308" y="1191"/>
              <a:ext cx="492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/>
                <a:t>80 MW</a:t>
              </a:r>
              <a:endParaRPr lang="en-US" sz="1400" baseline="-250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11400" y="3638550"/>
            <a:ext cx="5544608" cy="2381250"/>
            <a:chOff x="2311400" y="3638550"/>
            <a:chExt cx="5544608" cy="2381250"/>
          </a:xfrm>
        </p:grpSpPr>
        <p:sp>
          <p:nvSpPr>
            <p:cNvPr id="90156" name="Text Box 44"/>
            <p:cNvSpPr txBox="1">
              <a:spLocks noChangeArrowheads="1"/>
            </p:cNvSpPr>
            <p:nvPr/>
          </p:nvSpPr>
          <p:spPr bwMode="auto">
            <a:xfrm>
              <a:off x="4106862" y="4786318"/>
              <a:ext cx="846138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 b="1">
                  <a:solidFill>
                    <a:srgbClr val="008080"/>
                  </a:solidFill>
                </a:rPr>
                <a:t>260 MW</a:t>
              </a:r>
              <a:endParaRPr lang="en-US" sz="1400" b="1" baseline="-25000">
                <a:solidFill>
                  <a:srgbClr val="008080"/>
                </a:solidFill>
              </a:endParaRPr>
            </a:p>
          </p:txBody>
        </p:sp>
        <p:grpSp>
          <p:nvGrpSpPr>
            <p:cNvPr id="90157" name="Group 45"/>
            <p:cNvGrpSpPr>
              <a:grpSpLocks/>
            </p:cNvGrpSpPr>
            <p:nvPr/>
          </p:nvGrpSpPr>
          <p:grpSpPr bwMode="auto">
            <a:xfrm>
              <a:off x="2311400" y="3638550"/>
              <a:ext cx="5544608" cy="2381250"/>
              <a:chOff x="1344" y="2292"/>
              <a:chExt cx="3224" cy="1500"/>
            </a:xfrm>
          </p:grpSpPr>
          <p:grpSp>
            <p:nvGrpSpPr>
              <p:cNvPr id="90158" name="Group 46"/>
              <p:cNvGrpSpPr>
                <a:grpSpLocks/>
              </p:cNvGrpSpPr>
              <p:nvPr/>
            </p:nvGrpSpPr>
            <p:grpSpPr bwMode="auto">
              <a:xfrm>
                <a:off x="1344" y="2640"/>
                <a:ext cx="3224" cy="1152"/>
                <a:chOff x="1344" y="1335"/>
                <a:chExt cx="3224" cy="1152"/>
              </a:xfrm>
            </p:grpSpPr>
            <p:sp>
              <p:nvSpPr>
                <p:cNvPr id="90159" name="Line 47"/>
                <p:cNvSpPr>
                  <a:spLocks noChangeShapeType="1"/>
                </p:cNvSpPr>
                <p:nvPr/>
              </p:nvSpPr>
              <p:spPr bwMode="auto">
                <a:xfrm>
                  <a:off x="1852" y="1335"/>
                  <a:ext cx="0" cy="41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829" y="1778"/>
                  <a:ext cx="141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/>
                    <a:t>1</a:t>
                  </a:r>
                </a:p>
              </p:txBody>
            </p:sp>
            <p:sp>
              <p:nvSpPr>
                <p:cNvPr id="9016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914" y="1383"/>
                  <a:ext cx="654" cy="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/>
                    <a:t>120 MW</a:t>
                  </a:r>
                  <a:endParaRPr lang="en-US" sz="1400" baseline="-25000"/>
                </a:p>
              </p:txBody>
            </p:sp>
            <p:sp>
              <p:nvSpPr>
                <p:cNvPr id="9016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801" y="1795"/>
                  <a:ext cx="165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/>
                    <a:t>2</a:t>
                  </a:r>
                </a:p>
              </p:txBody>
            </p:sp>
            <p:sp>
              <p:nvSpPr>
                <p:cNvPr id="90163" name="Line 51"/>
                <p:cNvSpPr>
                  <a:spLocks noChangeShapeType="1"/>
                </p:cNvSpPr>
                <p:nvPr/>
              </p:nvSpPr>
              <p:spPr bwMode="auto">
                <a:xfrm rot="-5400000">
                  <a:off x="2849" y="1812"/>
                  <a:ext cx="0" cy="87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4" name="Freeform 52"/>
                <p:cNvSpPr>
                  <a:spLocks/>
                </p:cNvSpPr>
                <p:nvPr/>
              </p:nvSpPr>
              <p:spPr bwMode="auto">
                <a:xfrm>
                  <a:off x="1866" y="1649"/>
                  <a:ext cx="725" cy="607"/>
                </a:xfrm>
                <a:custGeom>
                  <a:avLst/>
                  <a:gdLst>
                    <a:gd name="T0" fmla="*/ 0 w 1520"/>
                    <a:gd name="T1" fmla="*/ 0 h 2320"/>
                    <a:gd name="T2" fmla="*/ 360 w 1520"/>
                    <a:gd name="T3" fmla="*/ 0 h 2320"/>
                    <a:gd name="T4" fmla="*/ 1520 w 1520"/>
                    <a:gd name="T5" fmla="*/ 2000 h 2320"/>
                    <a:gd name="T6" fmla="*/ 1520 w 1520"/>
                    <a:gd name="T7" fmla="*/ 2320 h 2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20" h="2320">
                      <a:moveTo>
                        <a:pt x="0" y="0"/>
                      </a:moveTo>
                      <a:lnTo>
                        <a:pt x="360" y="0"/>
                      </a:lnTo>
                      <a:lnTo>
                        <a:pt x="1520" y="2000"/>
                      </a:lnTo>
                      <a:lnTo>
                        <a:pt x="1520" y="232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165" name="Freeform 53"/>
                <p:cNvSpPr>
                  <a:spLocks/>
                </p:cNvSpPr>
                <p:nvPr/>
              </p:nvSpPr>
              <p:spPr bwMode="auto">
                <a:xfrm flipH="1">
                  <a:off x="3134" y="1649"/>
                  <a:ext cx="701" cy="607"/>
                </a:xfrm>
                <a:custGeom>
                  <a:avLst/>
                  <a:gdLst>
                    <a:gd name="T0" fmla="*/ 0 w 1520"/>
                    <a:gd name="T1" fmla="*/ 0 h 2320"/>
                    <a:gd name="T2" fmla="*/ 360 w 1520"/>
                    <a:gd name="T3" fmla="*/ 0 h 2320"/>
                    <a:gd name="T4" fmla="*/ 1520 w 1520"/>
                    <a:gd name="T5" fmla="*/ 2000 h 2320"/>
                    <a:gd name="T6" fmla="*/ 1520 w 1520"/>
                    <a:gd name="T7" fmla="*/ 2320 h 2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20" h="2320">
                      <a:moveTo>
                        <a:pt x="0" y="0"/>
                      </a:moveTo>
                      <a:lnTo>
                        <a:pt x="360" y="0"/>
                      </a:lnTo>
                      <a:lnTo>
                        <a:pt x="1520" y="2000"/>
                      </a:lnTo>
                      <a:lnTo>
                        <a:pt x="1520" y="2320"/>
                      </a:ln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16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330" y="2199"/>
                  <a:ext cx="163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/>
                    <a:t>3</a:t>
                  </a:r>
                </a:p>
              </p:txBody>
            </p:sp>
            <p:sp>
              <p:nvSpPr>
                <p:cNvPr id="9016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309" y="2357"/>
                  <a:ext cx="585" cy="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/>
                    <a:t>450 MW</a:t>
                  </a:r>
                  <a:endParaRPr lang="en-US" sz="1400" baseline="-25000"/>
                </a:p>
              </p:txBody>
            </p:sp>
            <p:sp>
              <p:nvSpPr>
                <p:cNvPr id="90168" name="Line 56"/>
                <p:cNvSpPr>
                  <a:spLocks noChangeShapeType="1"/>
                </p:cNvSpPr>
                <p:nvPr/>
              </p:nvSpPr>
              <p:spPr bwMode="auto">
                <a:xfrm>
                  <a:off x="1346" y="1550"/>
                  <a:ext cx="52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16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344" y="1409"/>
                  <a:ext cx="492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sz="1400"/>
                    <a:t>330 MW</a:t>
                  </a:r>
                  <a:endParaRPr lang="en-US" sz="1400" baseline="-25000"/>
                </a:p>
              </p:txBody>
            </p:sp>
            <p:sp>
              <p:nvSpPr>
                <p:cNvPr id="90170" name="Line 58"/>
                <p:cNvSpPr>
                  <a:spLocks noChangeShapeType="1"/>
                </p:cNvSpPr>
                <p:nvPr/>
              </p:nvSpPr>
              <p:spPr bwMode="auto">
                <a:xfrm>
                  <a:off x="2828" y="2248"/>
                  <a:ext cx="0" cy="23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171" name="Line 59"/>
                <p:cNvSpPr>
                  <a:spLocks noChangeShapeType="1"/>
                </p:cNvSpPr>
                <p:nvPr/>
              </p:nvSpPr>
              <p:spPr bwMode="auto">
                <a:xfrm>
                  <a:off x="2577" y="1466"/>
                  <a:ext cx="67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172" name="Line 60"/>
                <p:cNvSpPr>
                  <a:spLocks noChangeShapeType="1"/>
                </p:cNvSpPr>
                <p:nvPr/>
              </p:nvSpPr>
              <p:spPr bwMode="auto">
                <a:xfrm>
                  <a:off x="2180" y="1623"/>
                  <a:ext cx="459" cy="46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17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3830" y="1550"/>
                  <a:ext cx="52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174" name="Line 62"/>
                <p:cNvSpPr>
                  <a:spLocks noChangeShapeType="1"/>
                </p:cNvSpPr>
                <p:nvPr/>
              </p:nvSpPr>
              <p:spPr bwMode="auto">
                <a:xfrm>
                  <a:off x="3822" y="1335"/>
                  <a:ext cx="0" cy="41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75" name="Line 63"/>
                <p:cNvSpPr>
                  <a:spLocks noChangeShapeType="1"/>
                </p:cNvSpPr>
                <p:nvPr/>
              </p:nvSpPr>
              <p:spPr bwMode="auto">
                <a:xfrm>
                  <a:off x="1852" y="1409"/>
                  <a:ext cx="197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17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119" y="1623"/>
                  <a:ext cx="457" cy="46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90177" name="Group 65"/>
              <p:cNvGrpSpPr>
                <a:grpSpLocks/>
              </p:cNvGrpSpPr>
              <p:nvPr/>
            </p:nvGrpSpPr>
            <p:grpSpPr bwMode="auto">
              <a:xfrm>
                <a:off x="2736" y="2292"/>
                <a:ext cx="246" cy="60"/>
                <a:chOff x="5538" y="5112"/>
                <a:chExt cx="426" cy="200"/>
              </a:xfrm>
            </p:grpSpPr>
            <p:sp>
              <p:nvSpPr>
                <p:cNvPr id="90178" name="Line 66"/>
                <p:cNvSpPr>
                  <a:spLocks noChangeShapeType="1"/>
                </p:cNvSpPr>
                <p:nvPr/>
              </p:nvSpPr>
              <p:spPr bwMode="auto">
                <a:xfrm>
                  <a:off x="5538" y="5112"/>
                  <a:ext cx="426" cy="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90179" name="Line 67"/>
                <p:cNvSpPr>
                  <a:spLocks noChangeShapeType="1"/>
                </p:cNvSpPr>
                <p:nvPr/>
              </p:nvSpPr>
              <p:spPr bwMode="auto">
                <a:xfrm>
                  <a:off x="5538" y="5312"/>
                  <a:ext cx="426" cy="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90180" name="Text Box 68"/>
              <p:cNvSpPr txBox="1">
                <a:spLocks noChangeArrowheads="1"/>
              </p:cNvSpPr>
              <p:nvPr/>
            </p:nvSpPr>
            <p:spPr bwMode="auto">
              <a:xfrm>
                <a:off x="2688" y="2832"/>
                <a:ext cx="492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 b="1">
                    <a:solidFill>
                      <a:srgbClr val="008080"/>
                    </a:solidFill>
                  </a:rPr>
                  <a:t>70 MW</a:t>
                </a:r>
                <a:endParaRPr lang="en-US" sz="1400" b="1" baseline="-25000">
                  <a:solidFill>
                    <a:srgbClr val="008080"/>
                  </a:solidFill>
                </a:endParaRPr>
              </a:p>
            </p:txBody>
          </p:sp>
          <p:sp>
            <p:nvSpPr>
              <p:cNvPr id="90181" name="Text Box 69"/>
              <p:cNvSpPr txBox="1">
                <a:spLocks noChangeArrowheads="1"/>
              </p:cNvSpPr>
              <p:nvPr/>
            </p:nvSpPr>
            <p:spPr bwMode="auto">
              <a:xfrm>
                <a:off x="2976" y="3015"/>
                <a:ext cx="492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400" b="1">
                    <a:solidFill>
                      <a:srgbClr val="008080"/>
                    </a:solidFill>
                  </a:rPr>
                  <a:t>190 MW</a:t>
                </a:r>
                <a:endParaRPr lang="en-US" sz="1400" b="1" baseline="-25000">
                  <a:solidFill>
                    <a:srgbClr val="008080"/>
                  </a:solidFill>
                </a:endParaRPr>
              </a:p>
            </p:txBody>
          </p:sp>
        </p:grpSp>
        <p:sp>
          <p:nvSpPr>
            <p:cNvPr id="90182" name="Text Box 70"/>
            <p:cNvSpPr txBox="1">
              <a:spLocks noChangeArrowheads="1"/>
            </p:cNvSpPr>
            <p:nvPr/>
          </p:nvSpPr>
          <p:spPr bwMode="auto">
            <a:xfrm>
              <a:off x="2393950" y="5257800"/>
              <a:ext cx="1506538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</a:rPr>
                <a:t>F</a:t>
              </a:r>
              <a:r>
                <a:rPr lang="en-US" sz="1400" b="1" baseline="30000" dirty="0" err="1">
                  <a:solidFill>
                    <a:srgbClr val="FF0000"/>
                  </a:solidFill>
                </a:rPr>
                <a:t>max</a:t>
              </a:r>
              <a:r>
                <a:rPr lang="en-US" sz="1400" b="1" baseline="30000" dirty="0">
                  <a:solidFill>
                    <a:srgbClr val="FF0000"/>
                  </a:solidFill>
                </a:rPr>
                <a:t> =</a:t>
              </a:r>
              <a:r>
                <a:rPr lang="en-US" sz="1400" b="1" dirty="0">
                  <a:solidFill>
                    <a:srgbClr val="FF0000"/>
                  </a:solidFill>
                </a:rPr>
                <a:t> 260 MW</a:t>
              </a:r>
              <a:endParaRPr lang="en-US" sz="1400" b="1" baseline="-25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9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Comments (1)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OPF solution is more expensive than the ED solution</a:t>
            </a:r>
          </a:p>
          <a:p>
            <a:pPr lvl="1"/>
            <a:r>
              <a:rPr lang="en-GB" dirty="0"/>
              <a:t>C</a:t>
            </a:r>
            <a:r>
              <a:rPr lang="en-GB" baseline="-25000" dirty="0"/>
              <a:t>ED</a:t>
            </a:r>
            <a:r>
              <a:rPr lang="en-GB" dirty="0"/>
              <a:t> = 10 x 390 + 20 x 60 = $5,100</a:t>
            </a:r>
          </a:p>
          <a:p>
            <a:pPr lvl="1"/>
            <a:r>
              <a:rPr lang="en-GB" dirty="0"/>
              <a:t>C</a:t>
            </a:r>
            <a:r>
              <a:rPr lang="en-GB" baseline="-25000" dirty="0"/>
              <a:t>OPF</a:t>
            </a:r>
            <a:r>
              <a:rPr lang="en-GB" dirty="0"/>
              <a:t> = 10 x 330 + 20 x 120 = $5,700</a:t>
            </a:r>
          </a:p>
          <a:p>
            <a:r>
              <a:rPr lang="en-GB" dirty="0"/>
              <a:t>The difference is the cost of security</a:t>
            </a:r>
          </a:p>
          <a:p>
            <a:pPr lvl="1"/>
            <a:r>
              <a:rPr lang="en-GB" dirty="0" err="1"/>
              <a:t>C</a:t>
            </a:r>
            <a:r>
              <a:rPr lang="en-GB" baseline="-25000" dirty="0" err="1"/>
              <a:t>security</a:t>
            </a:r>
            <a:r>
              <a:rPr lang="en-GB" dirty="0"/>
              <a:t> = C</a:t>
            </a:r>
            <a:r>
              <a:rPr lang="en-GB" baseline="-25000" dirty="0"/>
              <a:t>OPF</a:t>
            </a:r>
            <a:r>
              <a:rPr lang="en-GB" dirty="0"/>
              <a:t> - C</a:t>
            </a:r>
            <a:r>
              <a:rPr lang="en-GB" baseline="-25000" dirty="0"/>
              <a:t>ED</a:t>
            </a:r>
            <a:r>
              <a:rPr lang="en-GB" dirty="0"/>
              <a:t> = $600</a:t>
            </a:r>
          </a:p>
          <a:p>
            <a:r>
              <a:rPr lang="en-GB" dirty="0"/>
              <a:t>The constraint on the line flow is satisfied exactly</a:t>
            </a:r>
          </a:p>
          <a:p>
            <a:pPr lvl="1"/>
            <a:r>
              <a:rPr lang="en-GB" dirty="0"/>
              <a:t>Reducing the flow below the limit would cost more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5B01F-AECF-354E-91CC-E39E6553AA36}" type="slidenum">
              <a:rPr lang="en-GB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93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Comments (2)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used an </a:t>
            </a:r>
            <a:r>
              <a:rPr lang="ja-JP" altLang="en-GB" dirty="0">
                <a:latin typeface="Arial"/>
              </a:rPr>
              <a:t>“</a:t>
            </a:r>
            <a:r>
              <a:rPr lang="en-GB" dirty="0"/>
              <a:t>ad hoc</a:t>
            </a:r>
            <a:r>
              <a:rPr lang="ja-JP" altLang="en-GB" dirty="0">
                <a:latin typeface="Arial"/>
              </a:rPr>
              <a:t>”</a:t>
            </a:r>
            <a:r>
              <a:rPr lang="en-GB" dirty="0"/>
              <a:t> method to solve this problem</a:t>
            </a:r>
          </a:p>
          <a:p>
            <a:r>
              <a:rPr lang="en-GB" dirty="0"/>
              <a:t>In practice, there are systematic techniques for calculating the sensitivities of line flows to injections</a:t>
            </a:r>
          </a:p>
          <a:p>
            <a:r>
              <a:rPr lang="en-GB" dirty="0"/>
              <a:t>These techniques are used to generate constraint equations that are added to the optimization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E489D3-B388-B14E-A0FD-F7F1665399F3}" type="slidenum">
              <a:rPr lang="en-GB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14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91630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Pool trading in a three-bus example</a:t>
            </a:r>
          </a:p>
        </p:txBody>
      </p:sp>
      <p:sp>
        <p:nvSpPr>
          <p:cNvPr id="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F5E72E-65BC-9646-95B9-641A1938BFFB}" type="slidenum">
              <a:rPr lang="en-GB"/>
              <a:pPr>
                <a:defRPr/>
              </a:pPr>
              <a:t>49</a:t>
            </a:fld>
            <a:endParaRPr lang="en-GB"/>
          </a:p>
        </p:txBody>
      </p:sp>
      <p:sp>
        <p:nvSpPr>
          <p:cNvPr id="401411" name="AutoShape 3"/>
          <p:cNvSpPr>
            <a:spLocks noChangeArrowheads="1"/>
          </p:cNvSpPr>
          <p:nvPr/>
        </p:nvSpPr>
        <p:spPr bwMode="auto">
          <a:xfrm>
            <a:off x="2641603" y="3978275"/>
            <a:ext cx="193675" cy="630238"/>
          </a:xfrm>
          <a:prstGeom prst="downArrow">
            <a:avLst>
              <a:gd name="adj1" fmla="val 28167"/>
              <a:gd name="adj2" fmla="val 8774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53" name="Line 4"/>
          <p:cNvSpPr>
            <a:spLocks noChangeShapeType="1"/>
          </p:cNvSpPr>
          <p:nvPr/>
        </p:nvSpPr>
        <p:spPr bwMode="auto">
          <a:xfrm>
            <a:off x="1690688" y="1443041"/>
            <a:ext cx="0" cy="12398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AutoShape 5"/>
          <p:cNvSpPr>
            <a:spLocks noChangeArrowheads="1"/>
          </p:cNvSpPr>
          <p:nvPr/>
        </p:nvSpPr>
        <p:spPr bwMode="auto">
          <a:xfrm rot="10800000">
            <a:off x="1073150" y="2503494"/>
            <a:ext cx="609600" cy="657225"/>
          </a:xfrm>
          <a:custGeom>
            <a:avLst/>
            <a:gdLst>
              <a:gd name="T0" fmla="*/ 476391 w 21600"/>
              <a:gd name="T1" fmla="*/ 0 h 21600"/>
              <a:gd name="T2" fmla="*/ 343154 w 21600"/>
              <a:gd name="T3" fmla="*/ 219075 h 21600"/>
              <a:gd name="T4" fmla="*/ 0 w 21600"/>
              <a:gd name="T5" fmla="*/ 633431 h 21600"/>
              <a:gd name="T6" fmla="*/ 247142 w 21600"/>
              <a:gd name="T7" fmla="*/ 657225 h 21600"/>
              <a:gd name="T8" fmla="*/ 494284 w 21600"/>
              <a:gd name="T9" fmla="*/ 463709 h 21600"/>
              <a:gd name="T10" fmla="*/ 609600 w 21600"/>
              <a:gd name="T11" fmla="*/ 2190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35 h 21600"/>
              <a:gd name="T20" fmla="*/ 17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45" y="7200"/>
                </a:lnTo>
                <a:lnTo>
                  <a:pt x="16245" y="20035"/>
                </a:lnTo>
                <a:lnTo>
                  <a:pt x="0" y="20035"/>
                </a:lnTo>
                <a:lnTo>
                  <a:pt x="0" y="21600"/>
                </a:lnTo>
                <a:lnTo>
                  <a:pt x="17514" y="21600"/>
                </a:lnTo>
                <a:lnTo>
                  <a:pt x="17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3255" name="Group 6"/>
          <p:cNvGrpSpPr>
            <a:grpSpLocks/>
          </p:cNvGrpSpPr>
          <p:nvPr/>
        </p:nvGrpSpPr>
        <p:grpSpPr bwMode="auto">
          <a:xfrm>
            <a:off x="977903" y="1982788"/>
            <a:ext cx="706438" cy="360362"/>
            <a:chOff x="2942" y="2697"/>
            <a:chExt cx="1026" cy="568"/>
          </a:xfrm>
        </p:grpSpPr>
        <p:sp>
          <p:nvSpPr>
            <p:cNvPr id="53306" name="Line 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07" name="Group 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53308" name="Oval 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309" name="Group 1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53310" name="Group 1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3314" name="Arc 1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15" name="Arc 1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11" name="Group 1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3312" name="Arc 1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13" name="Arc 1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3256" name="Text Box 17"/>
          <p:cNvSpPr txBox="1">
            <a:spLocks noChangeArrowheads="1"/>
          </p:cNvSpPr>
          <p:nvPr/>
        </p:nvSpPr>
        <p:spPr bwMode="auto">
          <a:xfrm>
            <a:off x="1663700" y="2759081"/>
            <a:ext cx="166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3257" name="AutoShape 18"/>
          <p:cNvSpPr>
            <a:spLocks noChangeArrowheads="1"/>
          </p:cNvSpPr>
          <p:nvPr/>
        </p:nvSpPr>
        <p:spPr bwMode="auto">
          <a:xfrm rot="10800000" flipH="1">
            <a:off x="4378325" y="2514606"/>
            <a:ext cx="609600" cy="657225"/>
          </a:xfrm>
          <a:custGeom>
            <a:avLst/>
            <a:gdLst>
              <a:gd name="T0" fmla="*/ 476391 w 21600"/>
              <a:gd name="T1" fmla="*/ 0 h 21600"/>
              <a:gd name="T2" fmla="*/ 343154 w 21600"/>
              <a:gd name="T3" fmla="*/ 219075 h 21600"/>
              <a:gd name="T4" fmla="*/ 0 w 21600"/>
              <a:gd name="T5" fmla="*/ 634313 h 21600"/>
              <a:gd name="T6" fmla="*/ 246803 w 21600"/>
              <a:gd name="T7" fmla="*/ 657225 h 21600"/>
              <a:gd name="T8" fmla="*/ 493607 w 21600"/>
              <a:gd name="T9" fmla="*/ 463891 h 21600"/>
              <a:gd name="T10" fmla="*/ 609600 w 21600"/>
              <a:gd name="T11" fmla="*/ 21907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92 h 21600"/>
              <a:gd name="T20" fmla="*/ 174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69" y="7200"/>
                </a:lnTo>
                <a:lnTo>
                  <a:pt x="16269" y="20092"/>
                </a:lnTo>
                <a:lnTo>
                  <a:pt x="0" y="20092"/>
                </a:lnTo>
                <a:lnTo>
                  <a:pt x="0" y="21600"/>
                </a:lnTo>
                <a:lnTo>
                  <a:pt x="17490" y="21600"/>
                </a:lnTo>
                <a:lnTo>
                  <a:pt x="17490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Text Box 19"/>
          <p:cNvSpPr txBox="1">
            <a:spLocks noChangeArrowheads="1"/>
          </p:cNvSpPr>
          <p:nvPr/>
        </p:nvSpPr>
        <p:spPr bwMode="auto">
          <a:xfrm>
            <a:off x="4327528" y="2759081"/>
            <a:ext cx="1952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3259" name="Line 20"/>
          <p:cNvSpPr>
            <a:spLocks noChangeShapeType="1"/>
          </p:cNvSpPr>
          <p:nvPr/>
        </p:nvSpPr>
        <p:spPr bwMode="auto">
          <a:xfrm>
            <a:off x="4370388" y="1443038"/>
            <a:ext cx="0" cy="1262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9" name="Line 21"/>
          <p:cNvSpPr>
            <a:spLocks noChangeShapeType="1"/>
          </p:cNvSpPr>
          <p:nvPr/>
        </p:nvSpPr>
        <p:spPr bwMode="auto">
          <a:xfrm>
            <a:off x="1692275" y="1982788"/>
            <a:ext cx="26844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61" name="Line 22"/>
          <p:cNvSpPr>
            <a:spLocks noChangeShapeType="1"/>
          </p:cNvSpPr>
          <p:nvPr/>
        </p:nvSpPr>
        <p:spPr bwMode="auto">
          <a:xfrm rot="16200000">
            <a:off x="3024188" y="3471863"/>
            <a:ext cx="0" cy="10445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31" name="Freeform 23"/>
          <p:cNvSpPr>
            <a:spLocks/>
          </p:cNvSpPr>
          <p:nvPr/>
        </p:nvSpPr>
        <p:spPr bwMode="auto">
          <a:xfrm>
            <a:off x="1706566" y="2530475"/>
            <a:ext cx="1044575" cy="14732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1432" name="Freeform 24"/>
          <p:cNvSpPr>
            <a:spLocks/>
          </p:cNvSpPr>
          <p:nvPr/>
        </p:nvSpPr>
        <p:spPr bwMode="auto">
          <a:xfrm flipH="1">
            <a:off x="3336928" y="2530475"/>
            <a:ext cx="1044575" cy="14732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64" name="Text Box 25"/>
          <p:cNvSpPr txBox="1">
            <a:spLocks noChangeArrowheads="1"/>
          </p:cNvSpPr>
          <p:nvPr/>
        </p:nvSpPr>
        <p:spPr bwMode="auto">
          <a:xfrm>
            <a:off x="3644904" y="3925894"/>
            <a:ext cx="1936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grpSp>
        <p:nvGrpSpPr>
          <p:cNvPr id="53265" name="Group 26"/>
          <p:cNvGrpSpPr>
            <a:grpSpLocks/>
          </p:cNvGrpSpPr>
          <p:nvPr/>
        </p:nvGrpSpPr>
        <p:grpSpPr bwMode="auto">
          <a:xfrm>
            <a:off x="984250" y="1352556"/>
            <a:ext cx="706438" cy="360363"/>
            <a:chOff x="2942" y="2697"/>
            <a:chExt cx="1026" cy="568"/>
          </a:xfrm>
        </p:grpSpPr>
        <p:sp>
          <p:nvSpPr>
            <p:cNvPr id="53296" name="Line 2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97" name="Group 2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53298" name="Oval 2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299" name="Group 3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53300" name="Group 3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3304" name="Arc 3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05" name="Arc 3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301" name="Group 3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3302" name="Arc 3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303" name="Arc 3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3266" name="Group 37"/>
          <p:cNvGrpSpPr>
            <a:grpSpLocks/>
          </p:cNvGrpSpPr>
          <p:nvPr/>
        </p:nvGrpSpPr>
        <p:grpSpPr bwMode="auto">
          <a:xfrm>
            <a:off x="4376741" y="1622425"/>
            <a:ext cx="704850" cy="361950"/>
            <a:chOff x="7880" y="1988"/>
            <a:chExt cx="1026" cy="568"/>
          </a:xfrm>
        </p:grpSpPr>
        <p:sp>
          <p:nvSpPr>
            <p:cNvPr id="53286" name="Line 38"/>
            <p:cNvSpPr>
              <a:spLocks noChangeShapeType="1"/>
            </p:cNvSpPr>
            <p:nvPr/>
          </p:nvSpPr>
          <p:spPr bwMode="auto">
            <a:xfrm flipH="1">
              <a:off x="7880" y="2272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87" name="Group 39"/>
            <p:cNvGrpSpPr>
              <a:grpSpLocks/>
            </p:cNvGrpSpPr>
            <p:nvPr/>
          </p:nvGrpSpPr>
          <p:grpSpPr bwMode="auto">
            <a:xfrm>
              <a:off x="8338" y="1988"/>
              <a:ext cx="568" cy="568"/>
              <a:chOff x="8338" y="1988"/>
              <a:chExt cx="568" cy="568"/>
            </a:xfrm>
          </p:grpSpPr>
          <p:sp>
            <p:nvSpPr>
              <p:cNvPr id="53288" name="Oval 40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103DF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3289" name="Group 41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53290" name="Group 4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3294" name="Arc 4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95" name="Arc 4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291" name="Group 4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3292" name="Arc 4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293" name="Arc 4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3267" name="Text Box 48"/>
          <p:cNvSpPr txBox="1">
            <a:spLocks noChangeArrowheads="1"/>
          </p:cNvSpPr>
          <p:nvPr/>
        </p:nvSpPr>
        <p:spPr bwMode="auto">
          <a:xfrm>
            <a:off x="4787903" y="1295406"/>
            <a:ext cx="250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C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68" name="Text Box 49"/>
          <p:cNvSpPr txBox="1">
            <a:spLocks noChangeArrowheads="1"/>
          </p:cNvSpPr>
          <p:nvPr/>
        </p:nvSpPr>
        <p:spPr bwMode="auto">
          <a:xfrm>
            <a:off x="742953" y="1347794"/>
            <a:ext cx="2508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A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69" name="Text Box 50"/>
          <p:cNvSpPr txBox="1">
            <a:spLocks noChangeArrowheads="1"/>
          </p:cNvSpPr>
          <p:nvPr/>
        </p:nvSpPr>
        <p:spPr bwMode="auto">
          <a:xfrm>
            <a:off x="742953" y="1978027"/>
            <a:ext cx="250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70" name="Line 51"/>
          <p:cNvSpPr>
            <a:spLocks noChangeShapeType="1"/>
          </p:cNvSpPr>
          <p:nvPr/>
        </p:nvSpPr>
        <p:spPr bwMode="auto">
          <a:xfrm rot="5400000" flipH="1">
            <a:off x="3190084" y="4123532"/>
            <a:ext cx="2651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271" name="Group 52"/>
          <p:cNvGrpSpPr>
            <a:grpSpLocks/>
          </p:cNvGrpSpPr>
          <p:nvPr/>
        </p:nvGrpSpPr>
        <p:grpSpPr bwMode="auto">
          <a:xfrm>
            <a:off x="3127376" y="4287838"/>
            <a:ext cx="388938" cy="360362"/>
            <a:chOff x="8338" y="1988"/>
            <a:chExt cx="568" cy="568"/>
          </a:xfrm>
        </p:grpSpPr>
        <p:sp>
          <p:nvSpPr>
            <p:cNvPr id="53278" name="Oval 53"/>
            <p:cNvSpPr>
              <a:spLocks noChangeArrowheads="1"/>
            </p:cNvSpPr>
            <p:nvPr/>
          </p:nvSpPr>
          <p:spPr bwMode="auto">
            <a:xfrm flipH="1">
              <a:off x="8338" y="1988"/>
              <a:ext cx="568" cy="568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79" name="Group 54"/>
            <p:cNvGrpSpPr>
              <a:grpSpLocks/>
            </p:cNvGrpSpPr>
            <p:nvPr/>
          </p:nvGrpSpPr>
          <p:grpSpPr bwMode="auto">
            <a:xfrm>
              <a:off x="8425" y="2170"/>
              <a:ext cx="393" cy="203"/>
              <a:chOff x="2220" y="3747"/>
              <a:chExt cx="521" cy="267"/>
            </a:xfrm>
          </p:grpSpPr>
          <p:grpSp>
            <p:nvGrpSpPr>
              <p:cNvPr id="53280" name="Group 55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53284" name="Arc 5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5" name="Arc 5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281" name="Group 58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53282" name="Arc 59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83" name="Arc 60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272" name="Text Box 61"/>
          <p:cNvSpPr txBox="1">
            <a:spLocks noChangeArrowheads="1"/>
          </p:cNvSpPr>
          <p:nvPr/>
        </p:nvSpPr>
        <p:spPr bwMode="auto">
          <a:xfrm>
            <a:off x="3629029" y="4378325"/>
            <a:ext cx="2508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D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53273" name="Object 62"/>
          <p:cNvGraphicFramePr>
            <a:graphicFrameLocks noChangeAspect="1"/>
          </p:cNvGraphicFramePr>
          <p:nvPr/>
        </p:nvGraphicFramePr>
        <p:xfrm>
          <a:off x="2862263" y="1295400"/>
          <a:ext cx="9210676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39" name="Document" r:id="rId3" imgW="5626100" imgH="1485900" progId="Word.Document.8">
                  <p:embed/>
                </p:oleObj>
              </mc:Choice>
              <mc:Fallback>
                <p:oleObj name="Document" r:id="rId3" imgW="5626100" imgH="1485900" progId="Word.Document.8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1295400"/>
                        <a:ext cx="9210676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4" name="Object 63"/>
          <p:cNvGraphicFramePr>
            <a:graphicFrameLocks noChangeAspect="1"/>
          </p:cNvGraphicFramePr>
          <p:nvPr/>
        </p:nvGraphicFramePr>
        <p:xfrm>
          <a:off x="3397250" y="4003681"/>
          <a:ext cx="78327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0" name="Document" r:id="rId5" imgW="5626100" imgH="1727200" progId="Word.Document.8">
                  <p:embed/>
                </p:oleObj>
              </mc:Choice>
              <mc:Fallback>
                <p:oleObj name="Document" r:id="rId5" imgW="5626100" imgH="1727200" progId="Word.Document.8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4003681"/>
                        <a:ext cx="783272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5" name="Text Box 64"/>
          <p:cNvSpPr txBox="1">
            <a:spLocks noChangeArrowheads="1"/>
          </p:cNvSpPr>
          <p:nvPr/>
        </p:nvSpPr>
        <p:spPr bwMode="auto">
          <a:xfrm>
            <a:off x="950913" y="3173413"/>
            <a:ext cx="973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50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76" name="Text Box 65"/>
          <p:cNvSpPr txBox="1">
            <a:spLocks noChangeArrowheads="1"/>
          </p:cNvSpPr>
          <p:nvPr/>
        </p:nvSpPr>
        <p:spPr bwMode="auto">
          <a:xfrm>
            <a:off x="4622804" y="3221038"/>
            <a:ext cx="739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77" name="Text Box 66"/>
          <p:cNvSpPr txBox="1">
            <a:spLocks noChangeArrowheads="1"/>
          </p:cNvSpPr>
          <p:nvPr/>
        </p:nvSpPr>
        <p:spPr bwMode="auto">
          <a:xfrm>
            <a:off x="2393950" y="4648200"/>
            <a:ext cx="1155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300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8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Example of bilateral trading</a:t>
            </a:r>
          </a:p>
        </p:txBody>
      </p:sp>
      <p:sp>
        <p:nvSpPr>
          <p:cNvPr id="358449" name="Rectangle 49"/>
          <p:cNvSpPr>
            <a:spLocks noGrp="1" noChangeArrowheads="1"/>
          </p:cNvSpPr>
          <p:nvPr>
            <p:ph idx="1"/>
          </p:nvPr>
        </p:nvSpPr>
        <p:spPr>
          <a:xfrm>
            <a:off x="742950" y="3694119"/>
            <a:ext cx="8667750" cy="2401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G</a:t>
            </a:r>
            <a:r>
              <a:rPr lang="en-GB" sz="2400" baseline="-25000" dirty="0">
                <a:cs typeface="+mn-cs"/>
              </a:rPr>
              <a:t>1</a:t>
            </a:r>
            <a:r>
              <a:rPr lang="en-GB" sz="2400" dirty="0">
                <a:cs typeface="+mn-cs"/>
              </a:rPr>
              <a:t> sold 300 MW to L</a:t>
            </a:r>
            <a:r>
              <a:rPr lang="en-GB" sz="2400" baseline="-25000" dirty="0">
                <a:cs typeface="+mn-cs"/>
              </a:rPr>
              <a:t>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G</a:t>
            </a:r>
            <a:r>
              <a:rPr lang="en-GB" sz="2400" baseline="-25000" dirty="0">
                <a:cs typeface="+mn-cs"/>
              </a:rPr>
              <a:t>2</a:t>
            </a:r>
            <a:r>
              <a:rPr lang="en-GB" sz="2400" dirty="0">
                <a:cs typeface="+mn-cs"/>
              </a:rPr>
              <a:t> sold 200 MW to L</a:t>
            </a:r>
            <a:r>
              <a:rPr lang="en-GB" sz="2400" baseline="-25000" dirty="0">
                <a:cs typeface="+mn-cs"/>
              </a:rPr>
              <a:t>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If capacity of corridor ≥ 500 MW </a:t>
            </a:r>
            <a:r>
              <a:rPr lang="en-GB" sz="2400" dirty="0">
                <a:cs typeface="+mn-cs"/>
                <a:sym typeface="Wingdings"/>
              </a:rPr>
              <a:t></a:t>
            </a:r>
            <a:r>
              <a:rPr lang="en-GB" sz="2400" dirty="0">
                <a:cs typeface="+mn-cs"/>
              </a:rPr>
              <a:t> No problem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If capacity of corridor &lt; 500 MW </a:t>
            </a:r>
            <a:r>
              <a:rPr lang="en-GB" sz="2400" dirty="0">
                <a:cs typeface="+mn-cs"/>
                <a:sym typeface="Wingdings"/>
              </a:rPr>
              <a:t></a:t>
            </a:r>
            <a:r>
              <a:rPr lang="en-GB" sz="2400" dirty="0">
                <a:cs typeface="+mn-cs"/>
              </a:rPr>
              <a:t> some of these transactions may have to be curtailed</a:t>
            </a: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F1CB3B-EB34-2542-8FD7-9BACA685CCD2}" type="slidenum">
              <a:rPr lang="en-GB"/>
              <a:pPr>
                <a:defRPr/>
              </a:pPr>
              <a:t>5</a:t>
            </a:fld>
            <a:endParaRPr lang="en-GB"/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742951" y="1403598"/>
            <a:ext cx="8513763" cy="2457450"/>
            <a:chOff x="432" y="864"/>
            <a:chExt cx="4950" cy="1548"/>
          </a:xfrm>
        </p:grpSpPr>
        <p:sp>
          <p:nvSpPr>
            <p:cNvPr id="9222" name="Line 3"/>
            <p:cNvSpPr>
              <a:spLocks noChangeShapeType="1"/>
            </p:cNvSpPr>
            <p:nvPr/>
          </p:nvSpPr>
          <p:spPr bwMode="auto">
            <a:xfrm>
              <a:off x="1656" y="1114"/>
              <a:ext cx="0" cy="9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3" name="Group 4"/>
            <p:cNvGrpSpPr>
              <a:grpSpLocks/>
            </p:cNvGrpSpPr>
            <p:nvPr/>
          </p:nvGrpSpPr>
          <p:grpSpPr bwMode="auto">
            <a:xfrm>
              <a:off x="664" y="1069"/>
              <a:ext cx="986" cy="364"/>
              <a:chOff x="664" y="1069"/>
              <a:chExt cx="986" cy="364"/>
            </a:xfrm>
          </p:grpSpPr>
          <p:sp>
            <p:nvSpPr>
              <p:cNvPr id="9257" name="Line 5"/>
              <p:cNvSpPr>
                <a:spLocks noChangeShapeType="1"/>
              </p:cNvSpPr>
              <p:nvPr/>
            </p:nvSpPr>
            <p:spPr bwMode="auto">
              <a:xfrm>
                <a:off x="1043" y="1243"/>
                <a:ext cx="60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58" name="Group 6"/>
              <p:cNvGrpSpPr>
                <a:grpSpLocks/>
              </p:cNvGrpSpPr>
              <p:nvPr/>
            </p:nvGrpSpPr>
            <p:grpSpPr bwMode="auto">
              <a:xfrm>
                <a:off x="664" y="1069"/>
                <a:ext cx="363" cy="364"/>
                <a:chOff x="2414" y="2180"/>
                <a:chExt cx="568" cy="568"/>
              </a:xfrm>
            </p:grpSpPr>
            <p:sp>
              <p:nvSpPr>
                <p:cNvPr id="9259" name="Oval 7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60" name="Group 8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926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9265" name="Arc 1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6" name="Arc 1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262" name="Group 12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9263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4" name="Arc 1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9224" name="Text Box 15"/>
            <p:cNvSpPr txBox="1">
              <a:spLocks noChangeArrowheads="1"/>
            </p:cNvSpPr>
            <p:nvPr/>
          </p:nvSpPr>
          <p:spPr bwMode="auto">
            <a:xfrm>
              <a:off x="432" y="1211"/>
              <a:ext cx="16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225" name="Text Box 16"/>
            <p:cNvSpPr txBox="1">
              <a:spLocks noChangeArrowheads="1"/>
            </p:cNvSpPr>
            <p:nvPr/>
          </p:nvSpPr>
          <p:spPr bwMode="auto">
            <a:xfrm>
              <a:off x="432" y="1749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226" name="Line 17"/>
            <p:cNvSpPr>
              <a:spLocks noChangeShapeType="1"/>
            </p:cNvSpPr>
            <p:nvPr/>
          </p:nvSpPr>
          <p:spPr bwMode="auto">
            <a:xfrm>
              <a:off x="4145" y="1095"/>
              <a:ext cx="0" cy="12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18" name="Line 18"/>
            <p:cNvSpPr>
              <a:spLocks noChangeShapeType="1"/>
            </p:cNvSpPr>
            <p:nvPr/>
          </p:nvSpPr>
          <p:spPr bwMode="auto">
            <a:xfrm>
              <a:off x="1658" y="1462"/>
              <a:ext cx="249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>
              <a:off x="672" y="1632"/>
              <a:ext cx="978" cy="364"/>
              <a:chOff x="672" y="1632"/>
              <a:chExt cx="978" cy="364"/>
            </a:xfrm>
          </p:grpSpPr>
          <p:sp>
            <p:nvSpPr>
              <p:cNvPr id="9247" name="Line 20"/>
              <p:cNvSpPr>
                <a:spLocks noChangeShapeType="1"/>
              </p:cNvSpPr>
              <p:nvPr/>
            </p:nvSpPr>
            <p:spPr bwMode="auto">
              <a:xfrm>
                <a:off x="1043" y="1806"/>
                <a:ext cx="60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48" name="Group 21"/>
              <p:cNvGrpSpPr>
                <a:grpSpLocks/>
              </p:cNvGrpSpPr>
              <p:nvPr/>
            </p:nvGrpSpPr>
            <p:grpSpPr bwMode="auto">
              <a:xfrm>
                <a:off x="672" y="1632"/>
                <a:ext cx="363" cy="364"/>
                <a:chOff x="2414" y="2180"/>
                <a:chExt cx="568" cy="568"/>
              </a:xfrm>
            </p:grpSpPr>
            <p:sp>
              <p:nvSpPr>
                <p:cNvPr id="9249" name="Oval 22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50" name="Group 23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925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9255" name="Arc 25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6" name="Arc 26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252" name="Group 27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9253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4" name="Arc 2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58430" name="Line 30"/>
            <p:cNvSpPr>
              <a:spLocks noChangeShapeType="1"/>
            </p:cNvSpPr>
            <p:nvPr/>
          </p:nvSpPr>
          <p:spPr bwMode="auto">
            <a:xfrm>
              <a:off x="4128" y="1287"/>
              <a:ext cx="4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8431" name="Line 31"/>
            <p:cNvSpPr>
              <a:spLocks noChangeShapeType="1"/>
            </p:cNvSpPr>
            <p:nvPr/>
          </p:nvSpPr>
          <p:spPr bwMode="auto">
            <a:xfrm>
              <a:off x="4139" y="1824"/>
              <a:ext cx="4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8432" name="Line 32"/>
            <p:cNvSpPr>
              <a:spLocks noChangeShapeType="1"/>
            </p:cNvSpPr>
            <p:nvPr/>
          </p:nvSpPr>
          <p:spPr bwMode="auto">
            <a:xfrm>
              <a:off x="1655" y="1674"/>
              <a:ext cx="24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32" name="Text Box 33"/>
            <p:cNvSpPr txBox="1">
              <a:spLocks noChangeArrowheads="1"/>
            </p:cNvSpPr>
            <p:nvPr/>
          </p:nvSpPr>
          <p:spPr bwMode="auto">
            <a:xfrm>
              <a:off x="4744" y="1237"/>
              <a:ext cx="16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233" name="Text Box 34"/>
            <p:cNvSpPr txBox="1">
              <a:spLocks noChangeArrowheads="1"/>
            </p:cNvSpPr>
            <p:nvPr/>
          </p:nvSpPr>
          <p:spPr bwMode="auto">
            <a:xfrm>
              <a:off x="4744" y="1725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234" name="Text Box 35"/>
            <p:cNvSpPr txBox="1">
              <a:spLocks noChangeArrowheads="1"/>
            </p:cNvSpPr>
            <p:nvPr/>
          </p:nvSpPr>
          <p:spPr bwMode="auto">
            <a:xfrm>
              <a:off x="1474" y="864"/>
              <a:ext cx="57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Bus A </a:t>
              </a:r>
            </a:p>
          </p:txBody>
        </p:sp>
        <p:sp>
          <p:nvSpPr>
            <p:cNvPr id="9235" name="Text Box 36"/>
            <p:cNvSpPr txBox="1">
              <a:spLocks noChangeArrowheads="1"/>
            </p:cNvSpPr>
            <p:nvPr/>
          </p:nvSpPr>
          <p:spPr bwMode="auto">
            <a:xfrm>
              <a:off x="3995" y="874"/>
              <a:ext cx="46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Bus B </a:t>
              </a:r>
            </a:p>
          </p:txBody>
        </p:sp>
        <p:sp>
          <p:nvSpPr>
            <p:cNvPr id="9236" name="Line 37"/>
            <p:cNvSpPr>
              <a:spLocks noChangeShapeType="1"/>
            </p:cNvSpPr>
            <p:nvPr/>
          </p:nvSpPr>
          <p:spPr bwMode="auto">
            <a:xfrm>
              <a:off x="4137" y="2228"/>
              <a:ext cx="60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37" name="Group 38"/>
            <p:cNvGrpSpPr>
              <a:grpSpLocks/>
            </p:cNvGrpSpPr>
            <p:nvPr/>
          </p:nvGrpSpPr>
          <p:grpSpPr bwMode="auto">
            <a:xfrm>
              <a:off x="4725" y="2048"/>
              <a:ext cx="363" cy="364"/>
              <a:chOff x="2414" y="2180"/>
              <a:chExt cx="568" cy="568"/>
            </a:xfrm>
          </p:grpSpPr>
          <p:sp>
            <p:nvSpPr>
              <p:cNvPr id="9239" name="Oval 3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40" name="Group 4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9241" name="Group 4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9245" name="Arc 4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6" name="Arc 4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42" name="Group 4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9243" name="Arc 4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4" name="Arc 4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9238" name="Text Box 47"/>
            <p:cNvSpPr txBox="1">
              <a:spLocks noChangeArrowheads="1"/>
            </p:cNvSpPr>
            <p:nvPr/>
          </p:nvSpPr>
          <p:spPr bwMode="auto">
            <a:xfrm>
              <a:off x="5179" y="2148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91630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Economic dispatch</a:t>
            </a:r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5D7B23-CFA5-FE40-86E8-885BBE85A9C4}" type="slidenum">
              <a:rPr lang="en-GB"/>
              <a:pPr>
                <a:defRPr/>
              </a:pPr>
              <a:t>50</a:t>
            </a:fld>
            <a:endParaRPr lang="en-GB"/>
          </a:p>
        </p:txBody>
      </p:sp>
      <p:sp>
        <p:nvSpPr>
          <p:cNvPr id="399366" name="AutoShape 6"/>
          <p:cNvSpPr>
            <a:spLocks noChangeArrowheads="1"/>
          </p:cNvSpPr>
          <p:nvPr/>
        </p:nvSpPr>
        <p:spPr bwMode="auto">
          <a:xfrm>
            <a:off x="4156075" y="5341944"/>
            <a:ext cx="298450" cy="968375"/>
          </a:xfrm>
          <a:prstGeom prst="downArrow">
            <a:avLst>
              <a:gd name="adj1" fmla="val 28167"/>
              <a:gd name="adj2" fmla="val 8748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77" name="Line 7"/>
          <p:cNvSpPr>
            <a:spLocks noChangeShapeType="1"/>
          </p:cNvSpPr>
          <p:nvPr/>
        </p:nvSpPr>
        <p:spPr bwMode="auto">
          <a:xfrm>
            <a:off x="2695575" y="1446213"/>
            <a:ext cx="0" cy="1905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AutoShape 8"/>
          <p:cNvSpPr>
            <a:spLocks noChangeArrowheads="1"/>
          </p:cNvSpPr>
          <p:nvPr/>
        </p:nvSpPr>
        <p:spPr bwMode="auto">
          <a:xfrm rot="10800000">
            <a:off x="1746250" y="3074990"/>
            <a:ext cx="935038" cy="1011237"/>
          </a:xfrm>
          <a:custGeom>
            <a:avLst/>
            <a:gdLst>
              <a:gd name="T0" fmla="*/ 730715 w 21600"/>
              <a:gd name="T1" fmla="*/ 0 h 21600"/>
              <a:gd name="T2" fmla="*/ 526348 w 21600"/>
              <a:gd name="T3" fmla="*/ 337079 h 21600"/>
              <a:gd name="T4" fmla="*/ 0 w 21600"/>
              <a:gd name="T5" fmla="*/ 974626 h 21600"/>
              <a:gd name="T6" fmla="*/ 379080 w 21600"/>
              <a:gd name="T7" fmla="*/ 1011237 h 21600"/>
              <a:gd name="T8" fmla="*/ 758160 w 21600"/>
              <a:gd name="T9" fmla="*/ 713484 h 21600"/>
              <a:gd name="T10" fmla="*/ 935038 w 21600"/>
              <a:gd name="T11" fmla="*/ 33707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35 h 21600"/>
              <a:gd name="T20" fmla="*/ 17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45" y="7200"/>
                </a:lnTo>
                <a:lnTo>
                  <a:pt x="16245" y="20035"/>
                </a:lnTo>
                <a:lnTo>
                  <a:pt x="0" y="20035"/>
                </a:lnTo>
                <a:lnTo>
                  <a:pt x="0" y="21600"/>
                </a:lnTo>
                <a:lnTo>
                  <a:pt x="17514" y="21600"/>
                </a:lnTo>
                <a:lnTo>
                  <a:pt x="17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279" name="Group 9"/>
          <p:cNvGrpSpPr>
            <a:grpSpLocks/>
          </p:cNvGrpSpPr>
          <p:nvPr/>
        </p:nvGrpSpPr>
        <p:grpSpPr bwMode="auto">
          <a:xfrm>
            <a:off x="1155700" y="2274888"/>
            <a:ext cx="1528763" cy="781050"/>
            <a:chOff x="2942" y="2697"/>
            <a:chExt cx="1026" cy="568"/>
          </a:xfrm>
        </p:grpSpPr>
        <p:sp>
          <p:nvSpPr>
            <p:cNvPr id="54342" name="Line 10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43" name="Group 11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54344" name="Oval 12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345" name="Group 13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54346" name="Group 14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4350" name="Arc 1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51" name="Arc 1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347" name="Group 17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4348" name="Arc 1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49" name="Arc 1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4280" name="Text Box 20"/>
          <p:cNvSpPr txBox="1">
            <a:spLocks noChangeArrowheads="1"/>
          </p:cNvSpPr>
          <p:nvPr/>
        </p:nvSpPr>
        <p:spPr bwMode="auto">
          <a:xfrm>
            <a:off x="2652716" y="3468688"/>
            <a:ext cx="2555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4281" name="AutoShape 21"/>
          <p:cNvSpPr>
            <a:spLocks noChangeArrowheads="1"/>
          </p:cNvSpPr>
          <p:nvPr/>
        </p:nvSpPr>
        <p:spPr bwMode="auto">
          <a:xfrm rot="10800000" flipH="1">
            <a:off x="6826250" y="3092450"/>
            <a:ext cx="935038" cy="1009650"/>
          </a:xfrm>
          <a:custGeom>
            <a:avLst/>
            <a:gdLst>
              <a:gd name="T0" fmla="*/ 730715 w 21600"/>
              <a:gd name="T1" fmla="*/ 0 h 21600"/>
              <a:gd name="T2" fmla="*/ 526348 w 21600"/>
              <a:gd name="T3" fmla="*/ 336550 h 21600"/>
              <a:gd name="T4" fmla="*/ 0 w 21600"/>
              <a:gd name="T5" fmla="*/ 974452 h 21600"/>
              <a:gd name="T6" fmla="*/ 378561 w 21600"/>
              <a:gd name="T7" fmla="*/ 1009650 h 21600"/>
              <a:gd name="T8" fmla="*/ 757121 w 21600"/>
              <a:gd name="T9" fmla="*/ 712645 h 21600"/>
              <a:gd name="T10" fmla="*/ 935038 w 21600"/>
              <a:gd name="T11" fmla="*/ 33655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92 h 21600"/>
              <a:gd name="T20" fmla="*/ 174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69" y="7200"/>
                </a:lnTo>
                <a:lnTo>
                  <a:pt x="16269" y="20092"/>
                </a:lnTo>
                <a:lnTo>
                  <a:pt x="0" y="20092"/>
                </a:lnTo>
                <a:lnTo>
                  <a:pt x="0" y="21600"/>
                </a:lnTo>
                <a:lnTo>
                  <a:pt x="17490" y="21600"/>
                </a:lnTo>
                <a:lnTo>
                  <a:pt x="17490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Text Box 22"/>
          <p:cNvSpPr txBox="1">
            <a:spLocks noChangeArrowheads="1"/>
          </p:cNvSpPr>
          <p:nvPr/>
        </p:nvSpPr>
        <p:spPr bwMode="auto">
          <a:xfrm>
            <a:off x="6746878" y="3468688"/>
            <a:ext cx="3016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4283" name="Line 23"/>
          <p:cNvSpPr>
            <a:spLocks noChangeShapeType="1"/>
          </p:cNvSpPr>
          <p:nvPr/>
        </p:nvSpPr>
        <p:spPr bwMode="auto">
          <a:xfrm>
            <a:off x="6811963" y="1446219"/>
            <a:ext cx="0" cy="1939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2697163" y="2274888"/>
            <a:ext cx="41259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85" name="Line 25"/>
          <p:cNvSpPr>
            <a:spLocks noChangeShapeType="1"/>
          </p:cNvSpPr>
          <p:nvPr/>
        </p:nvSpPr>
        <p:spPr bwMode="auto">
          <a:xfrm rot="16200000">
            <a:off x="4744244" y="4563272"/>
            <a:ext cx="0" cy="1604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86" name="Freeform 26"/>
          <p:cNvSpPr>
            <a:spLocks/>
          </p:cNvSpPr>
          <p:nvPr/>
        </p:nvSpPr>
        <p:spPr bwMode="auto">
          <a:xfrm>
            <a:off x="2719388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387" name="Freeform 27"/>
          <p:cNvSpPr>
            <a:spLocks/>
          </p:cNvSpPr>
          <p:nvPr/>
        </p:nvSpPr>
        <p:spPr bwMode="auto">
          <a:xfrm flipH="1">
            <a:off x="5224463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88" name="Text Box 28"/>
          <p:cNvSpPr txBox="1">
            <a:spLocks noChangeArrowheads="1"/>
          </p:cNvSpPr>
          <p:nvPr/>
        </p:nvSpPr>
        <p:spPr bwMode="auto">
          <a:xfrm>
            <a:off x="5697538" y="5260981"/>
            <a:ext cx="2984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grpSp>
        <p:nvGrpSpPr>
          <p:cNvPr id="54289" name="Group 29"/>
          <p:cNvGrpSpPr>
            <a:grpSpLocks/>
          </p:cNvGrpSpPr>
          <p:nvPr/>
        </p:nvGrpSpPr>
        <p:grpSpPr bwMode="auto">
          <a:xfrm>
            <a:off x="1073154" y="1295400"/>
            <a:ext cx="1622425" cy="827088"/>
            <a:chOff x="2942" y="2697"/>
            <a:chExt cx="1026" cy="568"/>
          </a:xfrm>
        </p:grpSpPr>
        <p:sp>
          <p:nvSpPr>
            <p:cNvPr id="54332" name="Line 30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33" name="Group 31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54334" name="Oval 32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335" name="Group 33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54336" name="Group 34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4340" name="Arc 3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41" name="Arc 3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337" name="Group 37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4338" name="Arc 3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39" name="Arc 3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4290" name="Group 40"/>
          <p:cNvGrpSpPr>
            <a:grpSpLocks/>
          </p:cNvGrpSpPr>
          <p:nvPr/>
        </p:nvGrpSpPr>
        <p:grpSpPr bwMode="auto">
          <a:xfrm>
            <a:off x="6823079" y="1447804"/>
            <a:ext cx="1679575" cy="862013"/>
            <a:chOff x="7880" y="1988"/>
            <a:chExt cx="1026" cy="568"/>
          </a:xfrm>
        </p:grpSpPr>
        <p:sp>
          <p:nvSpPr>
            <p:cNvPr id="54322" name="Line 41"/>
            <p:cNvSpPr>
              <a:spLocks noChangeShapeType="1"/>
            </p:cNvSpPr>
            <p:nvPr/>
          </p:nvSpPr>
          <p:spPr bwMode="auto">
            <a:xfrm flipH="1">
              <a:off x="7880" y="2272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23" name="Group 42"/>
            <p:cNvGrpSpPr>
              <a:grpSpLocks/>
            </p:cNvGrpSpPr>
            <p:nvPr/>
          </p:nvGrpSpPr>
          <p:grpSpPr bwMode="auto">
            <a:xfrm>
              <a:off x="8338" y="1988"/>
              <a:ext cx="568" cy="568"/>
              <a:chOff x="8338" y="1988"/>
              <a:chExt cx="568" cy="568"/>
            </a:xfrm>
          </p:grpSpPr>
          <p:sp>
            <p:nvSpPr>
              <p:cNvPr id="54324" name="Oval 43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103DF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325" name="Group 44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54326" name="Group 45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4330" name="Arc 4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31" name="Arc 4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4327" name="Group 48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4328" name="Arc 49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329" name="Arc 50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4291" name="Text Box 51"/>
          <p:cNvSpPr txBox="1">
            <a:spLocks noChangeArrowheads="1"/>
          </p:cNvSpPr>
          <p:nvPr/>
        </p:nvSpPr>
        <p:spPr bwMode="auto">
          <a:xfrm>
            <a:off x="7454904" y="1219206"/>
            <a:ext cx="385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C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92" name="Text Box 52"/>
          <p:cNvSpPr txBox="1">
            <a:spLocks noChangeArrowheads="1"/>
          </p:cNvSpPr>
          <p:nvPr/>
        </p:nvSpPr>
        <p:spPr bwMode="auto">
          <a:xfrm>
            <a:off x="908053" y="1295400"/>
            <a:ext cx="38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A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93" name="Text Box 53"/>
          <p:cNvSpPr txBox="1">
            <a:spLocks noChangeArrowheads="1"/>
          </p:cNvSpPr>
          <p:nvPr/>
        </p:nvSpPr>
        <p:spPr bwMode="auto">
          <a:xfrm>
            <a:off x="990603" y="2268538"/>
            <a:ext cx="385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94" name="Line 54"/>
          <p:cNvSpPr>
            <a:spLocks noChangeShapeType="1"/>
          </p:cNvSpPr>
          <p:nvPr/>
        </p:nvSpPr>
        <p:spPr bwMode="auto">
          <a:xfrm rot="5400000" flipH="1">
            <a:off x="4948238" y="5645150"/>
            <a:ext cx="5699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295" name="Group 55"/>
          <p:cNvGrpSpPr>
            <a:grpSpLocks/>
          </p:cNvGrpSpPr>
          <p:nvPr/>
        </p:nvGrpSpPr>
        <p:grpSpPr bwMode="auto">
          <a:xfrm>
            <a:off x="4784725" y="5818194"/>
            <a:ext cx="877888" cy="809625"/>
            <a:chOff x="8338" y="1988"/>
            <a:chExt cx="568" cy="568"/>
          </a:xfrm>
        </p:grpSpPr>
        <p:sp>
          <p:nvSpPr>
            <p:cNvPr id="54314" name="Oval 56"/>
            <p:cNvSpPr>
              <a:spLocks noChangeArrowheads="1"/>
            </p:cNvSpPr>
            <p:nvPr/>
          </p:nvSpPr>
          <p:spPr bwMode="auto">
            <a:xfrm flipH="1">
              <a:off x="8338" y="1988"/>
              <a:ext cx="568" cy="568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15" name="Group 57"/>
            <p:cNvGrpSpPr>
              <a:grpSpLocks/>
            </p:cNvGrpSpPr>
            <p:nvPr/>
          </p:nvGrpSpPr>
          <p:grpSpPr bwMode="auto">
            <a:xfrm>
              <a:off x="8425" y="2170"/>
              <a:ext cx="393" cy="203"/>
              <a:chOff x="2220" y="3747"/>
              <a:chExt cx="521" cy="267"/>
            </a:xfrm>
          </p:grpSpPr>
          <p:grpSp>
            <p:nvGrpSpPr>
              <p:cNvPr id="54316" name="Group 58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54320" name="Arc 59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21" name="Arc 60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317" name="Group 61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54318" name="Arc 62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19" name="Arc 63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4296" name="Text Box 64"/>
          <p:cNvSpPr txBox="1">
            <a:spLocks noChangeArrowheads="1"/>
          </p:cNvSpPr>
          <p:nvPr/>
        </p:nvSpPr>
        <p:spPr bwMode="auto">
          <a:xfrm>
            <a:off x="5805488" y="5956306"/>
            <a:ext cx="385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D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97" name="Text Box 69"/>
          <p:cNvSpPr txBox="1">
            <a:spLocks noChangeArrowheads="1"/>
          </p:cNvSpPr>
          <p:nvPr/>
        </p:nvSpPr>
        <p:spPr bwMode="auto">
          <a:xfrm>
            <a:off x="1558925" y="4105275"/>
            <a:ext cx="1495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50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98" name="Text Box 70"/>
          <p:cNvSpPr txBox="1">
            <a:spLocks noChangeArrowheads="1"/>
          </p:cNvSpPr>
          <p:nvPr/>
        </p:nvSpPr>
        <p:spPr bwMode="auto">
          <a:xfrm>
            <a:off x="7200903" y="4178300"/>
            <a:ext cx="1136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99" name="Text Box 71"/>
          <p:cNvSpPr txBox="1">
            <a:spLocks noChangeArrowheads="1"/>
          </p:cNvSpPr>
          <p:nvPr/>
        </p:nvSpPr>
        <p:spPr bwMode="auto">
          <a:xfrm>
            <a:off x="3775078" y="6370644"/>
            <a:ext cx="177641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300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33" name="Line 73"/>
          <p:cNvSpPr>
            <a:spLocks noChangeShapeType="1"/>
          </p:cNvSpPr>
          <p:nvPr/>
        </p:nvSpPr>
        <p:spPr bwMode="auto">
          <a:xfrm>
            <a:off x="2146300" y="16002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01" name="Text Box 74"/>
          <p:cNvSpPr txBox="1">
            <a:spLocks noChangeArrowheads="1"/>
          </p:cNvSpPr>
          <p:nvPr/>
        </p:nvSpPr>
        <p:spPr bwMode="auto">
          <a:xfrm>
            <a:off x="1981200" y="1295400"/>
            <a:ext cx="8255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125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35" name="Line 75"/>
          <p:cNvSpPr>
            <a:spLocks noChangeShapeType="1"/>
          </p:cNvSpPr>
          <p:nvPr/>
        </p:nvSpPr>
        <p:spPr bwMode="auto">
          <a:xfrm>
            <a:off x="2105025" y="25654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03" name="Text Box 76"/>
          <p:cNvSpPr txBox="1">
            <a:spLocks noChangeArrowheads="1"/>
          </p:cNvSpPr>
          <p:nvPr/>
        </p:nvSpPr>
        <p:spPr bwMode="auto">
          <a:xfrm>
            <a:off x="1981200" y="2286000"/>
            <a:ext cx="825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285 MW</a:t>
            </a:r>
            <a:endParaRPr lang="en-US" sz="10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37" name="Line 77"/>
          <p:cNvSpPr>
            <a:spLocks noChangeShapeType="1"/>
          </p:cNvSpPr>
          <p:nvPr/>
        </p:nvSpPr>
        <p:spPr bwMode="auto">
          <a:xfrm flipH="1">
            <a:off x="6934200" y="17780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05" name="Text Box 78"/>
          <p:cNvSpPr txBox="1">
            <a:spLocks noChangeArrowheads="1"/>
          </p:cNvSpPr>
          <p:nvPr/>
        </p:nvSpPr>
        <p:spPr bwMode="auto">
          <a:xfrm>
            <a:off x="6934202" y="1524006"/>
            <a:ext cx="584201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39" name="Line 79"/>
          <p:cNvSpPr>
            <a:spLocks noChangeShapeType="1"/>
          </p:cNvSpPr>
          <p:nvPr/>
        </p:nvSpPr>
        <p:spPr bwMode="auto">
          <a:xfrm>
            <a:off x="4365628" y="2438400"/>
            <a:ext cx="796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440" name="Line 80"/>
          <p:cNvSpPr>
            <a:spLocks noChangeShapeType="1"/>
          </p:cNvSpPr>
          <p:nvPr/>
        </p:nvSpPr>
        <p:spPr bwMode="auto">
          <a:xfrm>
            <a:off x="3679825" y="3557590"/>
            <a:ext cx="447675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441" name="Line 81"/>
          <p:cNvSpPr>
            <a:spLocks noChangeShapeType="1"/>
          </p:cNvSpPr>
          <p:nvPr/>
        </p:nvSpPr>
        <p:spPr bwMode="auto">
          <a:xfrm flipH="1">
            <a:off x="5413375" y="3581402"/>
            <a:ext cx="447675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09" name="Text Box 82"/>
          <p:cNvSpPr txBox="1">
            <a:spLocks noChangeArrowheads="1"/>
          </p:cNvSpPr>
          <p:nvPr/>
        </p:nvSpPr>
        <p:spPr bwMode="auto">
          <a:xfrm>
            <a:off x="5522913" y="5610231"/>
            <a:ext cx="5857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43" name="Line 83"/>
          <p:cNvSpPr>
            <a:spLocks noChangeShapeType="1"/>
          </p:cNvSpPr>
          <p:nvPr/>
        </p:nvSpPr>
        <p:spPr bwMode="auto">
          <a:xfrm flipV="1">
            <a:off x="5387975" y="5410200"/>
            <a:ext cx="0" cy="35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99448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3643313"/>
            <a:ext cx="50958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449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633793"/>
            <a:ext cx="4953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450" name="Picture 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514606"/>
            <a:ext cx="4953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9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Superposition</a:t>
            </a:r>
          </a:p>
        </p:txBody>
      </p:sp>
      <p:sp>
        <p:nvSpPr>
          <p:cNvPr id="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97DA8-3A9F-474A-AD9A-582325F4F006}" type="slidenum">
              <a:rPr lang="en-GB"/>
              <a:pPr>
                <a:defRPr/>
              </a:pPr>
              <a:t>51</a:t>
            </a:fld>
            <a:endParaRPr lang="en-GB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1384300" y="1371606"/>
            <a:ext cx="0" cy="650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347791" y="2074863"/>
            <a:ext cx="2238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657725" y="1447800"/>
            <a:ext cx="1038226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478341" y="2101856"/>
            <a:ext cx="2619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rot="16200000">
            <a:off x="2966244" y="2129635"/>
            <a:ext cx="0" cy="1389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8" name="Freeform 8"/>
          <p:cNvSpPr>
            <a:spLocks/>
          </p:cNvSpPr>
          <p:nvPr/>
        </p:nvSpPr>
        <p:spPr bwMode="auto">
          <a:xfrm>
            <a:off x="1406525" y="1870081"/>
            <a:ext cx="1150938" cy="963613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09" name="Freeform 9"/>
          <p:cNvSpPr>
            <a:spLocks/>
          </p:cNvSpPr>
          <p:nvPr/>
        </p:nvSpPr>
        <p:spPr bwMode="auto">
          <a:xfrm flipH="1">
            <a:off x="3419475" y="1870081"/>
            <a:ext cx="1112838" cy="963613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730625" y="2743200"/>
            <a:ext cx="2587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109788" y="2994031"/>
            <a:ext cx="9286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300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581025" y="1712913"/>
            <a:ext cx="825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77850" y="1489081"/>
            <a:ext cx="7810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360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2933700" y="2820988"/>
            <a:ext cx="0" cy="379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15" name="Line 15"/>
          <p:cNvSpPr>
            <a:spLocks noChangeShapeType="1"/>
          </p:cNvSpPr>
          <p:nvPr/>
        </p:nvSpPr>
        <p:spPr bwMode="auto">
          <a:xfrm>
            <a:off x="2535241" y="1579563"/>
            <a:ext cx="10636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2806700" y="1647825"/>
            <a:ext cx="31273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17" name="Line 17"/>
          <p:cNvSpPr>
            <a:spLocks noChangeShapeType="1"/>
          </p:cNvSpPr>
          <p:nvPr/>
        </p:nvSpPr>
        <p:spPr bwMode="auto">
          <a:xfrm>
            <a:off x="1905003" y="1828800"/>
            <a:ext cx="728663" cy="731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2297113" y="2011369"/>
            <a:ext cx="3111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3268663" y="2011369"/>
            <a:ext cx="3302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20" name="Line 20"/>
          <p:cNvSpPr>
            <a:spLocks noChangeShapeType="1"/>
          </p:cNvSpPr>
          <p:nvPr/>
        </p:nvSpPr>
        <p:spPr bwMode="auto">
          <a:xfrm>
            <a:off x="4524375" y="1712913"/>
            <a:ext cx="825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4511675" y="1371606"/>
            <a:ext cx="0" cy="650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2" name="Line 22"/>
          <p:cNvSpPr>
            <a:spLocks noChangeShapeType="1"/>
          </p:cNvSpPr>
          <p:nvPr/>
        </p:nvSpPr>
        <p:spPr bwMode="auto">
          <a:xfrm>
            <a:off x="1384303" y="1489075"/>
            <a:ext cx="312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23" name="Line 23"/>
          <p:cNvSpPr>
            <a:spLocks noChangeShapeType="1"/>
          </p:cNvSpPr>
          <p:nvPr/>
        </p:nvSpPr>
        <p:spPr bwMode="auto">
          <a:xfrm flipH="1">
            <a:off x="3395666" y="1828800"/>
            <a:ext cx="725487" cy="7318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20" name="Line 40"/>
          <p:cNvSpPr>
            <a:spLocks noChangeShapeType="1"/>
          </p:cNvSpPr>
          <p:nvPr/>
        </p:nvSpPr>
        <p:spPr bwMode="auto">
          <a:xfrm>
            <a:off x="5759450" y="5026025"/>
            <a:ext cx="0" cy="5857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Text Box 41"/>
          <p:cNvSpPr txBox="1">
            <a:spLocks noChangeArrowheads="1"/>
          </p:cNvSpPr>
          <p:nvPr/>
        </p:nvSpPr>
        <p:spPr bwMode="auto">
          <a:xfrm>
            <a:off x="5722941" y="5661025"/>
            <a:ext cx="2238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5322" name="Text Box 42"/>
          <p:cNvSpPr txBox="1">
            <a:spLocks noChangeArrowheads="1"/>
          </p:cNvSpPr>
          <p:nvPr/>
        </p:nvSpPr>
        <p:spPr bwMode="auto">
          <a:xfrm>
            <a:off x="9032875" y="5029200"/>
            <a:ext cx="873126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323" name="Text Box 43"/>
          <p:cNvSpPr txBox="1">
            <a:spLocks noChangeArrowheads="1"/>
          </p:cNvSpPr>
          <p:nvPr/>
        </p:nvSpPr>
        <p:spPr bwMode="auto">
          <a:xfrm>
            <a:off x="8853491" y="5683250"/>
            <a:ext cx="261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5324" name="Line 44"/>
          <p:cNvSpPr>
            <a:spLocks noChangeShapeType="1"/>
          </p:cNvSpPr>
          <p:nvPr/>
        </p:nvSpPr>
        <p:spPr bwMode="auto">
          <a:xfrm rot="16200000">
            <a:off x="7341394" y="5641185"/>
            <a:ext cx="0" cy="1389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5" name="Freeform 45"/>
          <p:cNvSpPr>
            <a:spLocks/>
          </p:cNvSpPr>
          <p:nvPr/>
        </p:nvSpPr>
        <p:spPr bwMode="auto">
          <a:xfrm>
            <a:off x="5781675" y="5475288"/>
            <a:ext cx="1150938" cy="868362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46" name="Freeform 46"/>
          <p:cNvSpPr>
            <a:spLocks/>
          </p:cNvSpPr>
          <p:nvPr/>
        </p:nvSpPr>
        <p:spPr bwMode="auto">
          <a:xfrm flipH="1">
            <a:off x="7794626" y="5475288"/>
            <a:ext cx="1112838" cy="868362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27" name="Text Box 47"/>
          <p:cNvSpPr txBox="1">
            <a:spLocks noChangeArrowheads="1"/>
          </p:cNvSpPr>
          <p:nvPr/>
        </p:nvSpPr>
        <p:spPr bwMode="auto">
          <a:xfrm>
            <a:off x="8105775" y="6262688"/>
            <a:ext cx="258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307248" name="Line 48"/>
          <p:cNvSpPr>
            <a:spLocks noChangeShapeType="1"/>
          </p:cNvSpPr>
          <p:nvPr/>
        </p:nvSpPr>
        <p:spPr bwMode="auto">
          <a:xfrm>
            <a:off x="4956175" y="5332413"/>
            <a:ext cx="825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29" name="Text Box 49"/>
          <p:cNvSpPr txBox="1">
            <a:spLocks noChangeArrowheads="1"/>
          </p:cNvSpPr>
          <p:nvPr/>
        </p:nvSpPr>
        <p:spPr bwMode="auto">
          <a:xfrm>
            <a:off x="4953000" y="5056188"/>
            <a:ext cx="7810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50" name="Line 50"/>
          <p:cNvSpPr>
            <a:spLocks noChangeShapeType="1"/>
          </p:cNvSpPr>
          <p:nvPr/>
        </p:nvSpPr>
        <p:spPr bwMode="auto">
          <a:xfrm>
            <a:off x="6910391" y="50260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31" name="Text Box 51"/>
          <p:cNvSpPr txBox="1">
            <a:spLocks noChangeArrowheads="1"/>
          </p:cNvSpPr>
          <p:nvPr/>
        </p:nvSpPr>
        <p:spPr bwMode="auto">
          <a:xfrm>
            <a:off x="7181850" y="4800600"/>
            <a:ext cx="312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332" name="Text Box 52"/>
          <p:cNvSpPr txBox="1">
            <a:spLocks noChangeArrowheads="1"/>
          </p:cNvSpPr>
          <p:nvPr/>
        </p:nvSpPr>
        <p:spPr bwMode="auto">
          <a:xfrm>
            <a:off x="7227891" y="5792794"/>
            <a:ext cx="3111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53" name="Line 53"/>
          <p:cNvSpPr>
            <a:spLocks noChangeShapeType="1"/>
          </p:cNvSpPr>
          <p:nvPr/>
        </p:nvSpPr>
        <p:spPr bwMode="auto">
          <a:xfrm>
            <a:off x="8899525" y="5332413"/>
            <a:ext cx="825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34" name="Line 54"/>
          <p:cNvSpPr>
            <a:spLocks noChangeShapeType="1"/>
          </p:cNvSpPr>
          <p:nvPr/>
        </p:nvSpPr>
        <p:spPr bwMode="auto">
          <a:xfrm>
            <a:off x="8886825" y="5026025"/>
            <a:ext cx="0" cy="5857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5" name="Line 55"/>
          <p:cNvSpPr>
            <a:spLocks noChangeShapeType="1"/>
          </p:cNvSpPr>
          <p:nvPr/>
        </p:nvSpPr>
        <p:spPr bwMode="auto">
          <a:xfrm>
            <a:off x="5759453" y="5132388"/>
            <a:ext cx="312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5336" name="Group 56"/>
          <p:cNvGrpSpPr>
            <a:grpSpLocks/>
          </p:cNvGrpSpPr>
          <p:nvPr/>
        </p:nvGrpSpPr>
        <p:grpSpPr bwMode="auto">
          <a:xfrm>
            <a:off x="6384928" y="5459413"/>
            <a:ext cx="1954213" cy="741362"/>
            <a:chOff x="4828" y="11218"/>
            <a:chExt cx="2130" cy="1278"/>
          </a:xfrm>
        </p:grpSpPr>
        <p:sp>
          <p:nvSpPr>
            <p:cNvPr id="307257" name="Line 57"/>
            <p:cNvSpPr>
              <a:spLocks noChangeShapeType="1"/>
            </p:cNvSpPr>
            <p:nvPr/>
          </p:nvSpPr>
          <p:spPr bwMode="auto">
            <a:xfrm>
              <a:off x="4828" y="11360"/>
              <a:ext cx="1137" cy="1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258" name="Line 58"/>
            <p:cNvSpPr>
              <a:spLocks noChangeShapeType="1"/>
            </p:cNvSpPr>
            <p:nvPr/>
          </p:nvSpPr>
          <p:spPr bwMode="auto">
            <a:xfrm flipH="1">
              <a:off x="5961" y="11218"/>
              <a:ext cx="997" cy="1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5337" name="Group 59"/>
          <p:cNvGrpSpPr>
            <a:grpSpLocks/>
          </p:cNvGrpSpPr>
          <p:nvPr/>
        </p:nvGrpSpPr>
        <p:grpSpPr bwMode="auto">
          <a:xfrm>
            <a:off x="6934203" y="1981200"/>
            <a:ext cx="390525" cy="95250"/>
            <a:chOff x="5538" y="5112"/>
            <a:chExt cx="426" cy="200"/>
          </a:xfrm>
        </p:grpSpPr>
        <p:sp>
          <p:nvSpPr>
            <p:cNvPr id="307260" name="Line 60"/>
            <p:cNvSpPr>
              <a:spLocks noChangeShapeType="1"/>
            </p:cNvSpPr>
            <p:nvPr/>
          </p:nvSpPr>
          <p:spPr bwMode="auto">
            <a:xfrm>
              <a:off x="5538" y="5112"/>
              <a:ext cx="42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261" name="Line 61"/>
            <p:cNvSpPr>
              <a:spLocks noChangeShapeType="1"/>
            </p:cNvSpPr>
            <p:nvPr/>
          </p:nvSpPr>
          <p:spPr bwMode="auto">
            <a:xfrm>
              <a:off x="5538" y="5312"/>
              <a:ext cx="426" cy="0"/>
            </a:xfrm>
            <a:prstGeom prst="lin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5338" name="AutoShape 62"/>
          <p:cNvSpPr>
            <a:spLocks noChangeArrowheads="1"/>
          </p:cNvSpPr>
          <p:nvPr/>
        </p:nvSpPr>
        <p:spPr bwMode="auto">
          <a:xfrm>
            <a:off x="4870450" y="4419600"/>
            <a:ext cx="315913" cy="304800"/>
          </a:xfrm>
          <a:prstGeom prst="plus">
            <a:avLst>
              <a:gd name="adj" fmla="val 37972"/>
            </a:avLst>
          </a:prstGeom>
          <a:solidFill>
            <a:srgbClr val="005A5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39" name="Line 24"/>
          <p:cNvSpPr>
            <a:spLocks noChangeShapeType="1"/>
          </p:cNvSpPr>
          <p:nvPr/>
        </p:nvSpPr>
        <p:spPr bwMode="auto">
          <a:xfrm>
            <a:off x="5759450" y="2895606"/>
            <a:ext cx="0" cy="5889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40" name="Text Box 25"/>
          <p:cNvSpPr txBox="1">
            <a:spLocks noChangeArrowheads="1"/>
          </p:cNvSpPr>
          <p:nvPr/>
        </p:nvSpPr>
        <p:spPr bwMode="auto">
          <a:xfrm>
            <a:off x="5722941" y="3533775"/>
            <a:ext cx="223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5341" name="Text Box 26"/>
          <p:cNvSpPr txBox="1">
            <a:spLocks noChangeArrowheads="1"/>
          </p:cNvSpPr>
          <p:nvPr/>
        </p:nvSpPr>
        <p:spPr bwMode="auto">
          <a:xfrm>
            <a:off x="8853491" y="3557588"/>
            <a:ext cx="2619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5342" name="Line 27"/>
          <p:cNvSpPr>
            <a:spLocks noChangeShapeType="1"/>
          </p:cNvSpPr>
          <p:nvPr/>
        </p:nvSpPr>
        <p:spPr bwMode="auto">
          <a:xfrm rot="16200000">
            <a:off x="7341394" y="3518697"/>
            <a:ext cx="0" cy="1389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28" name="Freeform 28"/>
          <p:cNvSpPr>
            <a:spLocks/>
          </p:cNvSpPr>
          <p:nvPr/>
        </p:nvSpPr>
        <p:spPr bwMode="auto">
          <a:xfrm>
            <a:off x="5781675" y="3346450"/>
            <a:ext cx="1150938" cy="8763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29" name="Freeform 29"/>
          <p:cNvSpPr>
            <a:spLocks/>
          </p:cNvSpPr>
          <p:nvPr/>
        </p:nvSpPr>
        <p:spPr bwMode="auto">
          <a:xfrm flipH="1">
            <a:off x="7794626" y="3346450"/>
            <a:ext cx="1112838" cy="8763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45" name="Text Box 30"/>
          <p:cNvSpPr txBox="1">
            <a:spLocks noChangeArrowheads="1"/>
          </p:cNvSpPr>
          <p:nvPr/>
        </p:nvSpPr>
        <p:spPr bwMode="auto">
          <a:xfrm>
            <a:off x="8105775" y="4138619"/>
            <a:ext cx="258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55346" name="Text Box 31"/>
          <p:cNvSpPr txBox="1">
            <a:spLocks noChangeArrowheads="1"/>
          </p:cNvSpPr>
          <p:nvPr/>
        </p:nvSpPr>
        <p:spPr bwMode="auto">
          <a:xfrm>
            <a:off x="6484938" y="4365631"/>
            <a:ext cx="9286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300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32" name="Line 32"/>
          <p:cNvSpPr>
            <a:spLocks noChangeShapeType="1"/>
          </p:cNvSpPr>
          <p:nvPr/>
        </p:nvSpPr>
        <p:spPr bwMode="auto">
          <a:xfrm>
            <a:off x="4956175" y="3205163"/>
            <a:ext cx="825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48" name="Text Box 33"/>
          <p:cNvSpPr txBox="1">
            <a:spLocks noChangeArrowheads="1"/>
          </p:cNvSpPr>
          <p:nvPr/>
        </p:nvSpPr>
        <p:spPr bwMode="auto">
          <a:xfrm>
            <a:off x="4953000" y="2895600"/>
            <a:ext cx="7810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300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34" name="Line 34"/>
          <p:cNvSpPr>
            <a:spLocks noChangeShapeType="1"/>
          </p:cNvSpPr>
          <p:nvPr/>
        </p:nvSpPr>
        <p:spPr bwMode="auto">
          <a:xfrm>
            <a:off x="7308850" y="42100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35" name="Line 35"/>
          <p:cNvSpPr>
            <a:spLocks noChangeShapeType="1"/>
          </p:cNvSpPr>
          <p:nvPr/>
        </p:nvSpPr>
        <p:spPr bwMode="auto">
          <a:xfrm>
            <a:off x="6280153" y="3309944"/>
            <a:ext cx="728663" cy="663575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351" name="Text Box 36"/>
          <p:cNvSpPr txBox="1">
            <a:spLocks noChangeArrowheads="1"/>
          </p:cNvSpPr>
          <p:nvPr/>
        </p:nvSpPr>
        <p:spPr bwMode="auto">
          <a:xfrm>
            <a:off x="6672263" y="3475041"/>
            <a:ext cx="2936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352" name="Text Box 37"/>
          <p:cNvSpPr txBox="1">
            <a:spLocks noChangeArrowheads="1"/>
          </p:cNvSpPr>
          <p:nvPr/>
        </p:nvSpPr>
        <p:spPr bwMode="auto">
          <a:xfrm>
            <a:off x="7880350" y="3249619"/>
            <a:ext cx="292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353" name="Line 38"/>
          <p:cNvSpPr>
            <a:spLocks noChangeShapeType="1"/>
          </p:cNvSpPr>
          <p:nvPr/>
        </p:nvSpPr>
        <p:spPr bwMode="auto">
          <a:xfrm>
            <a:off x="8886825" y="2895606"/>
            <a:ext cx="0" cy="5889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9" name="Line 39"/>
          <p:cNvSpPr>
            <a:spLocks noChangeShapeType="1"/>
          </p:cNvSpPr>
          <p:nvPr/>
        </p:nvSpPr>
        <p:spPr bwMode="auto">
          <a:xfrm>
            <a:off x="5759453" y="3001963"/>
            <a:ext cx="312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5355" name="Group 63"/>
          <p:cNvGrpSpPr>
            <a:grpSpLocks/>
          </p:cNvGrpSpPr>
          <p:nvPr/>
        </p:nvGrpSpPr>
        <p:grpSpPr bwMode="auto">
          <a:xfrm>
            <a:off x="7558091" y="3165481"/>
            <a:ext cx="1042987" cy="663575"/>
            <a:chOff x="6106" y="6532"/>
            <a:chExt cx="1136" cy="1136"/>
          </a:xfrm>
        </p:grpSpPr>
        <p:sp>
          <p:nvSpPr>
            <p:cNvPr id="307264" name="Line 64"/>
            <p:cNvSpPr>
              <a:spLocks noChangeShapeType="1"/>
            </p:cNvSpPr>
            <p:nvPr/>
          </p:nvSpPr>
          <p:spPr bwMode="auto">
            <a:xfrm flipH="1">
              <a:off x="6450" y="6532"/>
              <a:ext cx="792" cy="1136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265" name="Line 65"/>
            <p:cNvSpPr>
              <a:spLocks noChangeShapeType="1"/>
            </p:cNvSpPr>
            <p:nvPr/>
          </p:nvSpPr>
          <p:spPr bwMode="auto">
            <a:xfrm flipH="1">
              <a:off x="6106" y="6532"/>
              <a:ext cx="1136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91630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Flows with economic dispatch</a:t>
            </a:r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016F7-D80F-FF4A-A0C4-CABF24271E5D}" type="slidenum">
              <a:rPr lang="en-GB"/>
              <a:pPr>
                <a:defRPr/>
              </a:pPr>
              <a:t>52</a:t>
            </a:fld>
            <a:endParaRPr lang="en-GB"/>
          </a:p>
        </p:txBody>
      </p:sp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4156075" y="5341944"/>
            <a:ext cx="298450" cy="968375"/>
          </a:xfrm>
          <a:prstGeom prst="downArrow">
            <a:avLst>
              <a:gd name="adj1" fmla="val 28167"/>
              <a:gd name="adj2" fmla="val 8748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2695575" y="1446213"/>
            <a:ext cx="0" cy="1905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AutoShape 5"/>
          <p:cNvSpPr>
            <a:spLocks noChangeArrowheads="1"/>
          </p:cNvSpPr>
          <p:nvPr/>
        </p:nvSpPr>
        <p:spPr bwMode="auto">
          <a:xfrm rot="10800000">
            <a:off x="1746250" y="3074990"/>
            <a:ext cx="935038" cy="1011237"/>
          </a:xfrm>
          <a:custGeom>
            <a:avLst/>
            <a:gdLst>
              <a:gd name="T0" fmla="*/ 730715 w 21600"/>
              <a:gd name="T1" fmla="*/ 0 h 21600"/>
              <a:gd name="T2" fmla="*/ 526348 w 21600"/>
              <a:gd name="T3" fmla="*/ 337079 h 21600"/>
              <a:gd name="T4" fmla="*/ 0 w 21600"/>
              <a:gd name="T5" fmla="*/ 974626 h 21600"/>
              <a:gd name="T6" fmla="*/ 379080 w 21600"/>
              <a:gd name="T7" fmla="*/ 1011237 h 21600"/>
              <a:gd name="T8" fmla="*/ 758160 w 21600"/>
              <a:gd name="T9" fmla="*/ 713484 h 21600"/>
              <a:gd name="T10" fmla="*/ 935038 w 21600"/>
              <a:gd name="T11" fmla="*/ 33707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35 h 21600"/>
              <a:gd name="T20" fmla="*/ 17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45" y="7200"/>
                </a:lnTo>
                <a:lnTo>
                  <a:pt x="16245" y="20035"/>
                </a:lnTo>
                <a:lnTo>
                  <a:pt x="0" y="20035"/>
                </a:lnTo>
                <a:lnTo>
                  <a:pt x="0" y="21600"/>
                </a:lnTo>
                <a:lnTo>
                  <a:pt x="17514" y="21600"/>
                </a:lnTo>
                <a:lnTo>
                  <a:pt x="17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155700" y="2274888"/>
            <a:ext cx="1528763" cy="781050"/>
            <a:chOff x="2942" y="2697"/>
            <a:chExt cx="1026" cy="568"/>
          </a:xfrm>
        </p:grpSpPr>
        <p:sp>
          <p:nvSpPr>
            <p:cNvPr id="57414" name="Line 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415" name="Group 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57416" name="Oval 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417" name="Group 1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57418" name="Group 1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7422" name="Arc 1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423" name="Arc 1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419" name="Group 1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7420" name="Arc 1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421" name="Arc 1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7352" name="Text Box 17"/>
          <p:cNvSpPr txBox="1">
            <a:spLocks noChangeArrowheads="1"/>
          </p:cNvSpPr>
          <p:nvPr/>
        </p:nvSpPr>
        <p:spPr bwMode="auto">
          <a:xfrm>
            <a:off x="2652716" y="3468688"/>
            <a:ext cx="2555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7353" name="AutoShape 18"/>
          <p:cNvSpPr>
            <a:spLocks noChangeArrowheads="1"/>
          </p:cNvSpPr>
          <p:nvPr/>
        </p:nvSpPr>
        <p:spPr bwMode="auto">
          <a:xfrm rot="10800000" flipH="1">
            <a:off x="6826250" y="3092450"/>
            <a:ext cx="935038" cy="1009650"/>
          </a:xfrm>
          <a:custGeom>
            <a:avLst/>
            <a:gdLst>
              <a:gd name="T0" fmla="*/ 730715 w 21600"/>
              <a:gd name="T1" fmla="*/ 0 h 21600"/>
              <a:gd name="T2" fmla="*/ 526348 w 21600"/>
              <a:gd name="T3" fmla="*/ 336550 h 21600"/>
              <a:gd name="T4" fmla="*/ 0 w 21600"/>
              <a:gd name="T5" fmla="*/ 974452 h 21600"/>
              <a:gd name="T6" fmla="*/ 378561 w 21600"/>
              <a:gd name="T7" fmla="*/ 1009650 h 21600"/>
              <a:gd name="T8" fmla="*/ 757121 w 21600"/>
              <a:gd name="T9" fmla="*/ 712645 h 21600"/>
              <a:gd name="T10" fmla="*/ 935038 w 21600"/>
              <a:gd name="T11" fmla="*/ 33655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92 h 21600"/>
              <a:gd name="T20" fmla="*/ 174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69" y="7200"/>
                </a:lnTo>
                <a:lnTo>
                  <a:pt x="16269" y="20092"/>
                </a:lnTo>
                <a:lnTo>
                  <a:pt x="0" y="20092"/>
                </a:lnTo>
                <a:lnTo>
                  <a:pt x="0" y="21600"/>
                </a:lnTo>
                <a:lnTo>
                  <a:pt x="17490" y="21600"/>
                </a:lnTo>
                <a:lnTo>
                  <a:pt x="17490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54" name="Text Box 19"/>
          <p:cNvSpPr txBox="1">
            <a:spLocks noChangeArrowheads="1"/>
          </p:cNvSpPr>
          <p:nvPr/>
        </p:nvSpPr>
        <p:spPr bwMode="auto">
          <a:xfrm>
            <a:off x="6746878" y="3468688"/>
            <a:ext cx="3016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7355" name="Line 20"/>
          <p:cNvSpPr>
            <a:spLocks noChangeShapeType="1"/>
          </p:cNvSpPr>
          <p:nvPr/>
        </p:nvSpPr>
        <p:spPr bwMode="auto">
          <a:xfrm>
            <a:off x="6811963" y="1446219"/>
            <a:ext cx="0" cy="1939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7" name="Line 21"/>
          <p:cNvSpPr>
            <a:spLocks noChangeShapeType="1"/>
          </p:cNvSpPr>
          <p:nvPr/>
        </p:nvSpPr>
        <p:spPr bwMode="auto">
          <a:xfrm>
            <a:off x="2697163" y="2274888"/>
            <a:ext cx="41259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57" name="Line 22"/>
          <p:cNvSpPr>
            <a:spLocks noChangeShapeType="1"/>
          </p:cNvSpPr>
          <p:nvPr/>
        </p:nvSpPr>
        <p:spPr bwMode="auto">
          <a:xfrm rot="16200000">
            <a:off x="4744244" y="4563272"/>
            <a:ext cx="0" cy="1604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9" name="Freeform 23"/>
          <p:cNvSpPr>
            <a:spLocks/>
          </p:cNvSpPr>
          <p:nvPr/>
        </p:nvSpPr>
        <p:spPr bwMode="auto">
          <a:xfrm>
            <a:off x="2719388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3480" name="Freeform 24"/>
          <p:cNvSpPr>
            <a:spLocks/>
          </p:cNvSpPr>
          <p:nvPr/>
        </p:nvSpPr>
        <p:spPr bwMode="auto">
          <a:xfrm flipH="1">
            <a:off x="5224463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60" name="Text Box 25"/>
          <p:cNvSpPr txBox="1">
            <a:spLocks noChangeArrowheads="1"/>
          </p:cNvSpPr>
          <p:nvPr/>
        </p:nvSpPr>
        <p:spPr bwMode="auto">
          <a:xfrm>
            <a:off x="5697538" y="5260981"/>
            <a:ext cx="2984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grpSp>
        <p:nvGrpSpPr>
          <p:cNvPr id="57361" name="Group 26"/>
          <p:cNvGrpSpPr>
            <a:grpSpLocks/>
          </p:cNvGrpSpPr>
          <p:nvPr/>
        </p:nvGrpSpPr>
        <p:grpSpPr bwMode="auto">
          <a:xfrm>
            <a:off x="1073154" y="1295400"/>
            <a:ext cx="1622425" cy="827088"/>
            <a:chOff x="2942" y="2697"/>
            <a:chExt cx="1026" cy="568"/>
          </a:xfrm>
        </p:grpSpPr>
        <p:sp>
          <p:nvSpPr>
            <p:cNvPr id="57404" name="Line 2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405" name="Group 2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57406" name="Oval 2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407" name="Group 3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57408" name="Group 3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7412" name="Arc 3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413" name="Arc 3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409" name="Group 3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7410" name="Arc 3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411" name="Arc 3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7362" name="Group 37"/>
          <p:cNvGrpSpPr>
            <a:grpSpLocks/>
          </p:cNvGrpSpPr>
          <p:nvPr/>
        </p:nvGrpSpPr>
        <p:grpSpPr bwMode="auto">
          <a:xfrm>
            <a:off x="6823079" y="1447804"/>
            <a:ext cx="1679575" cy="862013"/>
            <a:chOff x="7880" y="1988"/>
            <a:chExt cx="1026" cy="568"/>
          </a:xfrm>
        </p:grpSpPr>
        <p:sp>
          <p:nvSpPr>
            <p:cNvPr id="57394" name="Line 38"/>
            <p:cNvSpPr>
              <a:spLocks noChangeShapeType="1"/>
            </p:cNvSpPr>
            <p:nvPr/>
          </p:nvSpPr>
          <p:spPr bwMode="auto">
            <a:xfrm flipH="1">
              <a:off x="7880" y="2272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95" name="Group 39"/>
            <p:cNvGrpSpPr>
              <a:grpSpLocks/>
            </p:cNvGrpSpPr>
            <p:nvPr/>
          </p:nvGrpSpPr>
          <p:grpSpPr bwMode="auto">
            <a:xfrm>
              <a:off x="8338" y="1988"/>
              <a:ext cx="568" cy="568"/>
              <a:chOff x="8338" y="1988"/>
              <a:chExt cx="568" cy="568"/>
            </a:xfrm>
          </p:grpSpPr>
          <p:sp>
            <p:nvSpPr>
              <p:cNvPr id="57396" name="Oval 40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103DF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397" name="Group 41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57398" name="Group 4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7402" name="Arc 4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403" name="Arc 4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399" name="Group 4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7400" name="Arc 4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401" name="Arc 4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7363" name="Text Box 48"/>
          <p:cNvSpPr txBox="1">
            <a:spLocks noChangeArrowheads="1"/>
          </p:cNvSpPr>
          <p:nvPr/>
        </p:nvSpPr>
        <p:spPr bwMode="auto">
          <a:xfrm>
            <a:off x="7454904" y="1219206"/>
            <a:ext cx="385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C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64" name="Text Box 49"/>
          <p:cNvSpPr txBox="1">
            <a:spLocks noChangeArrowheads="1"/>
          </p:cNvSpPr>
          <p:nvPr/>
        </p:nvSpPr>
        <p:spPr bwMode="auto">
          <a:xfrm>
            <a:off x="908053" y="1295400"/>
            <a:ext cx="38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A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65" name="Text Box 50"/>
          <p:cNvSpPr txBox="1">
            <a:spLocks noChangeArrowheads="1"/>
          </p:cNvSpPr>
          <p:nvPr/>
        </p:nvSpPr>
        <p:spPr bwMode="auto">
          <a:xfrm>
            <a:off x="990603" y="2268538"/>
            <a:ext cx="385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66" name="Line 51"/>
          <p:cNvSpPr>
            <a:spLocks noChangeShapeType="1"/>
          </p:cNvSpPr>
          <p:nvPr/>
        </p:nvSpPr>
        <p:spPr bwMode="auto">
          <a:xfrm rot="5400000" flipH="1">
            <a:off x="4948238" y="5645150"/>
            <a:ext cx="5699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67" name="Group 52"/>
          <p:cNvGrpSpPr>
            <a:grpSpLocks/>
          </p:cNvGrpSpPr>
          <p:nvPr/>
        </p:nvGrpSpPr>
        <p:grpSpPr bwMode="auto">
          <a:xfrm>
            <a:off x="4784725" y="5818194"/>
            <a:ext cx="877888" cy="809625"/>
            <a:chOff x="8338" y="1988"/>
            <a:chExt cx="568" cy="568"/>
          </a:xfrm>
        </p:grpSpPr>
        <p:sp>
          <p:nvSpPr>
            <p:cNvPr id="57386" name="Oval 53"/>
            <p:cNvSpPr>
              <a:spLocks noChangeArrowheads="1"/>
            </p:cNvSpPr>
            <p:nvPr/>
          </p:nvSpPr>
          <p:spPr bwMode="auto">
            <a:xfrm flipH="1">
              <a:off x="8338" y="1988"/>
              <a:ext cx="568" cy="568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387" name="Group 54"/>
            <p:cNvGrpSpPr>
              <a:grpSpLocks/>
            </p:cNvGrpSpPr>
            <p:nvPr/>
          </p:nvGrpSpPr>
          <p:grpSpPr bwMode="auto">
            <a:xfrm>
              <a:off x="8425" y="2170"/>
              <a:ext cx="393" cy="203"/>
              <a:chOff x="2220" y="3747"/>
              <a:chExt cx="521" cy="267"/>
            </a:xfrm>
          </p:grpSpPr>
          <p:grpSp>
            <p:nvGrpSpPr>
              <p:cNvPr id="57388" name="Group 55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57392" name="Arc 5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93" name="Arc 5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389" name="Group 58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57390" name="Arc 59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91" name="Arc 60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7368" name="Text Box 61"/>
          <p:cNvSpPr txBox="1">
            <a:spLocks noChangeArrowheads="1"/>
          </p:cNvSpPr>
          <p:nvPr/>
        </p:nvSpPr>
        <p:spPr bwMode="auto">
          <a:xfrm>
            <a:off x="5805488" y="5956306"/>
            <a:ext cx="385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D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69" name="Text Box 62"/>
          <p:cNvSpPr txBox="1">
            <a:spLocks noChangeArrowheads="1"/>
          </p:cNvSpPr>
          <p:nvPr/>
        </p:nvSpPr>
        <p:spPr bwMode="auto">
          <a:xfrm>
            <a:off x="1558925" y="4105275"/>
            <a:ext cx="1495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50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70" name="Text Box 63"/>
          <p:cNvSpPr txBox="1">
            <a:spLocks noChangeArrowheads="1"/>
          </p:cNvSpPr>
          <p:nvPr/>
        </p:nvSpPr>
        <p:spPr bwMode="auto">
          <a:xfrm>
            <a:off x="7200903" y="4178300"/>
            <a:ext cx="1136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71" name="Text Box 64"/>
          <p:cNvSpPr txBox="1">
            <a:spLocks noChangeArrowheads="1"/>
          </p:cNvSpPr>
          <p:nvPr/>
        </p:nvSpPr>
        <p:spPr bwMode="auto">
          <a:xfrm>
            <a:off x="3775078" y="6370644"/>
            <a:ext cx="177641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300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3521" name="Line 65"/>
          <p:cNvSpPr>
            <a:spLocks noChangeShapeType="1"/>
          </p:cNvSpPr>
          <p:nvPr/>
        </p:nvSpPr>
        <p:spPr bwMode="auto">
          <a:xfrm>
            <a:off x="2146300" y="16002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73" name="Text Box 66"/>
          <p:cNvSpPr txBox="1">
            <a:spLocks noChangeArrowheads="1"/>
          </p:cNvSpPr>
          <p:nvPr/>
        </p:nvSpPr>
        <p:spPr bwMode="auto">
          <a:xfrm>
            <a:off x="1981200" y="1295400"/>
            <a:ext cx="8255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125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3523" name="Line 67"/>
          <p:cNvSpPr>
            <a:spLocks noChangeShapeType="1"/>
          </p:cNvSpPr>
          <p:nvPr/>
        </p:nvSpPr>
        <p:spPr bwMode="auto">
          <a:xfrm>
            <a:off x="2105025" y="25654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75" name="Text Box 68"/>
          <p:cNvSpPr txBox="1">
            <a:spLocks noChangeArrowheads="1"/>
          </p:cNvSpPr>
          <p:nvPr/>
        </p:nvSpPr>
        <p:spPr bwMode="auto">
          <a:xfrm>
            <a:off x="2000250" y="2286000"/>
            <a:ext cx="825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285 MW</a:t>
            </a:r>
            <a:endParaRPr lang="en-US" sz="10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3525" name="Line 69"/>
          <p:cNvSpPr>
            <a:spLocks noChangeShapeType="1"/>
          </p:cNvSpPr>
          <p:nvPr/>
        </p:nvSpPr>
        <p:spPr bwMode="auto">
          <a:xfrm flipH="1">
            <a:off x="6934200" y="17780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77" name="Text Box 70"/>
          <p:cNvSpPr txBox="1">
            <a:spLocks noChangeArrowheads="1"/>
          </p:cNvSpPr>
          <p:nvPr/>
        </p:nvSpPr>
        <p:spPr bwMode="auto">
          <a:xfrm>
            <a:off x="6934202" y="1524006"/>
            <a:ext cx="584201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3527" name="Line 71"/>
          <p:cNvSpPr>
            <a:spLocks noChangeShapeType="1"/>
          </p:cNvSpPr>
          <p:nvPr/>
        </p:nvSpPr>
        <p:spPr bwMode="auto">
          <a:xfrm>
            <a:off x="4365628" y="2438400"/>
            <a:ext cx="796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3528" name="Line 72"/>
          <p:cNvSpPr>
            <a:spLocks noChangeShapeType="1"/>
          </p:cNvSpPr>
          <p:nvPr/>
        </p:nvSpPr>
        <p:spPr bwMode="auto">
          <a:xfrm>
            <a:off x="3679825" y="3557590"/>
            <a:ext cx="447675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3529" name="Line 73"/>
          <p:cNvSpPr>
            <a:spLocks noChangeShapeType="1"/>
          </p:cNvSpPr>
          <p:nvPr/>
        </p:nvSpPr>
        <p:spPr bwMode="auto">
          <a:xfrm flipH="1">
            <a:off x="5413375" y="3581402"/>
            <a:ext cx="447675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81" name="Text Box 74"/>
          <p:cNvSpPr txBox="1">
            <a:spLocks noChangeArrowheads="1"/>
          </p:cNvSpPr>
          <p:nvPr/>
        </p:nvSpPr>
        <p:spPr bwMode="auto">
          <a:xfrm>
            <a:off x="5522913" y="5610231"/>
            <a:ext cx="5857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3531" name="Line 75"/>
          <p:cNvSpPr>
            <a:spLocks noChangeShapeType="1"/>
          </p:cNvSpPr>
          <p:nvPr/>
        </p:nvSpPr>
        <p:spPr bwMode="auto">
          <a:xfrm flipV="1">
            <a:off x="5387975" y="5410200"/>
            <a:ext cx="0" cy="35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383" name="Text Box 79"/>
          <p:cNvSpPr txBox="1">
            <a:spLocks noChangeArrowheads="1"/>
          </p:cNvSpPr>
          <p:nvPr/>
        </p:nvSpPr>
        <p:spPr bwMode="auto">
          <a:xfrm>
            <a:off x="4375150" y="2563819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156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84" name="Text Box 80"/>
          <p:cNvSpPr txBox="1">
            <a:spLocks noChangeArrowheads="1"/>
          </p:cNvSpPr>
          <p:nvPr/>
        </p:nvSpPr>
        <p:spPr bwMode="auto">
          <a:xfrm>
            <a:off x="5035550" y="3783017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96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85" name="Text Box 81"/>
          <p:cNvSpPr txBox="1">
            <a:spLocks noChangeArrowheads="1"/>
          </p:cNvSpPr>
          <p:nvPr/>
        </p:nvSpPr>
        <p:spPr bwMode="auto">
          <a:xfrm>
            <a:off x="3962400" y="3783017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204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91630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Overload!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41F2C-0C6E-644F-A2FB-A342CCF6D104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404483" name="AutoShape 3"/>
          <p:cNvSpPr>
            <a:spLocks noChangeArrowheads="1"/>
          </p:cNvSpPr>
          <p:nvPr/>
        </p:nvSpPr>
        <p:spPr bwMode="auto">
          <a:xfrm>
            <a:off x="4156075" y="5341944"/>
            <a:ext cx="298450" cy="968375"/>
          </a:xfrm>
          <a:prstGeom prst="downArrow">
            <a:avLst>
              <a:gd name="adj1" fmla="val 28167"/>
              <a:gd name="adj2" fmla="val 8748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73" name="Line 4"/>
          <p:cNvSpPr>
            <a:spLocks noChangeShapeType="1"/>
          </p:cNvSpPr>
          <p:nvPr/>
        </p:nvSpPr>
        <p:spPr bwMode="auto">
          <a:xfrm>
            <a:off x="2695575" y="1446213"/>
            <a:ext cx="0" cy="1905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AutoShape 5"/>
          <p:cNvSpPr>
            <a:spLocks noChangeArrowheads="1"/>
          </p:cNvSpPr>
          <p:nvPr/>
        </p:nvSpPr>
        <p:spPr bwMode="auto">
          <a:xfrm rot="10800000">
            <a:off x="1746250" y="3074990"/>
            <a:ext cx="935038" cy="1011237"/>
          </a:xfrm>
          <a:custGeom>
            <a:avLst/>
            <a:gdLst>
              <a:gd name="T0" fmla="*/ 730715 w 21600"/>
              <a:gd name="T1" fmla="*/ 0 h 21600"/>
              <a:gd name="T2" fmla="*/ 526348 w 21600"/>
              <a:gd name="T3" fmla="*/ 337079 h 21600"/>
              <a:gd name="T4" fmla="*/ 0 w 21600"/>
              <a:gd name="T5" fmla="*/ 974626 h 21600"/>
              <a:gd name="T6" fmla="*/ 379080 w 21600"/>
              <a:gd name="T7" fmla="*/ 1011237 h 21600"/>
              <a:gd name="T8" fmla="*/ 758160 w 21600"/>
              <a:gd name="T9" fmla="*/ 713484 h 21600"/>
              <a:gd name="T10" fmla="*/ 935038 w 21600"/>
              <a:gd name="T11" fmla="*/ 33707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35 h 21600"/>
              <a:gd name="T20" fmla="*/ 17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45" y="7200"/>
                </a:lnTo>
                <a:lnTo>
                  <a:pt x="16245" y="20035"/>
                </a:lnTo>
                <a:lnTo>
                  <a:pt x="0" y="20035"/>
                </a:lnTo>
                <a:lnTo>
                  <a:pt x="0" y="21600"/>
                </a:lnTo>
                <a:lnTo>
                  <a:pt x="17514" y="21600"/>
                </a:lnTo>
                <a:lnTo>
                  <a:pt x="17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75" name="Group 6"/>
          <p:cNvGrpSpPr>
            <a:grpSpLocks/>
          </p:cNvGrpSpPr>
          <p:nvPr/>
        </p:nvGrpSpPr>
        <p:grpSpPr bwMode="auto">
          <a:xfrm>
            <a:off x="1155700" y="2274888"/>
            <a:ext cx="1528763" cy="781050"/>
            <a:chOff x="2942" y="2697"/>
            <a:chExt cx="1026" cy="568"/>
          </a:xfrm>
        </p:grpSpPr>
        <p:sp>
          <p:nvSpPr>
            <p:cNvPr id="58439" name="Line 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40" name="Group 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58441" name="Oval 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442" name="Group 1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58443" name="Group 1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8447" name="Arc 1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48" name="Arc 1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444" name="Group 1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8445" name="Arc 1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46" name="Arc 1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8376" name="Text Box 17"/>
          <p:cNvSpPr txBox="1">
            <a:spLocks noChangeArrowheads="1"/>
          </p:cNvSpPr>
          <p:nvPr/>
        </p:nvSpPr>
        <p:spPr bwMode="auto">
          <a:xfrm>
            <a:off x="2652716" y="3468688"/>
            <a:ext cx="2555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8377" name="AutoShape 18"/>
          <p:cNvSpPr>
            <a:spLocks noChangeArrowheads="1"/>
          </p:cNvSpPr>
          <p:nvPr/>
        </p:nvSpPr>
        <p:spPr bwMode="auto">
          <a:xfrm rot="10800000" flipH="1">
            <a:off x="6826250" y="3092450"/>
            <a:ext cx="935038" cy="1009650"/>
          </a:xfrm>
          <a:custGeom>
            <a:avLst/>
            <a:gdLst>
              <a:gd name="T0" fmla="*/ 730715 w 21600"/>
              <a:gd name="T1" fmla="*/ 0 h 21600"/>
              <a:gd name="T2" fmla="*/ 526348 w 21600"/>
              <a:gd name="T3" fmla="*/ 336550 h 21600"/>
              <a:gd name="T4" fmla="*/ 0 w 21600"/>
              <a:gd name="T5" fmla="*/ 974452 h 21600"/>
              <a:gd name="T6" fmla="*/ 378561 w 21600"/>
              <a:gd name="T7" fmla="*/ 1009650 h 21600"/>
              <a:gd name="T8" fmla="*/ 757121 w 21600"/>
              <a:gd name="T9" fmla="*/ 712645 h 21600"/>
              <a:gd name="T10" fmla="*/ 935038 w 21600"/>
              <a:gd name="T11" fmla="*/ 33655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92 h 21600"/>
              <a:gd name="T20" fmla="*/ 174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69" y="7200"/>
                </a:lnTo>
                <a:lnTo>
                  <a:pt x="16269" y="20092"/>
                </a:lnTo>
                <a:lnTo>
                  <a:pt x="0" y="20092"/>
                </a:lnTo>
                <a:lnTo>
                  <a:pt x="0" y="21600"/>
                </a:lnTo>
                <a:lnTo>
                  <a:pt x="17490" y="21600"/>
                </a:lnTo>
                <a:lnTo>
                  <a:pt x="17490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Text Box 19"/>
          <p:cNvSpPr txBox="1">
            <a:spLocks noChangeArrowheads="1"/>
          </p:cNvSpPr>
          <p:nvPr/>
        </p:nvSpPr>
        <p:spPr bwMode="auto">
          <a:xfrm>
            <a:off x="6746878" y="3468688"/>
            <a:ext cx="3016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8379" name="Line 20"/>
          <p:cNvSpPr>
            <a:spLocks noChangeShapeType="1"/>
          </p:cNvSpPr>
          <p:nvPr/>
        </p:nvSpPr>
        <p:spPr bwMode="auto">
          <a:xfrm>
            <a:off x="6811963" y="1446219"/>
            <a:ext cx="0" cy="1939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01" name="Line 21"/>
          <p:cNvSpPr>
            <a:spLocks noChangeShapeType="1"/>
          </p:cNvSpPr>
          <p:nvPr/>
        </p:nvSpPr>
        <p:spPr bwMode="auto">
          <a:xfrm>
            <a:off x="2697163" y="2274888"/>
            <a:ext cx="41259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81" name="Line 22"/>
          <p:cNvSpPr>
            <a:spLocks noChangeShapeType="1"/>
          </p:cNvSpPr>
          <p:nvPr/>
        </p:nvSpPr>
        <p:spPr bwMode="auto">
          <a:xfrm rot="16200000">
            <a:off x="4744244" y="4563272"/>
            <a:ext cx="0" cy="1604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03" name="Freeform 23"/>
          <p:cNvSpPr>
            <a:spLocks/>
          </p:cNvSpPr>
          <p:nvPr/>
        </p:nvSpPr>
        <p:spPr bwMode="auto">
          <a:xfrm>
            <a:off x="2719388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4504" name="Freeform 24"/>
          <p:cNvSpPr>
            <a:spLocks/>
          </p:cNvSpPr>
          <p:nvPr/>
        </p:nvSpPr>
        <p:spPr bwMode="auto">
          <a:xfrm flipH="1">
            <a:off x="5224463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84" name="Text Box 25"/>
          <p:cNvSpPr txBox="1">
            <a:spLocks noChangeArrowheads="1"/>
          </p:cNvSpPr>
          <p:nvPr/>
        </p:nvSpPr>
        <p:spPr bwMode="auto">
          <a:xfrm>
            <a:off x="5697538" y="5260981"/>
            <a:ext cx="2984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grpSp>
        <p:nvGrpSpPr>
          <p:cNvPr id="58385" name="Group 26"/>
          <p:cNvGrpSpPr>
            <a:grpSpLocks/>
          </p:cNvGrpSpPr>
          <p:nvPr/>
        </p:nvGrpSpPr>
        <p:grpSpPr bwMode="auto">
          <a:xfrm>
            <a:off x="1073154" y="1295400"/>
            <a:ext cx="1622425" cy="827088"/>
            <a:chOff x="2942" y="2697"/>
            <a:chExt cx="1026" cy="568"/>
          </a:xfrm>
        </p:grpSpPr>
        <p:sp>
          <p:nvSpPr>
            <p:cNvPr id="58429" name="Line 27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30" name="Group 28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58431" name="Oval 2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432" name="Group 3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58433" name="Group 3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8437" name="Arc 3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38" name="Arc 3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434" name="Group 3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8435" name="Arc 3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36" name="Arc 3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8386" name="Group 37"/>
          <p:cNvGrpSpPr>
            <a:grpSpLocks/>
          </p:cNvGrpSpPr>
          <p:nvPr/>
        </p:nvGrpSpPr>
        <p:grpSpPr bwMode="auto">
          <a:xfrm>
            <a:off x="6823079" y="1447804"/>
            <a:ext cx="1679575" cy="862013"/>
            <a:chOff x="7880" y="1988"/>
            <a:chExt cx="1026" cy="568"/>
          </a:xfrm>
        </p:grpSpPr>
        <p:sp>
          <p:nvSpPr>
            <p:cNvPr id="58419" name="Line 38"/>
            <p:cNvSpPr>
              <a:spLocks noChangeShapeType="1"/>
            </p:cNvSpPr>
            <p:nvPr/>
          </p:nvSpPr>
          <p:spPr bwMode="auto">
            <a:xfrm flipH="1">
              <a:off x="7880" y="2272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20" name="Group 39"/>
            <p:cNvGrpSpPr>
              <a:grpSpLocks/>
            </p:cNvGrpSpPr>
            <p:nvPr/>
          </p:nvGrpSpPr>
          <p:grpSpPr bwMode="auto">
            <a:xfrm>
              <a:off x="8338" y="1988"/>
              <a:ext cx="568" cy="568"/>
              <a:chOff x="8338" y="1988"/>
              <a:chExt cx="568" cy="568"/>
            </a:xfrm>
          </p:grpSpPr>
          <p:sp>
            <p:nvSpPr>
              <p:cNvPr id="58421" name="Oval 40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103DF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8422" name="Group 41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58423" name="Group 4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58427" name="Arc 4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28" name="Arc 4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424" name="Group 4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58425" name="Arc 4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26" name="Arc 4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8387" name="Text Box 48"/>
          <p:cNvSpPr txBox="1">
            <a:spLocks noChangeArrowheads="1"/>
          </p:cNvSpPr>
          <p:nvPr/>
        </p:nvSpPr>
        <p:spPr bwMode="auto">
          <a:xfrm>
            <a:off x="7454904" y="1219206"/>
            <a:ext cx="385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C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88" name="Text Box 49"/>
          <p:cNvSpPr txBox="1">
            <a:spLocks noChangeArrowheads="1"/>
          </p:cNvSpPr>
          <p:nvPr/>
        </p:nvSpPr>
        <p:spPr bwMode="auto">
          <a:xfrm>
            <a:off x="908053" y="1295400"/>
            <a:ext cx="38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A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89" name="Text Box 50"/>
          <p:cNvSpPr txBox="1">
            <a:spLocks noChangeArrowheads="1"/>
          </p:cNvSpPr>
          <p:nvPr/>
        </p:nvSpPr>
        <p:spPr bwMode="auto">
          <a:xfrm>
            <a:off x="990603" y="2268538"/>
            <a:ext cx="385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90" name="Line 51"/>
          <p:cNvSpPr>
            <a:spLocks noChangeShapeType="1"/>
          </p:cNvSpPr>
          <p:nvPr/>
        </p:nvSpPr>
        <p:spPr bwMode="auto">
          <a:xfrm rot="5400000" flipH="1">
            <a:off x="4948238" y="5645150"/>
            <a:ext cx="5699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391" name="Group 52"/>
          <p:cNvGrpSpPr>
            <a:grpSpLocks/>
          </p:cNvGrpSpPr>
          <p:nvPr/>
        </p:nvGrpSpPr>
        <p:grpSpPr bwMode="auto">
          <a:xfrm>
            <a:off x="4784725" y="5818194"/>
            <a:ext cx="877888" cy="809625"/>
            <a:chOff x="8338" y="1988"/>
            <a:chExt cx="568" cy="568"/>
          </a:xfrm>
        </p:grpSpPr>
        <p:sp>
          <p:nvSpPr>
            <p:cNvPr id="58411" name="Oval 53"/>
            <p:cNvSpPr>
              <a:spLocks noChangeArrowheads="1"/>
            </p:cNvSpPr>
            <p:nvPr/>
          </p:nvSpPr>
          <p:spPr bwMode="auto">
            <a:xfrm flipH="1">
              <a:off x="8338" y="1988"/>
              <a:ext cx="568" cy="568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12" name="Group 54"/>
            <p:cNvGrpSpPr>
              <a:grpSpLocks/>
            </p:cNvGrpSpPr>
            <p:nvPr/>
          </p:nvGrpSpPr>
          <p:grpSpPr bwMode="auto">
            <a:xfrm>
              <a:off x="8425" y="2170"/>
              <a:ext cx="393" cy="203"/>
              <a:chOff x="2220" y="3747"/>
              <a:chExt cx="521" cy="267"/>
            </a:xfrm>
          </p:grpSpPr>
          <p:grpSp>
            <p:nvGrpSpPr>
              <p:cNvPr id="58413" name="Group 55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58417" name="Arc 56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8" name="Arc 57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414" name="Group 58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58415" name="Arc 59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6" name="Arc 60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8392" name="Text Box 61"/>
          <p:cNvSpPr txBox="1">
            <a:spLocks noChangeArrowheads="1"/>
          </p:cNvSpPr>
          <p:nvPr/>
        </p:nvSpPr>
        <p:spPr bwMode="auto">
          <a:xfrm>
            <a:off x="5805488" y="5956306"/>
            <a:ext cx="385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D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93" name="Text Box 62"/>
          <p:cNvSpPr txBox="1">
            <a:spLocks noChangeArrowheads="1"/>
          </p:cNvSpPr>
          <p:nvPr/>
        </p:nvSpPr>
        <p:spPr bwMode="auto">
          <a:xfrm>
            <a:off x="1558925" y="4105275"/>
            <a:ext cx="1495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50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94" name="Text Box 63"/>
          <p:cNvSpPr txBox="1">
            <a:spLocks noChangeArrowheads="1"/>
          </p:cNvSpPr>
          <p:nvPr/>
        </p:nvSpPr>
        <p:spPr bwMode="auto">
          <a:xfrm>
            <a:off x="7200903" y="4178300"/>
            <a:ext cx="1136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95" name="Text Box 64"/>
          <p:cNvSpPr txBox="1">
            <a:spLocks noChangeArrowheads="1"/>
          </p:cNvSpPr>
          <p:nvPr/>
        </p:nvSpPr>
        <p:spPr bwMode="auto">
          <a:xfrm>
            <a:off x="3775078" y="6370638"/>
            <a:ext cx="930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300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4545" name="Line 65"/>
          <p:cNvSpPr>
            <a:spLocks noChangeShapeType="1"/>
          </p:cNvSpPr>
          <p:nvPr/>
        </p:nvSpPr>
        <p:spPr bwMode="auto">
          <a:xfrm>
            <a:off x="2146300" y="16002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97" name="Text Box 66"/>
          <p:cNvSpPr txBox="1">
            <a:spLocks noChangeArrowheads="1"/>
          </p:cNvSpPr>
          <p:nvPr/>
        </p:nvSpPr>
        <p:spPr bwMode="auto">
          <a:xfrm>
            <a:off x="1981200" y="1295400"/>
            <a:ext cx="8255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125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4547" name="Line 67"/>
          <p:cNvSpPr>
            <a:spLocks noChangeShapeType="1"/>
          </p:cNvSpPr>
          <p:nvPr/>
        </p:nvSpPr>
        <p:spPr bwMode="auto">
          <a:xfrm>
            <a:off x="2105025" y="25654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99" name="Text Box 68"/>
          <p:cNvSpPr txBox="1">
            <a:spLocks noChangeArrowheads="1"/>
          </p:cNvSpPr>
          <p:nvPr/>
        </p:nvSpPr>
        <p:spPr bwMode="auto">
          <a:xfrm>
            <a:off x="1898650" y="2286000"/>
            <a:ext cx="825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285 MW</a:t>
            </a:r>
            <a:endParaRPr lang="en-US" sz="10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4549" name="Line 69"/>
          <p:cNvSpPr>
            <a:spLocks noChangeShapeType="1"/>
          </p:cNvSpPr>
          <p:nvPr/>
        </p:nvSpPr>
        <p:spPr bwMode="auto">
          <a:xfrm flipH="1">
            <a:off x="6934200" y="17780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1" name="Text Box 70"/>
          <p:cNvSpPr txBox="1">
            <a:spLocks noChangeArrowheads="1"/>
          </p:cNvSpPr>
          <p:nvPr/>
        </p:nvSpPr>
        <p:spPr bwMode="auto">
          <a:xfrm>
            <a:off x="6934202" y="1524006"/>
            <a:ext cx="584201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4551" name="Line 71"/>
          <p:cNvSpPr>
            <a:spLocks noChangeShapeType="1"/>
          </p:cNvSpPr>
          <p:nvPr/>
        </p:nvSpPr>
        <p:spPr bwMode="auto">
          <a:xfrm>
            <a:off x="4365628" y="2438400"/>
            <a:ext cx="796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4552" name="Line 72"/>
          <p:cNvSpPr>
            <a:spLocks noChangeShapeType="1"/>
          </p:cNvSpPr>
          <p:nvPr/>
        </p:nvSpPr>
        <p:spPr bwMode="auto">
          <a:xfrm>
            <a:off x="3679825" y="3557590"/>
            <a:ext cx="447675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4553" name="Line 73"/>
          <p:cNvSpPr>
            <a:spLocks noChangeShapeType="1"/>
          </p:cNvSpPr>
          <p:nvPr/>
        </p:nvSpPr>
        <p:spPr bwMode="auto">
          <a:xfrm flipH="1">
            <a:off x="5413375" y="3581402"/>
            <a:ext cx="447675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5" name="Text Box 74"/>
          <p:cNvSpPr txBox="1">
            <a:spLocks noChangeArrowheads="1"/>
          </p:cNvSpPr>
          <p:nvPr/>
        </p:nvSpPr>
        <p:spPr bwMode="auto">
          <a:xfrm>
            <a:off x="5522913" y="5610231"/>
            <a:ext cx="5857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4555" name="Line 75"/>
          <p:cNvSpPr>
            <a:spLocks noChangeShapeType="1"/>
          </p:cNvSpPr>
          <p:nvPr/>
        </p:nvSpPr>
        <p:spPr bwMode="auto">
          <a:xfrm flipV="1">
            <a:off x="5387975" y="5410200"/>
            <a:ext cx="0" cy="35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407" name="Text Box 76"/>
          <p:cNvSpPr txBox="1">
            <a:spLocks noChangeArrowheads="1"/>
          </p:cNvSpPr>
          <p:nvPr/>
        </p:nvSpPr>
        <p:spPr bwMode="auto">
          <a:xfrm>
            <a:off x="4375150" y="2563819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0000"/>
                </a:solidFill>
                <a:latin typeface="Arial" charset="0"/>
              </a:rPr>
              <a:t>156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408" name="Text Box 77"/>
          <p:cNvSpPr txBox="1">
            <a:spLocks noChangeArrowheads="1"/>
          </p:cNvSpPr>
          <p:nvPr/>
        </p:nvSpPr>
        <p:spPr bwMode="auto">
          <a:xfrm>
            <a:off x="5035550" y="3783017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96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409" name="Text Box 78"/>
          <p:cNvSpPr txBox="1">
            <a:spLocks noChangeArrowheads="1"/>
          </p:cNvSpPr>
          <p:nvPr/>
        </p:nvSpPr>
        <p:spPr bwMode="auto">
          <a:xfrm>
            <a:off x="3962400" y="3783017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204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410" name="Text Box 79"/>
          <p:cNvSpPr txBox="1">
            <a:spLocks noChangeArrowheads="1"/>
          </p:cNvSpPr>
          <p:nvPr/>
        </p:nvSpPr>
        <p:spPr bwMode="auto">
          <a:xfrm>
            <a:off x="3962400" y="1905000"/>
            <a:ext cx="1651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1600" b="1" baseline="30000">
                <a:solidFill>
                  <a:srgbClr val="FF0000"/>
                </a:solidFill>
                <a:latin typeface="Arial" charset="0"/>
              </a:rPr>
              <a:t>MAX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 = 126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1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Correcting the economic dispatch</a:t>
            </a:r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BFD9F-27B0-8D4C-9127-EC15EE4C4D07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2697163" y="2505081"/>
            <a:ext cx="0" cy="1317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652713" y="3929063"/>
            <a:ext cx="2778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934200" y="2795594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1 MW</a:t>
            </a:r>
            <a:endParaRPr lang="en-US" sz="1600" b="1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564317" y="3981456"/>
            <a:ext cx="32543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rot="16200000">
            <a:off x="4674394" y="4574384"/>
            <a:ext cx="0" cy="17414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04" name="Freeform 8"/>
          <p:cNvSpPr>
            <a:spLocks/>
          </p:cNvSpPr>
          <p:nvPr/>
        </p:nvSpPr>
        <p:spPr bwMode="auto">
          <a:xfrm>
            <a:off x="2724152" y="3513144"/>
            <a:ext cx="1439863" cy="1951037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05" name="Freeform 9"/>
          <p:cNvSpPr>
            <a:spLocks/>
          </p:cNvSpPr>
          <p:nvPr/>
        </p:nvSpPr>
        <p:spPr bwMode="auto">
          <a:xfrm flipH="1">
            <a:off x="5238750" y="3513144"/>
            <a:ext cx="1392238" cy="1951037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629275" y="5278438"/>
            <a:ext cx="3254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311307" name="Line 11"/>
          <p:cNvSpPr>
            <a:spLocks noChangeShapeType="1"/>
          </p:cNvSpPr>
          <p:nvPr/>
        </p:nvSpPr>
        <p:spPr bwMode="auto">
          <a:xfrm flipH="1">
            <a:off x="1692275" y="3195638"/>
            <a:ext cx="10318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1925641" y="2795594"/>
            <a:ext cx="97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chemeClr val="tx1"/>
                </a:solidFill>
                <a:latin typeface="Arial" charset="0"/>
              </a:rPr>
              <a:t>1 MW</a:t>
            </a:r>
            <a:endParaRPr lang="en-US" sz="1600" b="1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 flipH="1">
            <a:off x="4135441" y="2505075"/>
            <a:ext cx="1330325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12" name="Line 16"/>
          <p:cNvSpPr>
            <a:spLocks noChangeShapeType="1"/>
          </p:cNvSpPr>
          <p:nvPr/>
        </p:nvSpPr>
        <p:spPr bwMode="auto">
          <a:xfrm flipH="1">
            <a:off x="6621466" y="3195638"/>
            <a:ext cx="10334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7" name="Line 17"/>
          <p:cNvSpPr>
            <a:spLocks noChangeShapeType="1"/>
          </p:cNvSpPr>
          <p:nvPr/>
        </p:nvSpPr>
        <p:spPr bwMode="auto">
          <a:xfrm>
            <a:off x="6605588" y="2505081"/>
            <a:ext cx="0" cy="1317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14" name="Line 18"/>
          <p:cNvSpPr>
            <a:spLocks noChangeShapeType="1"/>
          </p:cNvSpPr>
          <p:nvPr/>
        </p:nvSpPr>
        <p:spPr bwMode="auto">
          <a:xfrm>
            <a:off x="2697166" y="2744788"/>
            <a:ext cx="39084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9409" name="Group 19"/>
          <p:cNvGrpSpPr>
            <a:grpSpLocks/>
          </p:cNvGrpSpPr>
          <p:nvPr/>
        </p:nvGrpSpPr>
        <p:grpSpPr bwMode="auto">
          <a:xfrm flipH="1">
            <a:off x="3467104" y="3668719"/>
            <a:ext cx="2443163" cy="1665287"/>
            <a:chOff x="4828" y="11218"/>
            <a:chExt cx="2130" cy="1278"/>
          </a:xfrm>
        </p:grpSpPr>
        <p:sp>
          <p:nvSpPr>
            <p:cNvPr id="311316" name="Line 20"/>
            <p:cNvSpPr>
              <a:spLocks noChangeShapeType="1"/>
            </p:cNvSpPr>
            <p:nvPr/>
          </p:nvSpPr>
          <p:spPr bwMode="auto">
            <a:xfrm>
              <a:off x="4828" y="11361"/>
              <a:ext cx="1136" cy="1135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1317" name="Line 21"/>
            <p:cNvSpPr>
              <a:spLocks noChangeShapeType="1"/>
            </p:cNvSpPr>
            <p:nvPr/>
          </p:nvSpPr>
          <p:spPr bwMode="auto">
            <a:xfrm flipH="1">
              <a:off x="5962" y="11218"/>
              <a:ext cx="996" cy="1278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11319" name="Text Box 23"/>
          <p:cNvSpPr txBox="1">
            <a:spLocks noChangeArrowheads="1"/>
          </p:cNvSpPr>
          <p:nvPr/>
        </p:nvSpPr>
        <p:spPr bwMode="auto">
          <a:xfrm>
            <a:off x="890592" y="1349380"/>
            <a:ext cx="42571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cs typeface="+mn-cs"/>
              </a:rPr>
              <a:t>Additional generation at bus 2</a:t>
            </a:r>
            <a:endParaRPr lang="en-GB">
              <a:cs typeface="+mn-cs"/>
            </a:endParaRPr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4210050" y="2057405"/>
            <a:ext cx="1261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cs typeface="+mn-cs"/>
              </a:rPr>
              <a:t>0.6 MW</a:t>
            </a:r>
            <a:endParaRPr lang="en-GB">
              <a:cs typeface="+mn-cs"/>
            </a:endParaRPr>
          </a:p>
        </p:txBody>
      </p:sp>
      <p:sp>
        <p:nvSpPr>
          <p:cNvPr id="311321" name="Text Box 25"/>
          <p:cNvSpPr txBox="1">
            <a:spLocks noChangeArrowheads="1"/>
          </p:cNvSpPr>
          <p:nvPr/>
        </p:nvSpPr>
        <p:spPr bwMode="auto">
          <a:xfrm>
            <a:off x="4029075" y="4267205"/>
            <a:ext cx="1261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cs typeface="+mn-cs"/>
              </a:rPr>
              <a:t>0.4 MW</a:t>
            </a:r>
            <a:endParaRPr lang="en-GB">
              <a:cs typeface="+mn-cs"/>
            </a:endParaRPr>
          </a:p>
        </p:txBody>
      </p:sp>
      <p:graphicFrame>
        <p:nvGraphicFramePr>
          <p:cNvPr id="25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296224"/>
              </p:ext>
            </p:extLst>
          </p:nvPr>
        </p:nvGraphicFramePr>
        <p:xfrm>
          <a:off x="3375172" y="4459684"/>
          <a:ext cx="9210676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9" name="Document" r:id="rId4" imgW="5626100" imgH="1485900" progId="Word.Document.8">
                  <p:embed/>
                </p:oleObj>
              </mc:Choice>
              <mc:Fallback>
                <p:oleObj name="Document" r:id="rId4" imgW="5626100" imgH="1485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172" y="4459684"/>
                        <a:ext cx="9210676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1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Parallel paths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F5BB5-BA1D-E246-974A-99EC26D772A9}" type="slidenum">
              <a:rPr lang="en-GB"/>
              <a:pPr>
                <a:defRPr/>
              </a:pPr>
              <a:t>55</a:t>
            </a:fld>
            <a:endParaRPr lang="en-GB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5265738" y="1925644"/>
            <a:ext cx="2633662" cy="2009775"/>
            <a:chOff x="6124" y="1340"/>
            <a:chExt cx="2874" cy="2376"/>
          </a:xfrm>
        </p:grpSpPr>
        <p:sp>
          <p:nvSpPr>
            <p:cNvPr id="15387" name="Arc 4"/>
            <p:cNvSpPr>
              <a:spLocks/>
            </p:cNvSpPr>
            <p:nvPr/>
          </p:nvSpPr>
          <p:spPr bwMode="auto">
            <a:xfrm>
              <a:off x="6124" y="1340"/>
              <a:ext cx="2680" cy="1160"/>
            </a:xfrm>
            <a:custGeom>
              <a:avLst/>
              <a:gdLst>
                <a:gd name="T0" fmla="*/ 0 w 21600"/>
                <a:gd name="T1" fmla="*/ 0 h 21600"/>
                <a:gd name="T2" fmla="*/ 2680 w 21600"/>
                <a:gd name="T3" fmla="*/ 1160 h 21600"/>
                <a:gd name="T4" fmla="*/ 0 w 21600"/>
                <a:gd name="T5" fmla="*/ 11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8662" y="2362"/>
              <a:ext cx="336" cy="3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Arc 6"/>
            <p:cNvSpPr>
              <a:spLocks/>
            </p:cNvSpPr>
            <p:nvPr/>
          </p:nvSpPr>
          <p:spPr bwMode="auto">
            <a:xfrm flipV="1">
              <a:off x="6124" y="2556"/>
              <a:ext cx="2680" cy="1160"/>
            </a:xfrm>
            <a:custGeom>
              <a:avLst/>
              <a:gdLst>
                <a:gd name="T0" fmla="*/ 0 w 21600"/>
                <a:gd name="T1" fmla="*/ 0 h 21600"/>
                <a:gd name="T2" fmla="*/ 2680 w 21600"/>
                <a:gd name="T3" fmla="*/ 1160 h 21600"/>
                <a:gd name="T4" fmla="*/ 0 w 21600"/>
                <a:gd name="T5" fmla="*/ 11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7"/>
          <p:cNvGrpSpPr>
            <a:grpSpLocks/>
          </p:cNvGrpSpPr>
          <p:nvPr/>
        </p:nvGrpSpPr>
        <p:grpSpPr bwMode="auto">
          <a:xfrm flipH="1">
            <a:off x="2644775" y="1925644"/>
            <a:ext cx="2635250" cy="2009775"/>
            <a:chOff x="6124" y="1340"/>
            <a:chExt cx="2874" cy="2376"/>
          </a:xfrm>
        </p:grpSpPr>
        <p:sp>
          <p:nvSpPr>
            <p:cNvPr id="15384" name="Arc 8"/>
            <p:cNvSpPr>
              <a:spLocks/>
            </p:cNvSpPr>
            <p:nvPr/>
          </p:nvSpPr>
          <p:spPr bwMode="auto">
            <a:xfrm>
              <a:off x="6124" y="1340"/>
              <a:ext cx="2680" cy="1160"/>
            </a:xfrm>
            <a:custGeom>
              <a:avLst/>
              <a:gdLst>
                <a:gd name="T0" fmla="*/ 0 w 21600"/>
                <a:gd name="T1" fmla="*/ 0 h 21600"/>
                <a:gd name="T2" fmla="*/ 2680 w 21600"/>
                <a:gd name="T3" fmla="*/ 1160 h 21600"/>
                <a:gd name="T4" fmla="*/ 0 w 21600"/>
                <a:gd name="T5" fmla="*/ 11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Oval 9"/>
            <p:cNvSpPr>
              <a:spLocks noChangeArrowheads="1"/>
            </p:cNvSpPr>
            <p:nvPr/>
          </p:nvSpPr>
          <p:spPr bwMode="auto">
            <a:xfrm>
              <a:off x="8662" y="2362"/>
              <a:ext cx="336" cy="3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Arc 10"/>
            <p:cNvSpPr>
              <a:spLocks/>
            </p:cNvSpPr>
            <p:nvPr/>
          </p:nvSpPr>
          <p:spPr bwMode="auto">
            <a:xfrm flipV="1">
              <a:off x="6124" y="2556"/>
              <a:ext cx="2680" cy="1160"/>
            </a:xfrm>
            <a:custGeom>
              <a:avLst/>
              <a:gdLst>
                <a:gd name="T0" fmla="*/ 0 w 21600"/>
                <a:gd name="T1" fmla="*/ 0 h 21600"/>
                <a:gd name="T2" fmla="*/ 2680 w 21600"/>
                <a:gd name="T3" fmla="*/ 1160 h 21600"/>
                <a:gd name="T4" fmla="*/ 0 w 21600"/>
                <a:gd name="T5" fmla="*/ 11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2906713" y="2713038"/>
            <a:ext cx="5191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7200900" y="2713038"/>
            <a:ext cx="5207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15367" name="Line 14"/>
          <p:cNvSpPr>
            <a:spLocks noChangeShapeType="1"/>
          </p:cNvSpPr>
          <p:nvPr/>
        </p:nvSpPr>
        <p:spPr bwMode="auto">
          <a:xfrm>
            <a:off x="5000628" y="3494088"/>
            <a:ext cx="650875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4894263" y="1671639"/>
            <a:ext cx="862012" cy="5238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i="1">
                <a:latin typeface="Times New Roman" charset="0"/>
              </a:rPr>
              <a:t>x</a:t>
            </a:r>
            <a:r>
              <a:rPr lang="en-GB" i="1" baseline="-25000">
                <a:latin typeface="Times New Roman" charset="0"/>
              </a:rPr>
              <a:t>A</a:t>
            </a:r>
            <a:endParaRPr lang="en-GB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4870452" y="3633789"/>
            <a:ext cx="862013" cy="5238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i="1">
                <a:latin typeface="Times New Roman" charset="0"/>
              </a:rPr>
              <a:t>x</a:t>
            </a:r>
            <a:r>
              <a:rPr lang="en-GB" i="1" baseline="-25000">
                <a:latin typeface="Times New Roman" charset="0"/>
              </a:rPr>
              <a:t>B</a:t>
            </a:r>
          </a:p>
        </p:txBody>
      </p:sp>
      <p:sp>
        <p:nvSpPr>
          <p:cNvPr id="15370" name="Text Box 19"/>
          <p:cNvSpPr txBox="1">
            <a:spLocks noChangeArrowheads="1"/>
          </p:cNvSpPr>
          <p:nvPr/>
        </p:nvSpPr>
        <p:spPr bwMode="auto">
          <a:xfrm>
            <a:off x="4787903" y="3073406"/>
            <a:ext cx="5572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71" name="Text Box 20"/>
          <p:cNvSpPr txBox="1">
            <a:spLocks noChangeArrowheads="1"/>
          </p:cNvSpPr>
          <p:nvPr/>
        </p:nvSpPr>
        <p:spPr bwMode="auto">
          <a:xfrm>
            <a:off x="5075240" y="2352681"/>
            <a:ext cx="5572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72" name="Line 21"/>
          <p:cNvSpPr>
            <a:spLocks noChangeShapeType="1"/>
          </p:cNvSpPr>
          <p:nvPr/>
        </p:nvSpPr>
        <p:spPr bwMode="auto">
          <a:xfrm>
            <a:off x="1995488" y="2936875"/>
            <a:ext cx="649287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22"/>
          <p:cNvSpPr>
            <a:spLocks noChangeShapeType="1"/>
          </p:cNvSpPr>
          <p:nvPr/>
        </p:nvSpPr>
        <p:spPr bwMode="auto">
          <a:xfrm>
            <a:off x="7853364" y="2917825"/>
            <a:ext cx="649287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23"/>
          <p:cNvSpPr txBox="1">
            <a:spLocks noChangeArrowheads="1"/>
          </p:cNvSpPr>
          <p:nvPr/>
        </p:nvSpPr>
        <p:spPr bwMode="auto">
          <a:xfrm>
            <a:off x="2068516" y="2532069"/>
            <a:ext cx="4095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75" name="Text Box 24"/>
          <p:cNvSpPr txBox="1">
            <a:spLocks noChangeArrowheads="1"/>
          </p:cNvSpPr>
          <p:nvPr/>
        </p:nvSpPr>
        <p:spPr bwMode="auto">
          <a:xfrm>
            <a:off x="7861303" y="2532069"/>
            <a:ext cx="4111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19515" name="Text Box 27"/>
          <p:cNvSpPr txBox="1">
            <a:spLocks noChangeArrowheads="1"/>
          </p:cNvSpPr>
          <p:nvPr/>
        </p:nvSpPr>
        <p:spPr bwMode="auto">
          <a:xfrm>
            <a:off x="1981203" y="2514600"/>
            <a:ext cx="20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chemeClr val="tx2"/>
                </a:solidFill>
                <a:latin typeface="Times New Roman" charset="0"/>
                <a:cs typeface="+mn-cs"/>
              </a:rPr>
              <a:t>P</a:t>
            </a:r>
            <a:endParaRPr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319516" name="Text Box 28"/>
          <p:cNvSpPr txBox="1">
            <a:spLocks noChangeArrowheads="1"/>
          </p:cNvSpPr>
          <p:nvPr/>
        </p:nvSpPr>
        <p:spPr bwMode="auto">
          <a:xfrm>
            <a:off x="8054975" y="2514600"/>
            <a:ext cx="20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chemeClr val="tx2"/>
                </a:solidFill>
                <a:latin typeface="Times New Roman" charset="0"/>
                <a:cs typeface="+mn-cs"/>
              </a:rPr>
              <a:t>P</a:t>
            </a:r>
            <a:endParaRPr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319517" name="Text Box 29"/>
          <p:cNvSpPr txBox="1">
            <a:spLocks noChangeArrowheads="1"/>
          </p:cNvSpPr>
          <p:nvPr/>
        </p:nvSpPr>
        <p:spPr bwMode="auto">
          <a:xfrm>
            <a:off x="5035553" y="3022600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rgbClr val="000075"/>
                </a:solidFill>
                <a:latin typeface="Times New Roman" charset="0"/>
                <a:cs typeface="+mn-cs"/>
              </a:rPr>
              <a:t>F</a:t>
            </a:r>
            <a:r>
              <a:rPr lang="en-GB" i="1" baseline="30000">
                <a:solidFill>
                  <a:srgbClr val="000075"/>
                </a:solidFill>
                <a:latin typeface="Times New Roman" charset="0"/>
                <a:cs typeface="+mn-cs"/>
              </a:rPr>
              <a:t>B</a:t>
            </a:r>
            <a:endParaRPr lang="en-GB">
              <a:cs typeface="+mn-cs"/>
            </a:endParaRPr>
          </a:p>
        </p:txBody>
      </p:sp>
      <p:sp>
        <p:nvSpPr>
          <p:cNvPr id="15380" name="Line 30"/>
          <p:cNvSpPr>
            <a:spLocks noChangeShapeType="1"/>
          </p:cNvSpPr>
          <p:nvPr/>
        </p:nvSpPr>
        <p:spPr bwMode="auto">
          <a:xfrm>
            <a:off x="4953000" y="2362200"/>
            <a:ext cx="650875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9" name="Text Box 31"/>
          <p:cNvSpPr txBox="1">
            <a:spLocks noChangeArrowheads="1"/>
          </p:cNvSpPr>
          <p:nvPr/>
        </p:nvSpPr>
        <p:spPr bwMode="auto">
          <a:xfrm>
            <a:off x="4953003" y="2438400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rgbClr val="000075"/>
                </a:solidFill>
                <a:latin typeface="Times New Roman" charset="0"/>
                <a:cs typeface="+mn-cs"/>
              </a:rPr>
              <a:t>F</a:t>
            </a:r>
            <a:r>
              <a:rPr lang="en-GB" i="1" baseline="30000">
                <a:solidFill>
                  <a:srgbClr val="000075"/>
                </a:solidFill>
                <a:latin typeface="Times New Roman" charset="0"/>
                <a:cs typeface="+mn-cs"/>
              </a:rPr>
              <a:t>A</a:t>
            </a:r>
            <a:endParaRPr lang="en-GB">
              <a:cs typeface="+mn-cs"/>
            </a:endParaRPr>
          </a:p>
        </p:txBody>
      </p:sp>
      <p:pic>
        <p:nvPicPr>
          <p:cNvPr id="31952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800606"/>
            <a:ext cx="3302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952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800606"/>
            <a:ext cx="31369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101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18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Superposition</a:t>
            </a:r>
          </a:p>
        </p:txBody>
      </p:sp>
      <p:sp>
        <p:nvSpPr>
          <p:cNvPr id="7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D6754-A110-8E45-9421-7B0571C4A8B1}" type="slidenum">
              <a:rPr lang="en-GB"/>
              <a:pPr>
                <a:defRPr/>
              </a:pPr>
              <a:t>56</a:t>
            </a:fld>
            <a:endParaRPr lang="en-GB"/>
          </a:p>
        </p:txBody>
      </p:sp>
      <p:grpSp>
        <p:nvGrpSpPr>
          <p:cNvPr id="61443" name="Group 71"/>
          <p:cNvGrpSpPr>
            <a:grpSpLocks/>
          </p:cNvGrpSpPr>
          <p:nvPr/>
        </p:nvGrpSpPr>
        <p:grpSpPr bwMode="auto">
          <a:xfrm>
            <a:off x="577851" y="1143000"/>
            <a:ext cx="4772025" cy="1905000"/>
            <a:chOff x="1680" y="426"/>
            <a:chExt cx="2775" cy="980"/>
          </a:xfrm>
        </p:grpSpPr>
        <p:sp>
          <p:nvSpPr>
            <p:cNvPr id="61491" name="Line 3"/>
            <p:cNvSpPr>
              <a:spLocks noChangeShapeType="1"/>
            </p:cNvSpPr>
            <p:nvPr/>
          </p:nvSpPr>
          <p:spPr bwMode="auto">
            <a:xfrm>
              <a:off x="2149" y="554"/>
              <a:ext cx="0" cy="3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2" name="Text Box 4"/>
            <p:cNvSpPr txBox="1">
              <a:spLocks noChangeArrowheads="1"/>
            </p:cNvSpPr>
            <p:nvPr/>
          </p:nvSpPr>
          <p:spPr bwMode="auto">
            <a:xfrm>
              <a:off x="2128" y="426"/>
              <a:ext cx="13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1493" name="Text Box 5"/>
            <p:cNvSpPr txBox="1">
              <a:spLocks noChangeArrowheads="1"/>
            </p:cNvSpPr>
            <p:nvPr/>
          </p:nvSpPr>
          <p:spPr bwMode="auto">
            <a:xfrm>
              <a:off x="4052" y="608"/>
              <a:ext cx="34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494" name="Text Box 6"/>
            <p:cNvSpPr txBox="1">
              <a:spLocks noChangeArrowheads="1"/>
            </p:cNvSpPr>
            <p:nvPr/>
          </p:nvSpPr>
          <p:spPr bwMode="auto">
            <a:xfrm>
              <a:off x="3948" y="438"/>
              <a:ext cx="15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1495" name="Line 7"/>
            <p:cNvSpPr>
              <a:spLocks noChangeShapeType="1"/>
            </p:cNvSpPr>
            <p:nvPr/>
          </p:nvSpPr>
          <p:spPr bwMode="auto">
            <a:xfrm rot="-5400000">
              <a:off x="3069" y="828"/>
              <a:ext cx="0" cy="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52" name="Freeform 8"/>
            <p:cNvSpPr>
              <a:spLocks/>
            </p:cNvSpPr>
            <p:nvPr/>
          </p:nvSpPr>
          <p:spPr bwMode="auto">
            <a:xfrm>
              <a:off x="2162" y="786"/>
              <a:ext cx="669" cy="449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353" name="Freeform 9"/>
            <p:cNvSpPr>
              <a:spLocks/>
            </p:cNvSpPr>
            <p:nvPr/>
          </p:nvSpPr>
          <p:spPr bwMode="auto">
            <a:xfrm flipH="1">
              <a:off x="3331" y="786"/>
              <a:ext cx="648" cy="449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98" name="Text Box 10"/>
            <p:cNvSpPr txBox="1">
              <a:spLocks noChangeArrowheads="1"/>
            </p:cNvSpPr>
            <p:nvPr/>
          </p:nvSpPr>
          <p:spPr bwMode="auto">
            <a:xfrm>
              <a:off x="3513" y="1193"/>
              <a:ext cx="15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1499" name="Text Box 11"/>
            <p:cNvSpPr txBox="1">
              <a:spLocks noChangeArrowheads="1"/>
            </p:cNvSpPr>
            <p:nvPr/>
          </p:nvSpPr>
          <p:spPr bwMode="auto">
            <a:xfrm>
              <a:off x="2571" y="1310"/>
              <a:ext cx="54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356" name="Line 12"/>
            <p:cNvSpPr>
              <a:spLocks noChangeShapeType="1"/>
            </p:cNvSpPr>
            <p:nvPr/>
          </p:nvSpPr>
          <p:spPr bwMode="auto">
            <a:xfrm>
              <a:off x="1682" y="713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01" name="Text Box 13"/>
            <p:cNvSpPr txBox="1">
              <a:spLocks noChangeArrowheads="1"/>
            </p:cNvSpPr>
            <p:nvPr/>
          </p:nvSpPr>
          <p:spPr bwMode="auto">
            <a:xfrm>
              <a:off x="1680" y="608"/>
              <a:ext cx="45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358" name="Line 14"/>
            <p:cNvSpPr>
              <a:spLocks noChangeShapeType="1"/>
            </p:cNvSpPr>
            <p:nvPr/>
          </p:nvSpPr>
          <p:spPr bwMode="auto">
            <a:xfrm>
              <a:off x="3050" y="1229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359" name="Line 15"/>
            <p:cNvSpPr>
              <a:spLocks noChangeShapeType="1"/>
            </p:cNvSpPr>
            <p:nvPr/>
          </p:nvSpPr>
          <p:spPr bwMode="auto">
            <a:xfrm>
              <a:off x="2740" y="651"/>
              <a:ext cx="6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04" name="Text Box 16"/>
            <p:cNvSpPr txBox="1">
              <a:spLocks noChangeArrowheads="1"/>
            </p:cNvSpPr>
            <p:nvPr/>
          </p:nvSpPr>
          <p:spPr bwMode="auto">
            <a:xfrm>
              <a:off x="2665" y="683"/>
              <a:ext cx="70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156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361" name="Line 17"/>
            <p:cNvSpPr>
              <a:spLocks noChangeShapeType="1"/>
            </p:cNvSpPr>
            <p:nvPr/>
          </p:nvSpPr>
          <p:spPr bwMode="auto">
            <a:xfrm>
              <a:off x="2286" y="852"/>
              <a:ext cx="423" cy="3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06" name="Text Box 18"/>
            <p:cNvSpPr txBox="1">
              <a:spLocks noChangeArrowheads="1"/>
            </p:cNvSpPr>
            <p:nvPr/>
          </p:nvSpPr>
          <p:spPr bwMode="auto">
            <a:xfrm>
              <a:off x="1919" y="981"/>
              <a:ext cx="47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204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507" name="Text Box 19"/>
            <p:cNvSpPr txBox="1">
              <a:spLocks noChangeArrowheads="1"/>
            </p:cNvSpPr>
            <p:nvPr/>
          </p:nvSpPr>
          <p:spPr bwMode="auto">
            <a:xfrm>
              <a:off x="3725" y="980"/>
              <a:ext cx="416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96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364" name="Line 20"/>
            <p:cNvSpPr>
              <a:spLocks noChangeShapeType="1"/>
            </p:cNvSpPr>
            <p:nvPr/>
          </p:nvSpPr>
          <p:spPr bwMode="auto">
            <a:xfrm>
              <a:off x="3975" y="713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09" name="Line 21"/>
            <p:cNvSpPr>
              <a:spLocks noChangeShapeType="1"/>
            </p:cNvSpPr>
            <p:nvPr/>
          </p:nvSpPr>
          <p:spPr bwMode="auto">
            <a:xfrm>
              <a:off x="3967" y="554"/>
              <a:ext cx="0" cy="3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6" name="Line 22"/>
            <p:cNvSpPr>
              <a:spLocks noChangeShapeType="1"/>
            </p:cNvSpPr>
            <p:nvPr/>
          </p:nvSpPr>
          <p:spPr bwMode="auto">
            <a:xfrm>
              <a:off x="2149" y="609"/>
              <a:ext cx="18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367" name="Line 23"/>
            <p:cNvSpPr>
              <a:spLocks noChangeShapeType="1"/>
            </p:cNvSpPr>
            <p:nvPr/>
          </p:nvSpPr>
          <p:spPr bwMode="auto">
            <a:xfrm flipH="1">
              <a:off x="3498" y="809"/>
              <a:ext cx="422" cy="3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1444" name="Group 75"/>
          <p:cNvGrpSpPr>
            <a:grpSpLocks/>
          </p:cNvGrpSpPr>
          <p:nvPr/>
        </p:nvGrpSpPr>
        <p:grpSpPr bwMode="auto">
          <a:xfrm>
            <a:off x="412754" y="3352800"/>
            <a:ext cx="4786313" cy="1676400"/>
            <a:chOff x="240" y="2112"/>
            <a:chExt cx="2783" cy="1056"/>
          </a:xfrm>
        </p:grpSpPr>
        <p:sp>
          <p:nvSpPr>
            <p:cNvPr id="61472" name="Line 24"/>
            <p:cNvSpPr>
              <a:spLocks noChangeShapeType="1"/>
            </p:cNvSpPr>
            <p:nvPr/>
          </p:nvSpPr>
          <p:spPr bwMode="auto">
            <a:xfrm>
              <a:off x="707" y="2112"/>
              <a:ext cx="0" cy="4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Text Box 25"/>
            <p:cNvSpPr txBox="1">
              <a:spLocks noChangeArrowheads="1"/>
            </p:cNvSpPr>
            <p:nvPr/>
          </p:nvSpPr>
          <p:spPr bwMode="auto">
            <a:xfrm>
              <a:off x="686" y="2570"/>
              <a:ext cx="13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1474" name="Text Box 26"/>
            <p:cNvSpPr txBox="1">
              <a:spLocks noChangeArrowheads="1"/>
            </p:cNvSpPr>
            <p:nvPr/>
          </p:nvSpPr>
          <p:spPr bwMode="auto">
            <a:xfrm>
              <a:off x="2678" y="2205"/>
              <a:ext cx="34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475" name="Text Box 27"/>
            <p:cNvSpPr txBox="1">
              <a:spLocks noChangeArrowheads="1"/>
            </p:cNvSpPr>
            <p:nvPr/>
          </p:nvSpPr>
          <p:spPr bwMode="auto">
            <a:xfrm>
              <a:off x="2506" y="2586"/>
              <a:ext cx="15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1476" name="Line 28"/>
            <p:cNvSpPr>
              <a:spLocks noChangeShapeType="1"/>
            </p:cNvSpPr>
            <p:nvPr/>
          </p:nvSpPr>
          <p:spPr bwMode="auto">
            <a:xfrm rot="-5400000">
              <a:off x="1627" y="2653"/>
              <a:ext cx="0" cy="8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73" name="Freeform 29"/>
            <p:cNvSpPr>
              <a:spLocks/>
            </p:cNvSpPr>
            <p:nvPr/>
          </p:nvSpPr>
          <p:spPr bwMode="auto">
            <a:xfrm>
              <a:off x="720" y="2436"/>
              <a:ext cx="669" cy="627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374" name="Freeform 30"/>
            <p:cNvSpPr>
              <a:spLocks/>
            </p:cNvSpPr>
            <p:nvPr/>
          </p:nvSpPr>
          <p:spPr bwMode="auto">
            <a:xfrm flipH="1">
              <a:off x="1889" y="2436"/>
              <a:ext cx="648" cy="627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79" name="Text Box 31"/>
            <p:cNvSpPr txBox="1">
              <a:spLocks noChangeArrowheads="1"/>
            </p:cNvSpPr>
            <p:nvPr/>
          </p:nvSpPr>
          <p:spPr bwMode="auto">
            <a:xfrm>
              <a:off x="2070" y="3003"/>
              <a:ext cx="15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13376" name="Line 32"/>
            <p:cNvSpPr>
              <a:spLocks noChangeShapeType="1"/>
            </p:cNvSpPr>
            <p:nvPr/>
          </p:nvSpPr>
          <p:spPr bwMode="auto">
            <a:xfrm flipH="1">
              <a:off x="240" y="2334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81" name="Text Box 33"/>
            <p:cNvSpPr txBox="1">
              <a:spLocks noChangeArrowheads="1"/>
            </p:cNvSpPr>
            <p:nvPr/>
          </p:nvSpPr>
          <p:spPr bwMode="auto">
            <a:xfrm>
              <a:off x="348" y="2205"/>
              <a:ext cx="45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378" name="Line 34"/>
            <p:cNvSpPr>
              <a:spLocks noChangeShapeType="1"/>
            </p:cNvSpPr>
            <p:nvPr/>
          </p:nvSpPr>
          <p:spPr bwMode="auto">
            <a:xfrm flipH="1">
              <a:off x="1397" y="2256"/>
              <a:ext cx="61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83" name="Text Box 35"/>
            <p:cNvSpPr txBox="1">
              <a:spLocks noChangeArrowheads="1"/>
            </p:cNvSpPr>
            <p:nvPr/>
          </p:nvSpPr>
          <p:spPr bwMode="auto">
            <a:xfrm>
              <a:off x="1534" y="2306"/>
              <a:ext cx="51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484" name="Text Box 36"/>
            <p:cNvSpPr txBox="1">
              <a:spLocks noChangeArrowheads="1"/>
            </p:cNvSpPr>
            <p:nvPr/>
          </p:nvSpPr>
          <p:spPr bwMode="auto">
            <a:xfrm>
              <a:off x="1522" y="2692"/>
              <a:ext cx="37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20MW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381" name="Line 37"/>
            <p:cNvSpPr>
              <a:spLocks noChangeShapeType="1"/>
            </p:cNvSpPr>
            <p:nvPr/>
          </p:nvSpPr>
          <p:spPr bwMode="auto">
            <a:xfrm flipH="1">
              <a:off x="2532" y="2334"/>
              <a:ext cx="48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86" name="Line 38"/>
            <p:cNvSpPr>
              <a:spLocks noChangeShapeType="1"/>
            </p:cNvSpPr>
            <p:nvPr/>
          </p:nvSpPr>
          <p:spPr bwMode="auto">
            <a:xfrm>
              <a:off x="2525" y="2112"/>
              <a:ext cx="0" cy="42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83" name="Line 39"/>
            <p:cNvSpPr>
              <a:spLocks noChangeShapeType="1"/>
            </p:cNvSpPr>
            <p:nvPr/>
          </p:nvSpPr>
          <p:spPr bwMode="auto">
            <a:xfrm>
              <a:off x="707" y="2189"/>
              <a:ext cx="18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1488" name="Group 40"/>
            <p:cNvGrpSpPr>
              <a:grpSpLocks/>
            </p:cNvGrpSpPr>
            <p:nvPr/>
          </p:nvGrpSpPr>
          <p:grpSpPr bwMode="auto">
            <a:xfrm flipH="1">
              <a:off x="1120" y="2448"/>
              <a:ext cx="1136" cy="536"/>
              <a:chOff x="4828" y="11218"/>
              <a:chExt cx="2130" cy="1278"/>
            </a:xfrm>
          </p:grpSpPr>
          <p:sp>
            <p:nvSpPr>
              <p:cNvPr id="313385" name="Line 41"/>
              <p:cNvSpPr>
                <a:spLocks noChangeShapeType="1"/>
              </p:cNvSpPr>
              <p:nvPr/>
            </p:nvSpPr>
            <p:spPr bwMode="auto">
              <a:xfrm>
                <a:off x="4828" y="11361"/>
                <a:ext cx="1137" cy="113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3386" name="Line 42"/>
              <p:cNvSpPr>
                <a:spLocks noChangeShapeType="1"/>
              </p:cNvSpPr>
              <p:nvPr/>
            </p:nvSpPr>
            <p:spPr bwMode="auto">
              <a:xfrm flipH="1">
                <a:off x="5962" y="11218"/>
                <a:ext cx="997" cy="127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61445" name="Group 73"/>
          <p:cNvGrpSpPr>
            <a:grpSpLocks/>
          </p:cNvGrpSpPr>
          <p:nvPr/>
        </p:nvGrpSpPr>
        <p:grpSpPr bwMode="auto">
          <a:xfrm>
            <a:off x="4953000" y="4724400"/>
            <a:ext cx="4783138" cy="1936750"/>
            <a:chOff x="1715" y="2749"/>
            <a:chExt cx="2781" cy="980"/>
          </a:xfrm>
        </p:grpSpPr>
        <p:sp>
          <p:nvSpPr>
            <p:cNvPr id="61451" name="Line 43"/>
            <p:cNvSpPr>
              <a:spLocks noChangeShapeType="1"/>
            </p:cNvSpPr>
            <p:nvPr/>
          </p:nvSpPr>
          <p:spPr bwMode="auto">
            <a:xfrm>
              <a:off x="2184" y="2877"/>
              <a:ext cx="0" cy="3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Text Box 44"/>
            <p:cNvSpPr txBox="1">
              <a:spLocks noChangeArrowheads="1"/>
            </p:cNvSpPr>
            <p:nvPr/>
          </p:nvSpPr>
          <p:spPr bwMode="auto">
            <a:xfrm>
              <a:off x="2163" y="2749"/>
              <a:ext cx="13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1453" name="Text Box 45"/>
            <p:cNvSpPr txBox="1">
              <a:spLocks noChangeArrowheads="1"/>
            </p:cNvSpPr>
            <p:nvPr/>
          </p:nvSpPr>
          <p:spPr bwMode="auto">
            <a:xfrm>
              <a:off x="4086" y="2932"/>
              <a:ext cx="34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454" name="Text Box 46"/>
            <p:cNvSpPr txBox="1">
              <a:spLocks noChangeArrowheads="1"/>
            </p:cNvSpPr>
            <p:nvPr/>
          </p:nvSpPr>
          <p:spPr bwMode="auto">
            <a:xfrm>
              <a:off x="3983" y="2761"/>
              <a:ext cx="15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1455" name="Line 47"/>
            <p:cNvSpPr>
              <a:spLocks noChangeShapeType="1"/>
            </p:cNvSpPr>
            <p:nvPr/>
          </p:nvSpPr>
          <p:spPr bwMode="auto">
            <a:xfrm rot="-5400000">
              <a:off x="3104" y="3150"/>
              <a:ext cx="0" cy="8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92" name="Freeform 48"/>
            <p:cNvSpPr>
              <a:spLocks/>
            </p:cNvSpPr>
            <p:nvPr/>
          </p:nvSpPr>
          <p:spPr bwMode="auto">
            <a:xfrm>
              <a:off x="2197" y="3109"/>
              <a:ext cx="669" cy="450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393" name="Freeform 49"/>
            <p:cNvSpPr>
              <a:spLocks/>
            </p:cNvSpPr>
            <p:nvPr/>
          </p:nvSpPr>
          <p:spPr bwMode="auto">
            <a:xfrm flipH="1">
              <a:off x="3366" y="3109"/>
              <a:ext cx="648" cy="450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58" name="Text Box 50"/>
            <p:cNvSpPr txBox="1">
              <a:spLocks noChangeArrowheads="1"/>
            </p:cNvSpPr>
            <p:nvPr/>
          </p:nvSpPr>
          <p:spPr bwMode="auto">
            <a:xfrm>
              <a:off x="3548" y="3516"/>
              <a:ext cx="15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1459" name="Text Box 51"/>
            <p:cNvSpPr txBox="1">
              <a:spLocks noChangeArrowheads="1"/>
            </p:cNvSpPr>
            <p:nvPr/>
          </p:nvSpPr>
          <p:spPr bwMode="auto">
            <a:xfrm>
              <a:off x="2605" y="3633"/>
              <a:ext cx="54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396" name="Line 52"/>
            <p:cNvSpPr>
              <a:spLocks noChangeShapeType="1"/>
            </p:cNvSpPr>
            <p:nvPr/>
          </p:nvSpPr>
          <p:spPr bwMode="auto">
            <a:xfrm>
              <a:off x="1717" y="3036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1" name="Text Box 53"/>
            <p:cNvSpPr txBox="1">
              <a:spLocks noChangeArrowheads="1"/>
            </p:cNvSpPr>
            <p:nvPr/>
          </p:nvSpPr>
          <p:spPr bwMode="auto">
            <a:xfrm>
              <a:off x="1715" y="2932"/>
              <a:ext cx="45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310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398" name="Line 54"/>
            <p:cNvSpPr>
              <a:spLocks noChangeShapeType="1"/>
            </p:cNvSpPr>
            <p:nvPr/>
          </p:nvSpPr>
          <p:spPr bwMode="auto">
            <a:xfrm>
              <a:off x="3084" y="3553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399" name="Line 55"/>
            <p:cNvSpPr>
              <a:spLocks noChangeShapeType="1"/>
            </p:cNvSpPr>
            <p:nvPr/>
          </p:nvSpPr>
          <p:spPr bwMode="auto">
            <a:xfrm>
              <a:off x="2775" y="2974"/>
              <a:ext cx="6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4" name="Text Box 56"/>
            <p:cNvSpPr txBox="1">
              <a:spLocks noChangeArrowheads="1"/>
            </p:cNvSpPr>
            <p:nvPr/>
          </p:nvSpPr>
          <p:spPr bwMode="auto">
            <a:xfrm>
              <a:off x="2857" y="3006"/>
              <a:ext cx="77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126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401" name="Line 57"/>
            <p:cNvSpPr>
              <a:spLocks noChangeShapeType="1"/>
            </p:cNvSpPr>
            <p:nvPr/>
          </p:nvSpPr>
          <p:spPr bwMode="auto">
            <a:xfrm>
              <a:off x="2321" y="3175"/>
              <a:ext cx="422" cy="3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6" name="Text Box 58"/>
            <p:cNvSpPr txBox="1">
              <a:spLocks noChangeArrowheads="1"/>
            </p:cNvSpPr>
            <p:nvPr/>
          </p:nvSpPr>
          <p:spPr bwMode="auto">
            <a:xfrm>
              <a:off x="1969" y="3304"/>
              <a:ext cx="77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184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1467" name="Text Box 59"/>
            <p:cNvSpPr txBox="1">
              <a:spLocks noChangeArrowheads="1"/>
            </p:cNvSpPr>
            <p:nvPr/>
          </p:nvSpPr>
          <p:spPr bwMode="auto">
            <a:xfrm>
              <a:off x="3760" y="3303"/>
              <a:ext cx="73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116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3404" name="Line 60"/>
            <p:cNvSpPr>
              <a:spLocks noChangeShapeType="1"/>
            </p:cNvSpPr>
            <p:nvPr/>
          </p:nvSpPr>
          <p:spPr bwMode="auto">
            <a:xfrm>
              <a:off x="4009" y="3036"/>
              <a:ext cx="48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69" name="Line 61"/>
            <p:cNvSpPr>
              <a:spLocks noChangeShapeType="1"/>
            </p:cNvSpPr>
            <p:nvPr/>
          </p:nvSpPr>
          <p:spPr bwMode="auto">
            <a:xfrm>
              <a:off x="4002" y="2877"/>
              <a:ext cx="0" cy="3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06" name="Line 62"/>
            <p:cNvSpPr>
              <a:spLocks noChangeShapeType="1"/>
            </p:cNvSpPr>
            <p:nvPr/>
          </p:nvSpPr>
          <p:spPr bwMode="auto">
            <a:xfrm>
              <a:off x="2184" y="2932"/>
              <a:ext cx="18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407" name="Line 63"/>
            <p:cNvSpPr>
              <a:spLocks noChangeShapeType="1"/>
            </p:cNvSpPr>
            <p:nvPr/>
          </p:nvSpPr>
          <p:spPr bwMode="auto">
            <a:xfrm flipH="1">
              <a:off x="3533" y="3133"/>
              <a:ext cx="422" cy="3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1446" name="Group 64"/>
          <p:cNvGrpSpPr>
            <a:grpSpLocks/>
          </p:cNvGrpSpPr>
          <p:nvPr/>
        </p:nvGrpSpPr>
        <p:grpSpPr bwMode="auto">
          <a:xfrm>
            <a:off x="7016753" y="4552950"/>
            <a:ext cx="390525" cy="95250"/>
            <a:chOff x="5538" y="5112"/>
            <a:chExt cx="426" cy="200"/>
          </a:xfrm>
        </p:grpSpPr>
        <p:sp>
          <p:nvSpPr>
            <p:cNvPr id="313409" name="Line 65"/>
            <p:cNvSpPr>
              <a:spLocks noChangeShapeType="1"/>
            </p:cNvSpPr>
            <p:nvPr/>
          </p:nvSpPr>
          <p:spPr bwMode="auto">
            <a:xfrm>
              <a:off x="5538" y="5112"/>
              <a:ext cx="4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3410" name="Line 66"/>
            <p:cNvSpPr>
              <a:spLocks noChangeShapeType="1"/>
            </p:cNvSpPr>
            <p:nvPr/>
          </p:nvSpPr>
          <p:spPr bwMode="auto">
            <a:xfrm>
              <a:off x="5538" y="5312"/>
              <a:ext cx="4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1447" name="AutoShape 67"/>
          <p:cNvSpPr>
            <a:spLocks noChangeArrowheads="1"/>
          </p:cNvSpPr>
          <p:nvPr/>
        </p:nvSpPr>
        <p:spPr bwMode="auto">
          <a:xfrm>
            <a:off x="4705350" y="2743200"/>
            <a:ext cx="315913" cy="304800"/>
          </a:xfrm>
          <a:prstGeom prst="plus">
            <a:avLst>
              <a:gd name="adj" fmla="val 3797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Correcting the economic dispatch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D5A30-7CDE-8546-B3B8-6CCD71EE849A}" type="slidenum">
              <a:rPr lang="en-GB"/>
              <a:pPr>
                <a:defRPr/>
              </a:pPr>
              <a:t>57</a:t>
            </a:fld>
            <a:endParaRPr lang="en-GB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2849563" y="2209806"/>
            <a:ext cx="0" cy="12176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800353" y="3525838"/>
            <a:ext cx="3111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84801" y="5507038"/>
            <a:ext cx="8270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 MW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148517" y="3575055"/>
            <a:ext cx="3635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3495" name="Line 7"/>
          <p:cNvSpPr>
            <a:spLocks noChangeShapeType="1"/>
          </p:cNvSpPr>
          <p:nvPr/>
        </p:nvSpPr>
        <p:spPr bwMode="auto">
          <a:xfrm rot="16200000">
            <a:off x="5049838" y="3960815"/>
            <a:ext cx="0" cy="19335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0" name="Freeform 8"/>
          <p:cNvSpPr>
            <a:spLocks/>
          </p:cNvSpPr>
          <p:nvPr/>
        </p:nvSpPr>
        <p:spPr bwMode="auto">
          <a:xfrm>
            <a:off x="2881313" y="3141663"/>
            <a:ext cx="1598612" cy="18034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5401" name="Freeform 9"/>
          <p:cNvSpPr>
            <a:spLocks/>
          </p:cNvSpPr>
          <p:nvPr/>
        </p:nvSpPr>
        <p:spPr bwMode="auto">
          <a:xfrm flipH="1">
            <a:off x="5675312" y="3141663"/>
            <a:ext cx="1547813" cy="1803400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108702" y="4773613"/>
            <a:ext cx="363539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H="1">
            <a:off x="1733550" y="2846388"/>
            <a:ext cx="114776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993900" y="2478088"/>
            <a:ext cx="1085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 MW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5703891" y="2944813"/>
            <a:ext cx="58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4298950" y="3625850"/>
            <a:ext cx="58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5407" name="Line 15"/>
          <p:cNvSpPr>
            <a:spLocks noChangeShapeType="1"/>
          </p:cNvSpPr>
          <p:nvPr/>
        </p:nvSpPr>
        <p:spPr bwMode="auto">
          <a:xfrm rot="5400000" flipH="1">
            <a:off x="4661694" y="5477669"/>
            <a:ext cx="1084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7196138" y="2209806"/>
            <a:ext cx="0" cy="12176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2849566" y="2430463"/>
            <a:ext cx="43465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3506" name="Group 18"/>
          <p:cNvGrpSpPr>
            <a:grpSpLocks/>
          </p:cNvGrpSpPr>
          <p:nvPr/>
        </p:nvGrpSpPr>
        <p:grpSpPr bwMode="auto">
          <a:xfrm>
            <a:off x="4629150" y="2771776"/>
            <a:ext cx="2205038" cy="1539875"/>
            <a:chOff x="5088" y="2840"/>
            <a:chExt cx="1728" cy="1278"/>
          </a:xfrm>
        </p:grpSpPr>
        <p:sp>
          <p:nvSpPr>
            <p:cNvPr id="315411" name="Line 19"/>
            <p:cNvSpPr>
              <a:spLocks noChangeShapeType="1"/>
            </p:cNvSpPr>
            <p:nvPr/>
          </p:nvSpPr>
          <p:spPr bwMode="auto">
            <a:xfrm flipH="1">
              <a:off x="5088" y="2840"/>
              <a:ext cx="1728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5412" name="Line 20"/>
            <p:cNvSpPr>
              <a:spLocks noChangeShapeType="1"/>
            </p:cNvSpPr>
            <p:nvPr/>
          </p:nvSpPr>
          <p:spPr bwMode="auto">
            <a:xfrm flipH="1">
              <a:off x="5822" y="2840"/>
              <a:ext cx="994" cy="1278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15413" name="Line 21"/>
          <p:cNvSpPr>
            <a:spLocks noChangeShapeType="1"/>
          </p:cNvSpPr>
          <p:nvPr/>
        </p:nvSpPr>
        <p:spPr bwMode="auto">
          <a:xfrm>
            <a:off x="3467102" y="3048000"/>
            <a:ext cx="1271589" cy="1538288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890592" y="1349380"/>
            <a:ext cx="42571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cs typeface="+mn-cs"/>
              </a:rPr>
              <a:t>Additional generation at bus 3</a:t>
            </a:r>
            <a:endParaRPr lang="en-GB">
              <a:cs typeface="+mn-cs"/>
            </a:endParaRPr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4127500" y="3581405"/>
            <a:ext cx="1261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cs typeface="+mn-cs"/>
              </a:rPr>
              <a:t>0.6 MW</a:t>
            </a:r>
            <a:endParaRPr lang="en-GB">
              <a:cs typeface="+mn-cs"/>
            </a:endParaRPr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5267325" y="2819405"/>
            <a:ext cx="1261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cs typeface="+mn-cs"/>
              </a:rPr>
              <a:t>0.4 MW</a:t>
            </a:r>
            <a:endParaRPr lang="en-GB"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1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Superposition</a:t>
            </a:r>
          </a:p>
        </p:txBody>
      </p:sp>
      <p:sp>
        <p:nvSpPr>
          <p:cNvPr id="7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01370-FFBD-0A4B-91CD-8AE0FB8E8AB5}" type="slidenum">
              <a:rPr lang="en-GB"/>
              <a:pPr>
                <a:defRPr/>
              </a:pPr>
              <a:t>58</a:t>
            </a:fld>
            <a:endParaRPr lang="en-GB"/>
          </a:p>
        </p:txBody>
      </p:sp>
      <p:grpSp>
        <p:nvGrpSpPr>
          <p:cNvPr id="65539" name="Group 72"/>
          <p:cNvGrpSpPr>
            <a:grpSpLocks/>
          </p:cNvGrpSpPr>
          <p:nvPr/>
        </p:nvGrpSpPr>
        <p:grpSpPr bwMode="auto">
          <a:xfrm>
            <a:off x="577852" y="1219200"/>
            <a:ext cx="5068889" cy="1981200"/>
            <a:chOff x="1661" y="738"/>
            <a:chExt cx="2947" cy="980"/>
          </a:xfrm>
        </p:grpSpPr>
        <p:sp>
          <p:nvSpPr>
            <p:cNvPr id="65586" name="Line 3"/>
            <p:cNvSpPr>
              <a:spLocks noChangeShapeType="1"/>
            </p:cNvSpPr>
            <p:nvPr/>
          </p:nvSpPr>
          <p:spPr bwMode="auto">
            <a:xfrm>
              <a:off x="2130" y="866"/>
              <a:ext cx="0" cy="3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7" name="Text Box 4"/>
            <p:cNvSpPr txBox="1">
              <a:spLocks noChangeArrowheads="1"/>
            </p:cNvSpPr>
            <p:nvPr/>
          </p:nvSpPr>
          <p:spPr bwMode="auto">
            <a:xfrm>
              <a:off x="2109" y="738"/>
              <a:ext cx="13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5588" name="Text Box 5"/>
            <p:cNvSpPr txBox="1">
              <a:spLocks noChangeArrowheads="1"/>
            </p:cNvSpPr>
            <p:nvPr/>
          </p:nvSpPr>
          <p:spPr bwMode="auto">
            <a:xfrm>
              <a:off x="4033" y="920"/>
              <a:ext cx="575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89" name="Text Box 6"/>
            <p:cNvSpPr txBox="1">
              <a:spLocks noChangeArrowheads="1"/>
            </p:cNvSpPr>
            <p:nvPr/>
          </p:nvSpPr>
          <p:spPr bwMode="auto">
            <a:xfrm>
              <a:off x="3929" y="750"/>
              <a:ext cx="15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5590" name="Line 7"/>
            <p:cNvSpPr>
              <a:spLocks noChangeShapeType="1"/>
            </p:cNvSpPr>
            <p:nvPr/>
          </p:nvSpPr>
          <p:spPr bwMode="auto">
            <a:xfrm rot="-5400000">
              <a:off x="3050" y="1140"/>
              <a:ext cx="0" cy="8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48" name="Freeform 8"/>
            <p:cNvSpPr>
              <a:spLocks/>
            </p:cNvSpPr>
            <p:nvPr/>
          </p:nvSpPr>
          <p:spPr bwMode="auto">
            <a:xfrm>
              <a:off x="2143" y="1098"/>
              <a:ext cx="669" cy="449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49" name="Freeform 9"/>
            <p:cNvSpPr>
              <a:spLocks/>
            </p:cNvSpPr>
            <p:nvPr/>
          </p:nvSpPr>
          <p:spPr bwMode="auto">
            <a:xfrm flipH="1">
              <a:off x="3312" y="1098"/>
              <a:ext cx="648" cy="449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93" name="Text Box 10"/>
            <p:cNvSpPr txBox="1">
              <a:spLocks noChangeArrowheads="1"/>
            </p:cNvSpPr>
            <p:nvPr/>
          </p:nvSpPr>
          <p:spPr bwMode="auto">
            <a:xfrm>
              <a:off x="3494" y="1505"/>
              <a:ext cx="15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5594" name="Text Box 11"/>
            <p:cNvSpPr txBox="1">
              <a:spLocks noChangeArrowheads="1"/>
            </p:cNvSpPr>
            <p:nvPr/>
          </p:nvSpPr>
          <p:spPr bwMode="auto">
            <a:xfrm>
              <a:off x="2552" y="1622"/>
              <a:ext cx="54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7452" name="Line 12"/>
            <p:cNvSpPr>
              <a:spLocks noChangeShapeType="1"/>
            </p:cNvSpPr>
            <p:nvPr/>
          </p:nvSpPr>
          <p:spPr bwMode="auto">
            <a:xfrm>
              <a:off x="1663" y="1025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96" name="Text Box 13"/>
            <p:cNvSpPr txBox="1">
              <a:spLocks noChangeArrowheads="1"/>
            </p:cNvSpPr>
            <p:nvPr/>
          </p:nvSpPr>
          <p:spPr bwMode="auto">
            <a:xfrm>
              <a:off x="1661" y="920"/>
              <a:ext cx="45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7454" name="Line 14"/>
            <p:cNvSpPr>
              <a:spLocks noChangeShapeType="1"/>
            </p:cNvSpPr>
            <p:nvPr/>
          </p:nvSpPr>
          <p:spPr bwMode="auto">
            <a:xfrm>
              <a:off x="3031" y="1541"/>
              <a:ext cx="0" cy="17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55" name="Line 15"/>
            <p:cNvSpPr>
              <a:spLocks noChangeShapeType="1"/>
            </p:cNvSpPr>
            <p:nvPr/>
          </p:nvSpPr>
          <p:spPr bwMode="auto">
            <a:xfrm>
              <a:off x="2721" y="963"/>
              <a:ext cx="6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99" name="Text Box 16"/>
            <p:cNvSpPr txBox="1">
              <a:spLocks noChangeArrowheads="1"/>
            </p:cNvSpPr>
            <p:nvPr/>
          </p:nvSpPr>
          <p:spPr bwMode="auto">
            <a:xfrm>
              <a:off x="2646" y="995"/>
              <a:ext cx="70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156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7457" name="Line 17"/>
            <p:cNvSpPr>
              <a:spLocks noChangeShapeType="1"/>
            </p:cNvSpPr>
            <p:nvPr/>
          </p:nvSpPr>
          <p:spPr bwMode="auto">
            <a:xfrm>
              <a:off x="2267" y="1164"/>
              <a:ext cx="422" cy="3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601" name="Text Box 18"/>
            <p:cNvSpPr txBox="1">
              <a:spLocks noChangeArrowheads="1"/>
            </p:cNvSpPr>
            <p:nvPr/>
          </p:nvSpPr>
          <p:spPr bwMode="auto">
            <a:xfrm>
              <a:off x="1900" y="1293"/>
              <a:ext cx="47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204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602" name="Text Box 19"/>
            <p:cNvSpPr txBox="1">
              <a:spLocks noChangeArrowheads="1"/>
            </p:cNvSpPr>
            <p:nvPr/>
          </p:nvSpPr>
          <p:spPr bwMode="auto">
            <a:xfrm>
              <a:off x="3706" y="1292"/>
              <a:ext cx="416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96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7460" name="Line 20"/>
            <p:cNvSpPr>
              <a:spLocks noChangeShapeType="1"/>
            </p:cNvSpPr>
            <p:nvPr/>
          </p:nvSpPr>
          <p:spPr bwMode="auto">
            <a:xfrm>
              <a:off x="3956" y="1025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604" name="Line 21"/>
            <p:cNvSpPr>
              <a:spLocks noChangeShapeType="1"/>
            </p:cNvSpPr>
            <p:nvPr/>
          </p:nvSpPr>
          <p:spPr bwMode="auto">
            <a:xfrm>
              <a:off x="3948" y="866"/>
              <a:ext cx="0" cy="3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2" name="Line 22"/>
            <p:cNvSpPr>
              <a:spLocks noChangeShapeType="1"/>
            </p:cNvSpPr>
            <p:nvPr/>
          </p:nvSpPr>
          <p:spPr bwMode="auto">
            <a:xfrm>
              <a:off x="2130" y="921"/>
              <a:ext cx="18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63" name="Line 23"/>
            <p:cNvSpPr>
              <a:spLocks noChangeShapeType="1"/>
            </p:cNvSpPr>
            <p:nvPr/>
          </p:nvSpPr>
          <p:spPr bwMode="auto">
            <a:xfrm flipH="1">
              <a:off x="3479" y="1121"/>
              <a:ext cx="422" cy="3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5540" name="Group 74"/>
          <p:cNvGrpSpPr>
            <a:grpSpLocks/>
          </p:cNvGrpSpPr>
          <p:nvPr/>
        </p:nvGrpSpPr>
        <p:grpSpPr bwMode="auto">
          <a:xfrm>
            <a:off x="4814888" y="4648200"/>
            <a:ext cx="5173662" cy="1936750"/>
            <a:chOff x="1696" y="3292"/>
            <a:chExt cx="3008" cy="980"/>
          </a:xfrm>
        </p:grpSpPr>
        <p:sp>
          <p:nvSpPr>
            <p:cNvPr id="65565" name="Line 24"/>
            <p:cNvSpPr>
              <a:spLocks noChangeShapeType="1"/>
            </p:cNvSpPr>
            <p:nvPr/>
          </p:nvSpPr>
          <p:spPr bwMode="auto">
            <a:xfrm>
              <a:off x="2165" y="3420"/>
              <a:ext cx="0" cy="3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Text Box 25"/>
            <p:cNvSpPr txBox="1">
              <a:spLocks noChangeArrowheads="1"/>
            </p:cNvSpPr>
            <p:nvPr/>
          </p:nvSpPr>
          <p:spPr bwMode="auto">
            <a:xfrm>
              <a:off x="2144" y="3292"/>
              <a:ext cx="13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5567" name="Text Box 26"/>
            <p:cNvSpPr txBox="1">
              <a:spLocks noChangeArrowheads="1"/>
            </p:cNvSpPr>
            <p:nvPr/>
          </p:nvSpPr>
          <p:spPr bwMode="auto">
            <a:xfrm>
              <a:off x="4067" y="3475"/>
              <a:ext cx="63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68" name="Text Box 27"/>
            <p:cNvSpPr txBox="1">
              <a:spLocks noChangeArrowheads="1"/>
            </p:cNvSpPr>
            <p:nvPr/>
          </p:nvSpPr>
          <p:spPr bwMode="auto">
            <a:xfrm>
              <a:off x="3964" y="3304"/>
              <a:ext cx="15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5569" name="Line 28"/>
            <p:cNvSpPr>
              <a:spLocks noChangeShapeType="1"/>
            </p:cNvSpPr>
            <p:nvPr/>
          </p:nvSpPr>
          <p:spPr bwMode="auto">
            <a:xfrm rot="-5400000">
              <a:off x="3085" y="3693"/>
              <a:ext cx="0" cy="8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9" name="Freeform 29"/>
            <p:cNvSpPr>
              <a:spLocks/>
            </p:cNvSpPr>
            <p:nvPr/>
          </p:nvSpPr>
          <p:spPr bwMode="auto">
            <a:xfrm>
              <a:off x="2178" y="3652"/>
              <a:ext cx="669" cy="450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70" name="Freeform 30"/>
            <p:cNvSpPr>
              <a:spLocks/>
            </p:cNvSpPr>
            <p:nvPr/>
          </p:nvSpPr>
          <p:spPr bwMode="auto">
            <a:xfrm flipH="1">
              <a:off x="3347" y="3652"/>
              <a:ext cx="648" cy="450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2" name="Text Box 31"/>
            <p:cNvSpPr txBox="1">
              <a:spLocks noChangeArrowheads="1"/>
            </p:cNvSpPr>
            <p:nvPr/>
          </p:nvSpPr>
          <p:spPr bwMode="auto">
            <a:xfrm>
              <a:off x="3529" y="4059"/>
              <a:ext cx="15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5573" name="Text Box 32"/>
            <p:cNvSpPr txBox="1">
              <a:spLocks noChangeArrowheads="1"/>
            </p:cNvSpPr>
            <p:nvPr/>
          </p:nvSpPr>
          <p:spPr bwMode="auto">
            <a:xfrm>
              <a:off x="2586" y="4176"/>
              <a:ext cx="54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225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7473" name="Line 33"/>
            <p:cNvSpPr>
              <a:spLocks noChangeShapeType="1"/>
            </p:cNvSpPr>
            <p:nvPr/>
          </p:nvSpPr>
          <p:spPr bwMode="auto">
            <a:xfrm>
              <a:off x="1698" y="3579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5" name="Text Box 34"/>
            <p:cNvSpPr txBox="1">
              <a:spLocks noChangeArrowheads="1"/>
            </p:cNvSpPr>
            <p:nvPr/>
          </p:nvSpPr>
          <p:spPr bwMode="auto">
            <a:xfrm>
              <a:off x="1696" y="3475"/>
              <a:ext cx="454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7475" name="Line 35"/>
            <p:cNvSpPr>
              <a:spLocks noChangeShapeType="1"/>
            </p:cNvSpPr>
            <p:nvPr/>
          </p:nvSpPr>
          <p:spPr bwMode="auto">
            <a:xfrm>
              <a:off x="3065" y="4096"/>
              <a:ext cx="0" cy="1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76" name="Line 36"/>
            <p:cNvSpPr>
              <a:spLocks noChangeShapeType="1"/>
            </p:cNvSpPr>
            <p:nvPr/>
          </p:nvSpPr>
          <p:spPr bwMode="auto">
            <a:xfrm>
              <a:off x="2756" y="3517"/>
              <a:ext cx="6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8" name="Text Box 37"/>
            <p:cNvSpPr txBox="1">
              <a:spLocks noChangeArrowheads="1"/>
            </p:cNvSpPr>
            <p:nvPr/>
          </p:nvSpPr>
          <p:spPr bwMode="auto">
            <a:xfrm>
              <a:off x="2838" y="3549"/>
              <a:ext cx="77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126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7478" name="Line 38"/>
            <p:cNvSpPr>
              <a:spLocks noChangeShapeType="1"/>
            </p:cNvSpPr>
            <p:nvPr/>
          </p:nvSpPr>
          <p:spPr bwMode="auto">
            <a:xfrm>
              <a:off x="2302" y="3718"/>
              <a:ext cx="422" cy="3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80" name="Text Box 39"/>
            <p:cNvSpPr txBox="1">
              <a:spLocks noChangeArrowheads="1"/>
            </p:cNvSpPr>
            <p:nvPr/>
          </p:nvSpPr>
          <p:spPr bwMode="auto">
            <a:xfrm>
              <a:off x="1950" y="3847"/>
              <a:ext cx="77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159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5581" name="Text Box 40"/>
            <p:cNvSpPr txBox="1">
              <a:spLocks noChangeArrowheads="1"/>
            </p:cNvSpPr>
            <p:nvPr/>
          </p:nvSpPr>
          <p:spPr bwMode="auto">
            <a:xfrm>
              <a:off x="3741" y="3846"/>
              <a:ext cx="73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7481" name="Line 41"/>
            <p:cNvSpPr>
              <a:spLocks noChangeShapeType="1"/>
            </p:cNvSpPr>
            <p:nvPr/>
          </p:nvSpPr>
          <p:spPr bwMode="auto">
            <a:xfrm>
              <a:off x="3990" y="3579"/>
              <a:ext cx="4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83" name="Line 42"/>
            <p:cNvSpPr>
              <a:spLocks noChangeShapeType="1"/>
            </p:cNvSpPr>
            <p:nvPr/>
          </p:nvSpPr>
          <p:spPr bwMode="auto">
            <a:xfrm>
              <a:off x="3983" y="3420"/>
              <a:ext cx="0" cy="30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3" name="Line 43"/>
            <p:cNvSpPr>
              <a:spLocks noChangeShapeType="1"/>
            </p:cNvSpPr>
            <p:nvPr/>
          </p:nvSpPr>
          <p:spPr bwMode="auto">
            <a:xfrm>
              <a:off x="2165" y="3475"/>
              <a:ext cx="18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4" name="Line 44"/>
            <p:cNvSpPr>
              <a:spLocks noChangeShapeType="1"/>
            </p:cNvSpPr>
            <p:nvPr/>
          </p:nvSpPr>
          <p:spPr bwMode="auto">
            <a:xfrm flipH="1">
              <a:off x="3514" y="3676"/>
              <a:ext cx="422" cy="3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5541" name="Group 45"/>
          <p:cNvGrpSpPr>
            <a:grpSpLocks/>
          </p:cNvGrpSpPr>
          <p:nvPr/>
        </p:nvGrpSpPr>
        <p:grpSpPr bwMode="auto">
          <a:xfrm>
            <a:off x="6934203" y="4343400"/>
            <a:ext cx="390525" cy="95250"/>
            <a:chOff x="5538" y="5112"/>
            <a:chExt cx="426" cy="200"/>
          </a:xfrm>
        </p:grpSpPr>
        <p:sp>
          <p:nvSpPr>
            <p:cNvPr id="317486" name="Line 46"/>
            <p:cNvSpPr>
              <a:spLocks noChangeShapeType="1"/>
            </p:cNvSpPr>
            <p:nvPr/>
          </p:nvSpPr>
          <p:spPr bwMode="auto">
            <a:xfrm>
              <a:off x="5538" y="5112"/>
              <a:ext cx="426" cy="0"/>
            </a:xfrm>
            <a:prstGeom prst="line">
              <a:avLst/>
            </a:prstGeom>
            <a:noFill/>
            <a:ln w="5715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7" name="Line 47"/>
            <p:cNvSpPr>
              <a:spLocks noChangeShapeType="1"/>
            </p:cNvSpPr>
            <p:nvPr/>
          </p:nvSpPr>
          <p:spPr bwMode="auto">
            <a:xfrm>
              <a:off x="5538" y="5312"/>
              <a:ext cx="426" cy="0"/>
            </a:xfrm>
            <a:prstGeom prst="line">
              <a:avLst/>
            </a:prstGeom>
            <a:noFill/>
            <a:ln w="5715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5542" name="AutoShape 48"/>
          <p:cNvSpPr>
            <a:spLocks noChangeArrowheads="1"/>
          </p:cNvSpPr>
          <p:nvPr/>
        </p:nvSpPr>
        <p:spPr bwMode="auto">
          <a:xfrm>
            <a:off x="4375150" y="2971806"/>
            <a:ext cx="315913" cy="301625"/>
          </a:xfrm>
          <a:prstGeom prst="plus">
            <a:avLst>
              <a:gd name="adj" fmla="val 3797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Line 52"/>
          <p:cNvSpPr>
            <a:spLocks noChangeShapeType="1"/>
          </p:cNvSpPr>
          <p:nvPr/>
        </p:nvSpPr>
        <p:spPr bwMode="auto">
          <a:xfrm>
            <a:off x="1298575" y="3657600"/>
            <a:ext cx="0" cy="558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Text Box 53"/>
          <p:cNvSpPr txBox="1">
            <a:spLocks noChangeArrowheads="1"/>
          </p:cNvSpPr>
          <p:nvPr/>
        </p:nvSpPr>
        <p:spPr bwMode="auto">
          <a:xfrm>
            <a:off x="1262067" y="4262444"/>
            <a:ext cx="2238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5545" name="Text Box 54"/>
          <p:cNvSpPr txBox="1">
            <a:spLocks noChangeArrowheads="1"/>
          </p:cNvSpPr>
          <p:nvPr/>
        </p:nvSpPr>
        <p:spPr bwMode="auto">
          <a:xfrm>
            <a:off x="3122613" y="5173669"/>
            <a:ext cx="97948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75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46" name="Text Box 55"/>
          <p:cNvSpPr txBox="1">
            <a:spLocks noChangeArrowheads="1"/>
          </p:cNvSpPr>
          <p:nvPr/>
        </p:nvSpPr>
        <p:spPr bwMode="auto">
          <a:xfrm>
            <a:off x="4392613" y="4284669"/>
            <a:ext cx="2619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5547" name="Line 56"/>
          <p:cNvSpPr>
            <a:spLocks noChangeShapeType="1"/>
          </p:cNvSpPr>
          <p:nvPr/>
        </p:nvSpPr>
        <p:spPr bwMode="auto">
          <a:xfrm rot="16200000">
            <a:off x="2880519" y="4214022"/>
            <a:ext cx="0" cy="13890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7" name="Freeform 57"/>
          <p:cNvSpPr>
            <a:spLocks/>
          </p:cNvSpPr>
          <p:nvPr/>
        </p:nvSpPr>
        <p:spPr bwMode="auto">
          <a:xfrm>
            <a:off x="1320800" y="4086225"/>
            <a:ext cx="1150938" cy="827088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98" name="Freeform 58"/>
          <p:cNvSpPr>
            <a:spLocks/>
          </p:cNvSpPr>
          <p:nvPr/>
        </p:nvSpPr>
        <p:spPr bwMode="auto">
          <a:xfrm flipH="1">
            <a:off x="3330575" y="4086225"/>
            <a:ext cx="1114425" cy="827088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0" name="Text Box 59"/>
          <p:cNvSpPr txBox="1">
            <a:spLocks noChangeArrowheads="1"/>
          </p:cNvSpPr>
          <p:nvPr/>
        </p:nvSpPr>
        <p:spPr bwMode="auto">
          <a:xfrm>
            <a:off x="3644902" y="4837119"/>
            <a:ext cx="258763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317500" name="Line 60"/>
          <p:cNvSpPr>
            <a:spLocks noChangeShapeType="1"/>
          </p:cNvSpPr>
          <p:nvPr/>
        </p:nvSpPr>
        <p:spPr bwMode="auto">
          <a:xfrm flipH="1">
            <a:off x="495300" y="3951288"/>
            <a:ext cx="825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2" name="Text Box 61"/>
          <p:cNvSpPr txBox="1">
            <a:spLocks noChangeArrowheads="1"/>
          </p:cNvSpPr>
          <p:nvPr/>
        </p:nvSpPr>
        <p:spPr bwMode="auto">
          <a:xfrm>
            <a:off x="682626" y="3781428"/>
            <a:ext cx="78105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75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53" name="Text Box 62"/>
          <p:cNvSpPr txBox="1">
            <a:spLocks noChangeArrowheads="1"/>
          </p:cNvSpPr>
          <p:nvPr/>
        </p:nvSpPr>
        <p:spPr bwMode="auto">
          <a:xfrm>
            <a:off x="3263902" y="3911600"/>
            <a:ext cx="7889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54" name="Text Box 63"/>
          <p:cNvSpPr txBox="1">
            <a:spLocks noChangeArrowheads="1"/>
          </p:cNvSpPr>
          <p:nvPr/>
        </p:nvSpPr>
        <p:spPr bwMode="auto">
          <a:xfrm>
            <a:off x="2325691" y="4224344"/>
            <a:ext cx="7604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45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504" name="Line 64"/>
          <p:cNvSpPr>
            <a:spLocks noChangeShapeType="1"/>
          </p:cNvSpPr>
          <p:nvPr/>
        </p:nvSpPr>
        <p:spPr bwMode="auto">
          <a:xfrm rot="5400000" flipH="1">
            <a:off x="2743203" y="5160963"/>
            <a:ext cx="498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5556" name="Line 65"/>
          <p:cNvSpPr>
            <a:spLocks noChangeShapeType="1"/>
          </p:cNvSpPr>
          <p:nvPr/>
        </p:nvSpPr>
        <p:spPr bwMode="auto">
          <a:xfrm>
            <a:off x="4424363" y="3657600"/>
            <a:ext cx="0" cy="558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6" name="Line 66"/>
          <p:cNvSpPr>
            <a:spLocks noChangeShapeType="1"/>
          </p:cNvSpPr>
          <p:nvPr/>
        </p:nvSpPr>
        <p:spPr bwMode="auto">
          <a:xfrm>
            <a:off x="1298576" y="3759200"/>
            <a:ext cx="31257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5558" name="Group 67"/>
          <p:cNvGrpSpPr>
            <a:grpSpLocks/>
          </p:cNvGrpSpPr>
          <p:nvPr/>
        </p:nvGrpSpPr>
        <p:grpSpPr bwMode="auto">
          <a:xfrm>
            <a:off x="2579688" y="3886206"/>
            <a:ext cx="1585912" cy="708025"/>
            <a:chOff x="5088" y="2840"/>
            <a:chExt cx="1728" cy="1278"/>
          </a:xfrm>
        </p:grpSpPr>
        <p:sp>
          <p:nvSpPr>
            <p:cNvPr id="317508" name="Line 68"/>
            <p:cNvSpPr>
              <a:spLocks noChangeShapeType="1"/>
            </p:cNvSpPr>
            <p:nvPr/>
          </p:nvSpPr>
          <p:spPr bwMode="auto">
            <a:xfrm flipH="1">
              <a:off x="5088" y="2840"/>
              <a:ext cx="1728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509" name="Line 69"/>
            <p:cNvSpPr>
              <a:spLocks noChangeShapeType="1"/>
            </p:cNvSpPr>
            <p:nvPr/>
          </p:nvSpPr>
          <p:spPr bwMode="auto">
            <a:xfrm flipH="1">
              <a:off x="5821" y="2840"/>
              <a:ext cx="995" cy="1278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17510" name="Line 70"/>
          <p:cNvSpPr>
            <a:spLocks noChangeShapeType="1"/>
          </p:cNvSpPr>
          <p:nvPr/>
        </p:nvSpPr>
        <p:spPr bwMode="auto">
          <a:xfrm>
            <a:off x="1778003" y="4029081"/>
            <a:ext cx="912813" cy="709613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Cost of the dispatches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n-cs"/>
              </a:rPr>
              <a:t>Economic dispatch:			</a:t>
            </a:r>
            <a:r>
              <a:rPr lang="en-GB" dirty="0">
                <a:solidFill>
                  <a:srgbClr val="FF0000"/>
                </a:solidFill>
                <a:cs typeface="+mn-cs"/>
              </a:rPr>
              <a:t>2,647.50 $/h</a:t>
            </a:r>
            <a:endParaRPr lang="en-GB" dirty="0">
              <a:cs typeface="+mn-cs"/>
            </a:endParaRPr>
          </a:p>
          <a:p>
            <a:pPr eaLnBrk="1" hangingPunct="1">
              <a:defRPr/>
            </a:pPr>
            <a:r>
              <a:rPr lang="en-GB" dirty="0">
                <a:cs typeface="+mn-cs"/>
              </a:rPr>
              <a:t>Redispatch generator 2:	2,972.50 $/h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Redispatch generator 3:	</a:t>
            </a:r>
            <a:r>
              <a:rPr lang="en-GB" dirty="0">
                <a:solidFill>
                  <a:srgbClr val="FF0000"/>
                </a:solidFill>
                <a:cs typeface="+mn-cs"/>
              </a:rPr>
              <a:t>2,835.00 $/h</a:t>
            </a:r>
            <a:endParaRPr lang="en-GB" dirty="0">
              <a:cs typeface="+mn-cs"/>
            </a:endParaRPr>
          </a:p>
          <a:p>
            <a:pPr eaLnBrk="1" hangingPunct="1">
              <a:defRPr/>
            </a:pPr>
            <a:r>
              <a:rPr lang="en-GB" dirty="0">
                <a:cs typeface="+mn-cs"/>
              </a:rPr>
              <a:t>Cost of security:				</a:t>
            </a:r>
            <a:r>
              <a:rPr lang="en-GB" dirty="0">
                <a:solidFill>
                  <a:srgbClr val="114FFB"/>
                </a:solidFill>
                <a:cs typeface="+mn-cs"/>
              </a:rPr>
              <a:t>187.50 $/h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D38FA-02F8-F541-A737-2E1FD944D4DE}" type="slidenum">
              <a:rPr lang="en-GB"/>
              <a:pPr>
                <a:defRPr/>
              </a:pPr>
              <a:t>59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Which transaction should be curtailed?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295400"/>
            <a:ext cx="8750300" cy="525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800" dirty="0">
                <a:cs typeface="+mn-cs"/>
              </a:rPr>
              <a:t>Could use administrative procedures </a:t>
            </a:r>
          </a:p>
          <a:p>
            <a:pPr lvl="1" eaLnBrk="1" hangingPunct="1">
              <a:defRPr/>
            </a:pPr>
            <a:r>
              <a:rPr lang="en-GB" sz="2400" dirty="0"/>
              <a:t>These procedures consider:</a:t>
            </a:r>
          </a:p>
          <a:p>
            <a:pPr lvl="2" eaLnBrk="1" hangingPunct="1">
              <a:defRPr/>
            </a:pPr>
            <a:r>
              <a:rPr lang="en-GB" sz="2000" dirty="0"/>
              <a:t>Firm vs. non-firm transactions</a:t>
            </a:r>
          </a:p>
          <a:p>
            <a:pPr lvl="2" eaLnBrk="1" hangingPunct="1">
              <a:defRPr/>
            </a:pPr>
            <a:r>
              <a:rPr lang="en-GB" sz="2000" dirty="0"/>
              <a:t>Order in which they were registered</a:t>
            </a:r>
          </a:p>
          <a:p>
            <a:pPr lvl="2" eaLnBrk="1" hangingPunct="1">
              <a:defRPr/>
            </a:pPr>
            <a:r>
              <a:rPr lang="en-GB" sz="2000" dirty="0"/>
              <a:t>Historical considerations </a:t>
            </a:r>
          </a:p>
          <a:p>
            <a:pPr lvl="1" eaLnBrk="1" hangingPunct="1">
              <a:defRPr/>
            </a:pPr>
            <a:r>
              <a:rPr lang="en-GB" sz="2400" dirty="0"/>
              <a:t>Do not consider relative economic benefits</a:t>
            </a:r>
          </a:p>
          <a:p>
            <a:pPr lvl="1" eaLnBrk="1" hangingPunct="1">
              <a:defRPr/>
            </a:pPr>
            <a:r>
              <a:rPr lang="en-GB" sz="2400" dirty="0"/>
              <a:t>Economically inefficient</a:t>
            </a:r>
          </a:p>
          <a:p>
            <a:pPr lvl="1" eaLnBrk="1" hangingPunct="1">
              <a:defRPr/>
            </a:pPr>
            <a:r>
              <a:rPr lang="en-GB" sz="2400" dirty="0"/>
              <a:t>Better to let the participants themselves decide what makes sense</a:t>
            </a:r>
          </a:p>
          <a:p>
            <a:pPr eaLnBrk="1" hangingPunct="1">
              <a:defRPr/>
            </a:pPr>
            <a:r>
              <a:rPr lang="en-GB" sz="2800" dirty="0">
                <a:cs typeface="+mn-cs"/>
              </a:rPr>
              <a:t>Participants should purchase right to use the network when arranging a trade in energy</a:t>
            </a:r>
          </a:p>
          <a:p>
            <a:pPr lvl="1" eaLnBrk="1" hangingPunct="1">
              <a:defRPr/>
            </a:pPr>
            <a:r>
              <a:rPr lang="en-GB" sz="2400" dirty="0"/>
              <a:t>Physical transmission rights</a:t>
            </a:r>
          </a:p>
          <a:p>
            <a:pPr lvl="1" eaLnBrk="1" hangingPunct="1">
              <a:defRPr/>
            </a:pPr>
            <a:r>
              <a:rPr lang="en-GB" sz="2400" dirty="0"/>
              <a:t>Support actual transmission of power over a given link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270A02-167F-974C-AE7B-60AA11BFCA45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Transmission constrained dispatch</a:t>
            </a:r>
          </a:p>
        </p:txBody>
      </p:sp>
      <p:sp>
        <p:nvSpPr>
          <p:cNvPr id="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A551E0-FA7A-F640-88AF-930B21875D02}" type="slidenum">
              <a:rPr lang="en-GB"/>
              <a:pPr>
                <a:defRPr/>
              </a:pPr>
              <a:t>60</a:t>
            </a:fld>
            <a:endParaRPr lang="en-GB"/>
          </a:p>
        </p:txBody>
      </p:sp>
      <p:sp>
        <p:nvSpPr>
          <p:cNvPr id="424964" name="AutoShape 4"/>
          <p:cNvSpPr>
            <a:spLocks noChangeArrowheads="1"/>
          </p:cNvSpPr>
          <p:nvPr/>
        </p:nvSpPr>
        <p:spPr bwMode="auto">
          <a:xfrm>
            <a:off x="4486275" y="5341944"/>
            <a:ext cx="298450" cy="968375"/>
          </a:xfrm>
          <a:prstGeom prst="downArrow">
            <a:avLst>
              <a:gd name="adj1" fmla="val 28167"/>
              <a:gd name="adj2" fmla="val 8748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3025775" y="1446213"/>
            <a:ext cx="0" cy="1905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 rot="10800000">
            <a:off x="2076450" y="3074990"/>
            <a:ext cx="935038" cy="1011237"/>
          </a:xfrm>
          <a:custGeom>
            <a:avLst/>
            <a:gdLst>
              <a:gd name="T0" fmla="*/ 730715 w 21600"/>
              <a:gd name="T1" fmla="*/ 0 h 21600"/>
              <a:gd name="T2" fmla="*/ 526348 w 21600"/>
              <a:gd name="T3" fmla="*/ 337079 h 21600"/>
              <a:gd name="T4" fmla="*/ 0 w 21600"/>
              <a:gd name="T5" fmla="*/ 974626 h 21600"/>
              <a:gd name="T6" fmla="*/ 379080 w 21600"/>
              <a:gd name="T7" fmla="*/ 1011237 h 21600"/>
              <a:gd name="T8" fmla="*/ 758160 w 21600"/>
              <a:gd name="T9" fmla="*/ 713484 h 21600"/>
              <a:gd name="T10" fmla="*/ 935038 w 21600"/>
              <a:gd name="T11" fmla="*/ 33707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35 h 21600"/>
              <a:gd name="T20" fmla="*/ 17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45" y="7200"/>
                </a:lnTo>
                <a:lnTo>
                  <a:pt x="16245" y="20035"/>
                </a:lnTo>
                <a:lnTo>
                  <a:pt x="0" y="20035"/>
                </a:lnTo>
                <a:lnTo>
                  <a:pt x="0" y="21600"/>
                </a:lnTo>
                <a:lnTo>
                  <a:pt x="17514" y="21600"/>
                </a:lnTo>
                <a:lnTo>
                  <a:pt x="17514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1485900" y="2274888"/>
            <a:ext cx="1528763" cy="781050"/>
            <a:chOff x="2942" y="2697"/>
            <a:chExt cx="1026" cy="568"/>
          </a:xfrm>
        </p:grpSpPr>
        <p:sp>
          <p:nvSpPr>
            <p:cNvPr id="68678" name="Line 8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79" name="Group 9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68680" name="Oval 10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81" name="Group 11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68682" name="Group 1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68686" name="Arc 1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87" name="Arc 1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83" name="Group 1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68684" name="Arc 1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85" name="Arc 1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8616" name="Text Box 18"/>
          <p:cNvSpPr txBox="1">
            <a:spLocks noChangeArrowheads="1"/>
          </p:cNvSpPr>
          <p:nvPr/>
        </p:nvSpPr>
        <p:spPr bwMode="auto">
          <a:xfrm>
            <a:off x="2982916" y="3468688"/>
            <a:ext cx="25558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8617" name="AutoShape 19"/>
          <p:cNvSpPr>
            <a:spLocks noChangeArrowheads="1"/>
          </p:cNvSpPr>
          <p:nvPr/>
        </p:nvSpPr>
        <p:spPr bwMode="auto">
          <a:xfrm rot="10800000" flipH="1">
            <a:off x="7156450" y="3092450"/>
            <a:ext cx="935038" cy="1009650"/>
          </a:xfrm>
          <a:custGeom>
            <a:avLst/>
            <a:gdLst>
              <a:gd name="T0" fmla="*/ 730715 w 21600"/>
              <a:gd name="T1" fmla="*/ 0 h 21600"/>
              <a:gd name="T2" fmla="*/ 526348 w 21600"/>
              <a:gd name="T3" fmla="*/ 336550 h 21600"/>
              <a:gd name="T4" fmla="*/ 0 w 21600"/>
              <a:gd name="T5" fmla="*/ 974452 h 21600"/>
              <a:gd name="T6" fmla="*/ 378561 w 21600"/>
              <a:gd name="T7" fmla="*/ 1009650 h 21600"/>
              <a:gd name="T8" fmla="*/ 757121 w 21600"/>
              <a:gd name="T9" fmla="*/ 712645 h 21600"/>
              <a:gd name="T10" fmla="*/ 935038 w 21600"/>
              <a:gd name="T11" fmla="*/ 33655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92 h 21600"/>
              <a:gd name="T20" fmla="*/ 1749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80" y="0"/>
                </a:moveTo>
                <a:lnTo>
                  <a:pt x="12159" y="7200"/>
                </a:lnTo>
                <a:lnTo>
                  <a:pt x="16269" y="7200"/>
                </a:lnTo>
                <a:lnTo>
                  <a:pt x="16269" y="20092"/>
                </a:lnTo>
                <a:lnTo>
                  <a:pt x="0" y="20092"/>
                </a:lnTo>
                <a:lnTo>
                  <a:pt x="0" y="21600"/>
                </a:lnTo>
                <a:lnTo>
                  <a:pt x="17490" y="21600"/>
                </a:lnTo>
                <a:lnTo>
                  <a:pt x="17490" y="7200"/>
                </a:lnTo>
                <a:lnTo>
                  <a:pt x="21600" y="7200"/>
                </a:lnTo>
                <a:lnTo>
                  <a:pt x="1688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18" name="Text Box 20"/>
          <p:cNvSpPr txBox="1">
            <a:spLocks noChangeArrowheads="1"/>
          </p:cNvSpPr>
          <p:nvPr/>
        </p:nvSpPr>
        <p:spPr bwMode="auto">
          <a:xfrm>
            <a:off x="7077078" y="3468688"/>
            <a:ext cx="3016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8619" name="Line 21"/>
          <p:cNvSpPr>
            <a:spLocks noChangeShapeType="1"/>
          </p:cNvSpPr>
          <p:nvPr/>
        </p:nvSpPr>
        <p:spPr bwMode="auto">
          <a:xfrm>
            <a:off x="7142163" y="1446219"/>
            <a:ext cx="0" cy="1939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2" name="Line 22"/>
          <p:cNvSpPr>
            <a:spLocks noChangeShapeType="1"/>
          </p:cNvSpPr>
          <p:nvPr/>
        </p:nvSpPr>
        <p:spPr bwMode="auto">
          <a:xfrm>
            <a:off x="3027363" y="2274888"/>
            <a:ext cx="41259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1" name="Line 23"/>
          <p:cNvSpPr>
            <a:spLocks noChangeShapeType="1"/>
          </p:cNvSpPr>
          <p:nvPr/>
        </p:nvSpPr>
        <p:spPr bwMode="auto">
          <a:xfrm rot="16200000">
            <a:off x="5074444" y="4563272"/>
            <a:ext cx="0" cy="1604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984" name="Freeform 24"/>
          <p:cNvSpPr>
            <a:spLocks/>
          </p:cNvSpPr>
          <p:nvPr/>
        </p:nvSpPr>
        <p:spPr bwMode="auto">
          <a:xfrm>
            <a:off x="3049588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4985" name="Freeform 25"/>
          <p:cNvSpPr>
            <a:spLocks/>
          </p:cNvSpPr>
          <p:nvPr/>
        </p:nvSpPr>
        <p:spPr bwMode="auto">
          <a:xfrm flipH="1">
            <a:off x="5554663" y="3117856"/>
            <a:ext cx="1606550" cy="2263775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4" name="Text Box 26"/>
          <p:cNvSpPr txBox="1">
            <a:spLocks noChangeArrowheads="1"/>
          </p:cNvSpPr>
          <p:nvPr/>
        </p:nvSpPr>
        <p:spPr bwMode="auto">
          <a:xfrm>
            <a:off x="6027738" y="5260981"/>
            <a:ext cx="2984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grpSp>
        <p:nvGrpSpPr>
          <p:cNvPr id="68625" name="Group 27"/>
          <p:cNvGrpSpPr>
            <a:grpSpLocks/>
          </p:cNvGrpSpPr>
          <p:nvPr/>
        </p:nvGrpSpPr>
        <p:grpSpPr bwMode="auto">
          <a:xfrm>
            <a:off x="1403354" y="1295400"/>
            <a:ext cx="1622425" cy="827088"/>
            <a:chOff x="2942" y="2697"/>
            <a:chExt cx="1026" cy="568"/>
          </a:xfrm>
        </p:grpSpPr>
        <p:sp>
          <p:nvSpPr>
            <p:cNvPr id="68668" name="Line 28"/>
            <p:cNvSpPr>
              <a:spLocks noChangeShapeType="1"/>
            </p:cNvSpPr>
            <p:nvPr/>
          </p:nvSpPr>
          <p:spPr bwMode="auto">
            <a:xfrm>
              <a:off x="3550" y="2981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69" name="Group 29"/>
            <p:cNvGrpSpPr>
              <a:grpSpLocks/>
            </p:cNvGrpSpPr>
            <p:nvPr/>
          </p:nvGrpSpPr>
          <p:grpSpPr bwMode="auto">
            <a:xfrm>
              <a:off x="2942" y="2697"/>
              <a:ext cx="568" cy="568"/>
              <a:chOff x="2414" y="2180"/>
              <a:chExt cx="568" cy="568"/>
            </a:xfrm>
          </p:grpSpPr>
          <p:sp>
            <p:nvSpPr>
              <p:cNvPr id="68670" name="Oval 30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71" name="Group 31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68672" name="Group 32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68676" name="Arc 3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77" name="Arc 3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73" name="Group 35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68674" name="Arc 36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75" name="Arc 37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68626" name="Group 38"/>
          <p:cNvGrpSpPr>
            <a:grpSpLocks/>
          </p:cNvGrpSpPr>
          <p:nvPr/>
        </p:nvGrpSpPr>
        <p:grpSpPr bwMode="auto">
          <a:xfrm>
            <a:off x="7153279" y="1447804"/>
            <a:ext cx="1679575" cy="862013"/>
            <a:chOff x="7880" y="1988"/>
            <a:chExt cx="1026" cy="568"/>
          </a:xfrm>
        </p:grpSpPr>
        <p:sp>
          <p:nvSpPr>
            <p:cNvPr id="68658" name="Line 39"/>
            <p:cNvSpPr>
              <a:spLocks noChangeShapeType="1"/>
            </p:cNvSpPr>
            <p:nvPr/>
          </p:nvSpPr>
          <p:spPr bwMode="auto">
            <a:xfrm flipH="1">
              <a:off x="7880" y="2272"/>
              <a:ext cx="4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59" name="Group 40"/>
            <p:cNvGrpSpPr>
              <a:grpSpLocks/>
            </p:cNvGrpSpPr>
            <p:nvPr/>
          </p:nvGrpSpPr>
          <p:grpSpPr bwMode="auto">
            <a:xfrm>
              <a:off x="8338" y="1988"/>
              <a:ext cx="568" cy="568"/>
              <a:chOff x="8338" y="1988"/>
              <a:chExt cx="568" cy="568"/>
            </a:xfrm>
          </p:grpSpPr>
          <p:sp>
            <p:nvSpPr>
              <p:cNvPr id="68660" name="Oval 41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103DFC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61" name="Group 42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68662" name="Group 43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68666" name="Arc 44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67" name="Arc 45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663" name="Group 46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68664" name="Arc 47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665" name="Arc 48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103DFC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8627" name="Text Box 49"/>
          <p:cNvSpPr txBox="1">
            <a:spLocks noChangeArrowheads="1"/>
          </p:cNvSpPr>
          <p:nvPr/>
        </p:nvSpPr>
        <p:spPr bwMode="auto">
          <a:xfrm>
            <a:off x="7785104" y="1219206"/>
            <a:ext cx="385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C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28" name="Text Box 50"/>
          <p:cNvSpPr txBox="1">
            <a:spLocks noChangeArrowheads="1"/>
          </p:cNvSpPr>
          <p:nvPr/>
        </p:nvSpPr>
        <p:spPr bwMode="auto">
          <a:xfrm>
            <a:off x="1238253" y="1295400"/>
            <a:ext cx="38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A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29" name="Text Box 51"/>
          <p:cNvSpPr txBox="1">
            <a:spLocks noChangeArrowheads="1"/>
          </p:cNvSpPr>
          <p:nvPr/>
        </p:nvSpPr>
        <p:spPr bwMode="auto">
          <a:xfrm>
            <a:off x="1320803" y="2268538"/>
            <a:ext cx="385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B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30" name="Line 52"/>
          <p:cNvSpPr>
            <a:spLocks noChangeShapeType="1"/>
          </p:cNvSpPr>
          <p:nvPr/>
        </p:nvSpPr>
        <p:spPr bwMode="auto">
          <a:xfrm rot="5400000" flipH="1">
            <a:off x="5278438" y="5645150"/>
            <a:ext cx="56991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31" name="Group 53"/>
          <p:cNvGrpSpPr>
            <a:grpSpLocks/>
          </p:cNvGrpSpPr>
          <p:nvPr/>
        </p:nvGrpSpPr>
        <p:grpSpPr bwMode="auto">
          <a:xfrm>
            <a:off x="5114925" y="5818194"/>
            <a:ext cx="877888" cy="809625"/>
            <a:chOff x="8338" y="1988"/>
            <a:chExt cx="568" cy="568"/>
          </a:xfrm>
        </p:grpSpPr>
        <p:sp>
          <p:nvSpPr>
            <p:cNvPr id="68650" name="Oval 54"/>
            <p:cNvSpPr>
              <a:spLocks noChangeArrowheads="1"/>
            </p:cNvSpPr>
            <p:nvPr/>
          </p:nvSpPr>
          <p:spPr bwMode="auto">
            <a:xfrm flipH="1">
              <a:off x="8338" y="1988"/>
              <a:ext cx="568" cy="568"/>
            </a:xfrm>
            <a:prstGeom prst="ellipse">
              <a:avLst/>
            </a:prstGeom>
            <a:solidFill>
              <a:srgbClr val="FF993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51" name="Group 55"/>
            <p:cNvGrpSpPr>
              <a:grpSpLocks/>
            </p:cNvGrpSpPr>
            <p:nvPr/>
          </p:nvGrpSpPr>
          <p:grpSpPr bwMode="auto">
            <a:xfrm>
              <a:off x="8425" y="2170"/>
              <a:ext cx="393" cy="203"/>
              <a:chOff x="2220" y="3747"/>
              <a:chExt cx="521" cy="267"/>
            </a:xfrm>
          </p:grpSpPr>
          <p:grpSp>
            <p:nvGrpSpPr>
              <p:cNvPr id="68652" name="Group 56"/>
              <p:cNvGrpSpPr>
                <a:grpSpLocks/>
              </p:cNvGrpSpPr>
              <p:nvPr/>
            </p:nvGrpSpPr>
            <p:grpSpPr bwMode="auto">
              <a:xfrm>
                <a:off x="2220" y="3747"/>
                <a:ext cx="259" cy="133"/>
                <a:chOff x="2212" y="3739"/>
                <a:chExt cx="337" cy="187"/>
              </a:xfrm>
            </p:grpSpPr>
            <p:sp>
              <p:nvSpPr>
                <p:cNvPr id="68656" name="Arc 57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7" name="Arc 58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653" name="Group 59"/>
              <p:cNvGrpSpPr>
                <a:grpSpLocks/>
              </p:cNvGrpSpPr>
              <p:nvPr/>
            </p:nvGrpSpPr>
            <p:grpSpPr bwMode="auto">
              <a:xfrm flipV="1">
                <a:off x="2482" y="3881"/>
                <a:ext cx="259" cy="133"/>
                <a:chOff x="2212" y="3739"/>
                <a:chExt cx="337" cy="187"/>
              </a:xfrm>
            </p:grpSpPr>
            <p:sp>
              <p:nvSpPr>
                <p:cNvPr id="68654" name="Arc 60"/>
                <p:cNvSpPr>
                  <a:spLocks/>
                </p:cNvSpPr>
                <p:nvPr/>
              </p:nvSpPr>
              <p:spPr bwMode="auto">
                <a:xfrm>
                  <a:off x="2380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5" name="Arc 61"/>
                <p:cNvSpPr>
                  <a:spLocks/>
                </p:cNvSpPr>
                <p:nvPr/>
              </p:nvSpPr>
              <p:spPr bwMode="auto">
                <a:xfrm flipH="1">
                  <a:off x="2212" y="3739"/>
                  <a:ext cx="169" cy="187"/>
                </a:xfrm>
                <a:custGeom>
                  <a:avLst/>
                  <a:gdLst>
                    <a:gd name="T0" fmla="*/ 0 w 21600"/>
                    <a:gd name="T1" fmla="*/ 0 h 22422"/>
                    <a:gd name="T2" fmla="*/ 169 w 21600"/>
                    <a:gd name="T3" fmla="*/ 187 h 22422"/>
                    <a:gd name="T4" fmla="*/ 0 w 21600"/>
                    <a:gd name="T5" fmla="*/ 180 h 224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422" fill="none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</a:path>
                    <a:path w="21600" h="22422" stroke="0" extrusionOk="0">
                      <a:moveTo>
                        <a:pt x="0" y="-1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74"/>
                        <a:pt x="21594" y="22148"/>
                        <a:pt x="21584" y="22422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solidFill>
                  <a:srgbClr val="FF9933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8632" name="Text Box 62"/>
          <p:cNvSpPr txBox="1">
            <a:spLocks noChangeArrowheads="1"/>
          </p:cNvSpPr>
          <p:nvPr/>
        </p:nvSpPr>
        <p:spPr bwMode="auto">
          <a:xfrm>
            <a:off x="6135688" y="5956306"/>
            <a:ext cx="385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D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33" name="Text Box 63"/>
          <p:cNvSpPr txBox="1">
            <a:spLocks noChangeArrowheads="1"/>
          </p:cNvSpPr>
          <p:nvPr/>
        </p:nvSpPr>
        <p:spPr bwMode="auto">
          <a:xfrm>
            <a:off x="1889125" y="4105275"/>
            <a:ext cx="1495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50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34" name="Text Box 64"/>
          <p:cNvSpPr txBox="1">
            <a:spLocks noChangeArrowheads="1"/>
          </p:cNvSpPr>
          <p:nvPr/>
        </p:nvSpPr>
        <p:spPr bwMode="auto">
          <a:xfrm>
            <a:off x="7531103" y="4178300"/>
            <a:ext cx="1136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25" name="Line 65"/>
          <p:cNvSpPr>
            <a:spLocks noChangeShapeType="1"/>
          </p:cNvSpPr>
          <p:nvPr/>
        </p:nvSpPr>
        <p:spPr bwMode="auto">
          <a:xfrm>
            <a:off x="2476500" y="16002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36" name="Text Box 66"/>
          <p:cNvSpPr txBox="1">
            <a:spLocks noChangeArrowheads="1"/>
          </p:cNvSpPr>
          <p:nvPr/>
        </p:nvSpPr>
        <p:spPr bwMode="auto">
          <a:xfrm>
            <a:off x="2311400" y="1295400"/>
            <a:ext cx="8255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50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27" name="Line 67"/>
          <p:cNvSpPr>
            <a:spLocks noChangeShapeType="1"/>
          </p:cNvSpPr>
          <p:nvPr/>
        </p:nvSpPr>
        <p:spPr bwMode="auto">
          <a:xfrm>
            <a:off x="2435225" y="25654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38" name="Text Box 68"/>
          <p:cNvSpPr txBox="1">
            <a:spLocks noChangeArrowheads="1"/>
          </p:cNvSpPr>
          <p:nvPr/>
        </p:nvSpPr>
        <p:spPr bwMode="auto">
          <a:xfrm>
            <a:off x="2311400" y="2286000"/>
            <a:ext cx="825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285 MW</a:t>
            </a:r>
            <a:endParaRPr lang="en-US" sz="10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29" name="Line 69"/>
          <p:cNvSpPr>
            <a:spLocks noChangeShapeType="1"/>
          </p:cNvSpPr>
          <p:nvPr/>
        </p:nvSpPr>
        <p:spPr bwMode="auto">
          <a:xfrm flipH="1">
            <a:off x="7264400" y="1778000"/>
            <a:ext cx="3714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40" name="Text Box 70"/>
          <p:cNvSpPr txBox="1">
            <a:spLocks noChangeArrowheads="1"/>
          </p:cNvSpPr>
          <p:nvPr/>
        </p:nvSpPr>
        <p:spPr bwMode="auto">
          <a:xfrm>
            <a:off x="7264402" y="1524006"/>
            <a:ext cx="584201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31" name="Line 71"/>
          <p:cNvSpPr>
            <a:spLocks noChangeShapeType="1"/>
          </p:cNvSpPr>
          <p:nvPr/>
        </p:nvSpPr>
        <p:spPr bwMode="auto">
          <a:xfrm>
            <a:off x="4695828" y="2438400"/>
            <a:ext cx="796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5032" name="Line 72"/>
          <p:cNvSpPr>
            <a:spLocks noChangeShapeType="1"/>
          </p:cNvSpPr>
          <p:nvPr/>
        </p:nvSpPr>
        <p:spPr bwMode="auto">
          <a:xfrm>
            <a:off x="4010025" y="3557590"/>
            <a:ext cx="447675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5033" name="Line 73"/>
          <p:cNvSpPr>
            <a:spLocks noChangeShapeType="1"/>
          </p:cNvSpPr>
          <p:nvPr/>
        </p:nvSpPr>
        <p:spPr bwMode="auto">
          <a:xfrm flipH="1">
            <a:off x="5743575" y="3581402"/>
            <a:ext cx="447675" cy="758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44" name="Text Box 74"/>
          <p:cNvSpPr txBox="1">
            <a:spLocks noChangeArrowheads="1"/>
          </p:cNvSpPr>
          <p:nvPr/>
        </p:nvSpPr>
        <p:spPr bwMode="auto">
          <a:xfrm>
            <a:off x="5853113" y="5610231"/>
            <a:ext cx="9985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75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5035" name="Line 75"/>
          <p:cNvSpPr>
            <a:spLocks noChangeShapeType="1"/>
          </p:cNvSpPr>
          <p:nvPr/>
        </p:nvSpPr>
        <p:spPr bwMode="auto">
          <a:xfrm flipV="1">
            <a:off x="5718175" y="5410200"/>
            <a:ext cx="0" cy="355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46" name="Text Box 76"/>
          <p:cNvSpPr txBox="1">
            <a:spLocks noChangeArrowheads="1"/>
          </p:cNvSpPr>
          <p:nvPr/>
        </p:nvSpPr>
        <p:spPr bwMode="auto">
          <a:xfrm>
            <a:off x="4705350" y="2563819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114FFB"/>
                </a:solidFill>
                <a:latin typeface="Arial" charset="0"/>
              </a:rPr>
              <a:t>126 MW</a:t>
            </a:r>
            <a:endParaRPr lang="en-US" sz="1400" baseline="-25000">
              <a:solidFill>
                <a:srgbClr val="114FFB"/>
              </a:solidFill>
              <a:latin typeface="Arial" charset="0"/>
            </a:endParaRPr>
          </a:p>
        </p:txBody>
      </p:sp>
      <p:sp>
        <p:nvSpPr>
          <p:cNvPr id="68647" name="Text Box 77"/>
          <p:cNvSpPr txBox="1">
            <a:spLocks noChangeArrowheads="1"/>
          </p:cNvSpPr>
          <p:nvPr/>
        </p:nvSpPr>
        <p:spPr bwMode="auto">
          <a:xfrm>
            <a:off x="5365750" y="3783017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66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48" name="Text Box 78"/>
          <p:cNvSpPr txBox="1">
            <a:spLocks noChangeArrowheads="1"/>
          </p:cNvSpPr>
          <p:nvPr/>
        </p:nvSpPr>
        <p:spPr bwMode="auto">
          <a:xfrm>
            <a:off x="4292600" y="3783017"/>
            <a:ext cx="8255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159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49" name="Text Box 80"/>
          <p:cNvSpPr txBox="1">
            <a:spLocks noChangeArrowheads="1"/>
          </p:cNvSpPr>
          <p:nvPr/>
        </p:nvSpPr>
        <p:spPr bwMode="auto">
          <a:xfrm>
            <a:off x="4270378" y="6370638"/>
            <a:ext cx="930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300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0" y="5301208"/>
            <a:ext cx="3417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This is the dispatch that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ISO will implement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Calculating the prices at each node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n-cs"/>
              </a:rPr>
              <a:t>Nodal price:</a:t>
            </a:r>
          </a:p>
          <a:p>
            <a:pPr lvl="1">
              <a:defRPr/>
            </a:pPr>
            <a:r>
              <a:rPr lang="en-GB" dirty="0">
                <a:cs typeface="+mn-cs"/>
              </a:rPr>
              <a:t>Cost of supplying an additional MW of load </a:t>
            </a:r>
            <a:r>
              <a:rPr lang="en-GB" dirty="0">
                <a:solidFill>
                  <a:srgbClr val="FF0000"/>
                </a:solidFill>
                <a:cs typeface="+mn-cs"/>
              </a:rPr>
              <a:t>without violating the security constraints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Start from the OPF 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0E6F1E-4D50-FF43-8D11-EB898001F2A2}" type="slidenum">
              <a:rPr lang="en-GB"/>
              <a:pPr>
                <a:defRPr/>
              </a:pPr>
              <a:t>61</a:t>
            </a:fld>
            <a:endParaRPr lang="en-GB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Nodal prices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>
          <a:xfrm>
            <a:off x="5448302" y="4343400"/>
            <a:ext cx="4329113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n-cs"/>
              </a:rPr>
              <a:t>Node 1: 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A is cheapest generator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 </a:t>
            </a:r>
          </a:p>
        </p:txBody>
      </p:sp>
      <p:sp>
        <p:nvSpPr>
          <p:cNvPr id="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DAF5DB-2B28-AA45-8AA6-2825D2FB164B}" type="slidenum">
              <a:rPr lang="en-GB"/>
              <a:pPr>
                <a:defRPr/>
              </a:pPr>
              <a:t>62</a:t>
            </a:fld>
            <a:endParaRPr lang="en-GB"/>
          </a:p>
        </p:txBody>
      </p:sp>
      <p:grpSp>
        <p:nvGrpSpPr>
          <p:cNvPr id="70661" name="Group 80"/>
          <p:cNvGrpSpPr>
            <a:grpSpLocks/>
          </p:cNvGrpSpPr>
          <p:nvPr/>
        </p:nvGrpSpPr>
        <p:grpSpPr bwMode="auto">
          <a:xfrm>
            <a:off x="272480" y="1447804"/>
            <a:ext cx="5861050" cy="4468813"/>
            <a:chOff x="480" y="1731"/>
            <a:chExt cx="3168" cy="2445"/>
          </a:xfrm>
        </p:grpSpPr>
        <p:sp>
          <p:nvSpPr>
            <p:cNvPr id="425988" name="AutoShape 4"/>
            <p:cNvSpPr>
              <a:spLocks noChangeArrowheads="1"/>
            </p:cNvSpPr>
            <p:nvPr/>
          </p:nvSpPr>
          <p:spPr bwMode="auto">
            <a:xfrm>
              <a:off x="1835" y="3594"/>
              <a:ext cx="124" cy="438"/>
            </a:xfrm>
            <a:prstGeom prst="downArrow">
              <a:avLst>
                <a:gd name="adj1" fmla="val 28167"/>
                <a:gd name="adj2" fmla="val 9524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64" name="Line 5"/>
            <p:cNvSpPr>
              <a:spLocks noChangeShapeType="1"/>
            </p:cNvSpPr>
            <p:nvPr/>
          </p:nvSpPr>
          <p:spPr bwMode="auto">
            <a:xfrm>
              <a:off x="1225" y="1834"/>
              <a:ext cx="0" cy="8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AutoShape 6"/>
            <p:cNvSpPr>
              <a:spLocks noChangeArrowheads="1"/>
            </p:cNvSpPr>
            <p:nvPr/>
          </p:nvSpPr>
          <p:spPr bwMode="auto">
            <a:xfrm rot="10800000">
              <a:off x="829" y="2570"/>
              <a:ext cx="391" cy="457"/>
            </a:xfrm>
            <a:custGeom>
              <a:avLst/>
              <a:gdLst>
                <a:gd name="T0" fmla="*/ 306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9 w 21600"/>
                <a:gd name="T7" fmla="*/ 457 h 21600"/>
                <a:gd name="T8" fmla="*/ 317 w 21600"/>
                <a:gd name="T9" fmla="*/ 322 h 21600"/>
                <a:gd name="T10" fmla="*/ 391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66" name="Group 7"/>
            <p:cNvGrpSpPr>
              <a:grpSpLocks/>
            </p:cNvGrpSpPr>
            <p:nvPr/>
          </p:nvGrpSpPr>
          <p:grpSpPr bwMode="auto">
            <a:xfrm>
              <a:off x="583" y="2208"/>
              <a:ext cx="638" cy="353"/>
              <a:chOff x="2942" y="2697"/>
              <a:chExt cx="1026" cy="568"/>
            </a:xfrm>
          </p:grpSpPr>
          <p:sp>
            <p:nvSpPr>
              <p:cNvPr id="70729" name="Line 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30" name="Group 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731" name="Oval 1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32" name="Group 1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3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37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38" name="Arc 1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34" name="Group 1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35" name="Arc 1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36" name="Arc 1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667" name="Text Box 18"/>
            <p:cNvSpPr txBox="1">
              <a:spLocks noChangeArrowheads="1"/>
            </p:cNvSpPr>
            <p:nvPr/>
          </p:nvSpPr>
          <p:spPr bwMode="auto">
            <a:xfrm>
              <a:off x="1207" y="2748"/>
              <a:ext cx="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0668" name="AutoShape 19"/>
            <p:cNvSpPr>
              <a:spLocks noChangeArrowheads="1"/>
            </p:cNvSpPr>
            <p:nvPr/>
          </p:nvSpPr>
          <p:spPr bwMode="auto">
            <a:xfrm rot="10800000" flipH="1">
              <a:off x="2949" y="2578"/>
              <a:ext cx="390" cy="456"/>
            </a:xfrm>
            <a:custGeom>
              <a:avLst/>
              <a:gdLst>
                <a:gd name="T0" fmla="*/ 305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8 w 21600"/>
                <a:gd name="T7" fmla="*/ 456 h 21600"/>
                <a:gd name="T8" fmla="*/ 316 w 21600"/>
                <a:gd name="T9" fmla="*/ 322 h 21600"/>
                <a:gd name="T10" fmla="*/ 390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84 h 21600"/>
                <a:gd name="T20" fmla="*/ 17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Text Box 20"/>
            <p:cNvSpPr txBox="1">
              <a:spLocks noChangeArrowheads="1"/>
            </p:cNvSpPr>
            <p:nvPr/>
          </p:nvSpPr>
          <p:spPr bwMode="auto">
            <a:xfrm>
              <a:off x="2916" y="2748"/>
              <a:ext cx="1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0670" name="Line 21"/>
            <p:cNvSpPr>
              <a:spLocks noChangeShapeType="1"/>
            </p:cNvSpPr>
            <p:nvPr/>
          </p:nvSpPr>
          <p:spPr bwMode="auto">
            <a:xfrm>
              <a:off x="2943" y="1834"/>
              <a:ext cx="0" cy="8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06" name="Line 22"/>
            <p:cNvSpPr>
              <a:spLocks noChangeShapeType="1"/>
            </p:cNvSpPr>
            <p:nvPr/>
          </p:nvSpPr>
          <p:spPr bwMode="auto">
            <a:xfrm>
              <a:off x="1226" y="2208"/>
              <a:ext cx="17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2" name="Line 23"/>
            <p:cNvSpPr>
              <a:spLocks noChangeShapeType="1"/>
            </p:cNvSpPr>
            <p:nvPr/>
          </p:nvSpPr>
          <p:spPr bwMode="auto">
            <a:xfrm rot="-5400000">
              <a:off x="2080" y="3270"/>
              <a:ext cx="0" cy="6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08" name="Freeform 24"/>
            <p:cNvSpPr>
              <a:spLocks/>
            </p:cNvSpPr>
            <p:nvPr/>
          </p:nvSpPr>
          <p:spPr bwMode="auto">
            <a:xfrm>
              <a:off x="1235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6009" name="Freeform 25"/>
            <p:cNvSpPr>
              <a:spLocks/>
            </p:cNvSpPr>
            <p:nvPr/>
          </p:nvSpPr>
          <p:spPr bwMode="auto">
            <a:xfrm flipH="1">
              <a:off x="2281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5" name="Text Box 26"/>
            <p:cNvSpPr txBox="1">
              <a:spLocks noChangeArrowheads="1"/>
            </p:cNvSpPr>
            <p:nvPr/>
          </p:nvSpPr>
          <p:spPr bwMode="auto">
            <a:xfrm>
              <a:off x="2478" y="3558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70676" name="Group 27"/>
            <p:cNvGrpSpPr>
              <a:grpSpLocks/>
            </p:cNvGrpSpPr>
            <p:nvPr/>
          </p:nvGrpSpPr>
          <p:grpSpPr bwMode="auto">
            <a:xfrm>
              <a:off x="549" y="1765"/>
              <a:ext cx="676" cy="374"/>
              <a:chOff x="2942" y="2697"/>
              <a:chExt cx="1026" cy="568"/>
            </a:xfrm>
          </p:grpSpPr>
          <p:sp>
            <p:nvSpPr>
              <p:cNvPr id="70719" name="Line 2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20" name="Group 2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721" name="Oval 3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22" name="Group 3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2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27" name="Arc 3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28" name="Arc 3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24" name="Group 3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25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26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0677" name="Group 38"/>
            <p:cNvGrpSpPr>
              <a:grpSpLocks/>
            </p:cNvGrpSpPr>
            <p:nvPr/>
          </p:nvGrpSpPr>
          <p:grpSpPr bwMode="auto">
            <a:xfrm>
              <a:off x="2947" y="1834"/>
              <a:ext cx="701" cy="390"/>
              <a:chOff x="7880" y="1988"/>
              <a:chExt cx="1026" cy="568"/>
            </a:xfrm>
          </p:grpSpPr>
          <p:sp>
            <p:nvSpPr>
              <p:cNvPr id="70709" name="Line 39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10" name="Group 40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70711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12" name="Group 42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1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17" name="Arc 44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18" name="Arc 45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14" name="Group 46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15" name="Arc 4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16" name="Arc 4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678" name="Text Box 49"/>
            <p:cNvSpPr txBox="1">
              <a:spLocks noChangeArrowheads="1"/>
            </p:cNvSpPr>
            <p:nvPr/>
          </p:nvSpPr>
          <p:spPr bwMode="auto">
            <a:xfrm>
              <a:off x="3211" y="1731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79" name="Text Box 50"/>
            <p:cNvSpPr txBox="1">
              <a:spLocks noChangeArrowheads="1"/>
            </p:cNvSpPr>
            <p:nvPr/>
          </p:nvSpPr>
          <p:spPr bwMode="auto">
            <a:xfrm>
              <a:off x="480" y="1765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0" name="Text Box 51"/>
            <p:cNvSpPr txBox="1">
              <a:spLocks noChangeArrowheads="1"/>
            </p:cNvSpPr>
            <p:nvPr/>
          </p:nvSpPr>
          <p:spPr bwMode="auto">
            <a:xfrm>
              <a:off x="514" y="2205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1" name="Line 52"/>
            <p:cNvSpPr>
              <a:spLocks noChangeShapeType="1"/>
            </p:cNvSpPr>
            <p:nvPr/>
          </p:nvSpPr>
          <p:spPr bwMode="auto">
            <a:xfrm rot="5400000" flipH="1">
              <a:off x="2155" y="3732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82" name="Group 53"/>
            <p:cNvGrpSpPr>
              <a:grpSpLocks/>
            </p:cNvGrpSpPr>
            <p:nvPr/>
          </p:nvGrpSpPr>
          <p:grpSpPr bwMode="auto">
            <a:xfrm>
              <a:off x="2097" y="3809"/>
              <a:ext cx="367" cy="366"/>
              <a:chOff x="8338" y="1988"/>
              <a:chExt cx="568" cy="568"/>
            </a:xfrm>
          </p:grpSpPr>
          <p:sp>
            <p:nvSpPr>
              <p:cNvPr id="70701" name="Oval 54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02" name="Group 55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70703" name="Group 56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70707" name="Arc 57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708" name="Arc 58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704" name="Group 59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70705" name="Arc 6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706" name="Arc 6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0683" name="Text Box 62"/>
            <p:cNvSpPr txBox="1">
              <a:spLocks noChangeArrowheads="1"/>
            </p:cNvSpPr>
            <p:nvPr/>
          </p:nvSpPr>
          <p:spPr bwMode="auto">
            <a:xfrm>
              <a:off x="2523" y="3872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4" name="Text Box 63"/>
            <p:cNvSpPr txBox="1">
              <a:spLocks noChangeArrowheads="1"/>
            </p:cNvSpPr>
            <p:nvPr/>
          </p:nvSpPr>
          <p:spPr bwMode="auto">
            <a:xfrm>
              <a:off x="751" y="3035"/>
              <a:ext cx="62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5" name="Text Box 64"/>
            <p:cNvSpPr txBox="1">
              <a:spLocks noChangeArrowheads="1"/>
            </p:cNvSpPr>
            <p:nvPr/>
          </p:nvSpPr>
          <p:spPr bwMode="auto">
            <a:xfrm>
              <a:off x="3105" y="3068"/>
              <a:ext cx="47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49" name="Line 65"/>
            <p:cNvSpPr>
              <a:spLocks noChangeShapeType="1"/>
            </p:cNvSpPr>
            <p:nvPr/>
          </p:nvSpPr>
          <p:spPr bwMode="auto">
            <a:xfrm>
              <a:off x="997" y="1903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7" name="Text Box 66"/>
            <p:cNvSpPr txBox="1">
              <a:spLocks noChangeArrowheads="1"/>
            </p:cNvSpPr>
            <p:nvPr/>
          </p:nvSpPr>
          <p:spPr bwMode="auto">
            <a:xfrm>
              <a:off x="928" y="1765"/>
              <a:ext cx="5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1" name="Line 67"/>
            <p:cNvSpPr>
              <a:spLocks noChangeShapeType="1"/>
            </p:cNvSpPr>
            <p:nvPr/>
          </p:nvSpPr>
          <p:spPr bwMode="auto">
            <a:xfrm>
              <a:off x="979" y="2339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9" name="Text Box 68"/>
            <p:cNvSpPr txBox="1">
              <a:spLocks noChangeArrowheads="1"/>
            </p:cNvSpPr>
            <p:nvPr/>
          </p:nvSpPr>
          <p:spPr bwMode="auto">
            <a:xfrm>
              <a:off x="928" y="2213"/>
              <a:ext cx="6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3" name="Line 69"/>
            <p:cNvSpPr>
              <a:spLocks noChangeShapeType="1"/>
            </p:cNvSpPr>
            <p:nvPr/>
          </p:nvSpPr>
          <p:spPr bwMode="auto">
            <a:xfrm flipH="1">
              <a:off x="2994" y="1984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1" name="Text Box 70"/>
            <p:cNvSpPr txBox="1">
              <a:spLocks noChangeArrowheads="1"/>
            </p:cNvSpPr>
            <p:nvPr/>
          </p:nvSpPr>
          <p:spPr bwMode="auto">
            <a:xfrm>
              <a:off x="2994" y="1824"/>
              <a:ext cx="3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5" name="Line 71"/>
            <p:cNvSpPr>
              <a:spLocks noChangeShapeType="1"/>
            </p:cNvSpPr>
            <p:nvPr/>
          </p:nvSpPr>
          <p:spPr bwMode="auto">
            <a:xfrm>
              <a:off x="1922" y="2282"/>
              <a:ext cx="33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6056" name="Line 72"/>
            <p:cNvSpPr>
              <a:spLocks noChangeShapeType="1"/>
            </p:cNvSpPr>
            <p:nvPr/>
          </p:nvSpPr>
          <p:spPr bwMode="auto">
            <a:xfrm>
              <a:off x="1584" y="2788"/>
              <a:ext cx="187" cy="3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6057" name="Line 73"/>
            <p:cNvSpPr>
              <a:spLocks noChangeShapeType="1"/>
            </p:cNvSpPr>
            <p:nvPr/>
          </p:nvSpPr>
          <p:spPr bwMode="auto">
            <a:xfrm flipH="1">
              <a:off x="2360" y="2799"/>
              <a:ext cx="186" cy="3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5" name="Text Box 74"/>
            <p:cNvSpPr txBox="1">
              <a:spLocks noChangeArrowheads="1"/>
            </p:cNvSpPr>
            <p:nvPr/>
          </p:nvSpPr>
          <p:spPr bwMode="auto">
            <a:xfrm>
              <a:off x="2405" y="3715"/>
              <a:ext cx="4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75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9" name="Line 75"/>
            <p:cNvSpPr>
              <a:spLocks noChangeShapeType="1"/>
            </p:cNvSpPr>
            <p:nvPr/>
          </p:nvSpPr>
          <p:spPr bwMode="auto">
            <a:xfrm flipV="1">
              <a:off x="2349" y="3625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7" name="Text Box 76"/>
            <p:cNvSpPr txBox="1">
              <a:spLocks noChangeArrowheads="1"/>
            </p:cNvSpPr>
            <p:nvPr/>
          </p:nvSpPr>
          <p:spPr bwMode="auto">
            <a:xfrm>
              <a:off x="1926" y="2339"/>
              <a:ext cx="3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114FFB"/>
                  </a:solidFill>
                  <a:latin typeface="Arial" charset="0"/>
                </a:rPr>
                <a:t>126 MW</a:t>
              </a:r>
              <a:endParaRPr lang="en-US" sz="1400" baseline="-25000">
                <a:solidFill>
                  <a:srgbClr val="114FFB"/>
                </a:solidFill>
                <a:latin typeface="Arial" charset="0"/>
              </a:endParaRPr>
            </a:p>
          </p:txBody>
        </p:sp>
        <p:sp>
          <p:nvSpPr>
            <p:cNvPr id="70698" name="Text Box 77"/>
            <p:cNvSpPr txBox="1">
              <a:spLocks noChangeArrowheads="1"/>
            </p:cNvSpPr>
            <p:nvPr/>
          </p:nvSpPr>
          <p:spPr bwMode="auto">
            <a:xfrm>
              <a:off x="2062" y="2928"/>
              <a:ext cx="57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99" name="Text Box 78"/>
            <p:cNvSpPr txBox="1">
              <a:spLocks noChangeArrowheads="1"/>
            </p:cNvSpPr>
            <p:nvPr/>
          </p:nvSpPr>
          <p:spPr bwMode="auto">
            <a:xfrm>
              <a:off x="1680" y="2784"/>
              <a:ext cx="41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159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700" name="Text Box 79"/>
            <p:cNvSpPr txBox="1">
              <a:spLocks noChangeArrowheads="1"/>
            </p:cNvSpPr>
            <p:nvPr/>
          </p:nvSpPr>
          <p:spPr bwMode="auto">
            <a:xfrm>
              <a:off x="1745" y="4059"/>
              <a:ext cx="3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426065" name="Picture 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65304"/>
            <a:ext cx="32194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8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32759"/>
              </p:ext>
            </p:extLst>
          </p:nvPr>
        </p:nvGraphicFramePr>
        <p:xfrm>
          <a:off x="4094743" y="1377314"/>
          <a:ext cx="78327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7" name="Document" r:id="rId4" imgW="5626100" imgH="1727200" progId="Word.Document.8">
                  <p:embed/>
                </p:oleObj>
              </mc:Choice>
              <mc:Fallback>
                <p:oleObj name="Document" r:id="rId4" imgW="5626100" imgH="1727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743" y="1377314"/>
                        <a:ext cx="783272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Nodal prices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idx="1"/>
          </p:nvPr>
        </p:nvSpPr>
        <p:spPr>
          <a:xfrm>
            <a:off x="5226050" y="3973519"/>
            <a:ext cx="4197350" cy="2078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Node 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A is cheaper than 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Increasing A would overload line 1-2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D is cheaper than 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Increase D by 1 MW </a:t>
            </a:r>
          </a:p>
        </p:txBody>
      </p:sp>
      <p:sp>
        <p:nvSpPr>
          <p:cNvPr id="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12A61C-5C81-B043-BAE8-58C1CCB62184}" type="slidenum">
              <a:rPr lang="en-GB"/>
              <a:pPr>
                <a:defRPr/>
              </a:pPr>
              <a:t>63</a:t>
            </a:fld>
            <a:endParaRPr lang="en-GB"/>
          </a:p>
        </p:txBody>
      </p:sp>
      <p:grpSp>
        <p:nvGrpSpPr>
          <p:cNvPr id="71685" name="Group 83"/>
          <p:cNvGrpSpPr>
            <a:grpSpLocks/>
          </p:cNvGrpSpPr>
          <p:nvPr/>
        </p:nvGrpSpPr>
        <p:grpSpPr bwMode="auto">
          <a:xfrm>
            <a:off x="272480" y="1447804"/>
            <a:ext cx="6161088" cy="4468813"/>
            <a:chOff x="336" y="912"/>
            <a:chExt cx="3582" cy="2815"/>
          </a:xfrm>
        </p:grpSpPr>
        <p:sp>
          <p:nvSpPr>
            <p:cNvPr id="427013" name="AutoShape 5"/>
            <p:cNvSpPr>
              <a:spLocks noChangeArrowheads="1"/>
            </p:cNvSpPr>
            <p:nvPr/>
          </p:nvSpPr>
          <p:spPr bwMode="auto">
            <a:xfrm>
              <a:off x="1794" y="3057"/>
              <a:ext cx="133" cy="504"/>
            </a:xfrm>
            <a:prstGeom prst="downArrow">
              <a:avLst>
                <a:gd name="adj1" fmla="val 28167"/>
                <a:gd name="adj2" fmla="val 102175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688" name="Line 6"/>
            <p:cNvSpPr>
              <a:spLocks noChangeShapeType="1"/>
            </p:cNvSpPr>
            <p:nvPr/>
          </p:nvSpPr>
          <p:spPr bwMode="auto">
            <a:xfrm>
              <a:off x="1137" y="1031"/>
              <a:ext cx="0" cy="9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AutoShape 7"/>
            <p:cNvSpPr>
              <a:spLocks noChangeArrowheads="1"/>
            </p:cNvSpPr>
            <p:nvPr/>
          </p:nvSpPr>
          <p:spPr bwMode="auto">
            <a:xfrm rot="10800000">
              <a:off x="711" y="1878"/>
              <a:ext cx="421" cy="526"/>
            </a:xfrm>
            <a:custGeom>
              <a:avLst/>
              <a:gdLst>
                <a:gd name="T0" fmla="*/ 329 w 21600"/>
                <a:gd name="T1" fmla="*/ 0 h 21600"/>
                <a:gd name="T2" fmla="*/ 237 w 21600"/>
                <a:gd name="T3" fmla="*/ 175 h 21600"/>
                <a:gd name="T4" fmla="*/ 0 w 21600"/>
                <a:gd name="T5" fmla="*/ 507 h 21600"/>
                <a:gd name="T6" fmla="*/ 171 w 21600"/>
                <a:gd name="T7" fmla="*/ 526 h 21600"/>
                <a:gd name="T8" fmla="*/ 341 w 21600"/>
                <a:gd name="T9" fmla="*/ 371 h 21600"/>
                <a:gd name="T10" fmla="*/ 421 w 21600"/>
                <a:gd name="T11" fmla="*/ 175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495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690" name="Group 8"/>
            <p:cNvGrpSpPr>
              <a:grpSpLocks/>
            </p:cNvGrpSpPr>
            <p:nvPr/>
          </p:nvGrpSpPr>
          <p:grpSpPr bwMode="auto">
            <a:xfrm>
              <a:off x="447" y="1461"/>
              <a:ext cx="686" cy="407"/>
              <a:chOff x="2942" y="2697"/>
              <a:chExt cx="1026" cy="568"/>
            </a:xfrm>
          </p:grpSpPr>
          <p:sp>
            <p:nvSpPr>
              <p:cNvPr id="71753" name="Line 9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754" name="Group 10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1755" name="Oval 11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1756" name="Group 12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1757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1761" name="Arc 14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62" name="Arc 15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1758" name="Group 16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1759" name="Arc 1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60" name="Arc 1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1691" name="Text Box 19"/>
            <p:cNvSpPr txBox="1">
              <a:spLocks noChangeArrowheads="1"/>
            </p:cNvSpPr>
            <p:nvPr/>
          </p:nvSpPr>
          <p:spPr bwMode="auto">
            <a:xfrm>
              <a:off x="1118" y="2083"/>
              <a:ext cx="11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1692" name="AutoShape 20"/>
            <p:cNvSpPr>
              <a:spLocks noChangeArrowheads="1"/>
            </p:cNvSpPr>
            <p:nvPr/>
          </p:nvSpPr>
          <p:spPr bwMode="auto">
            <a:xfrm rot="10800000" flipH="1">
              <a:off x="2992" y="1887"/>
              <a:ext cx="420" cy="525"/>
            </a:xfrm>
            <a:custGeom>
              <a:avLst/>
              <a:gdLst>
                <a:gd name="T0" fmla="*/ 328 w 21600"/>
                <a:gd name="T1" fmla="*/ 0 h 21600"/>
                <a:gd name="T2" fmla="*/ 236 w 21600"/>
                <a:gd name="T3" fmla="*/ 175 h 21600"/>
                <a:gd name="T4" fmla="*/ 0 w 21600"/>
                <a:gd name="T5" fmla="*/ 507 h 21600"/>
                <a:gd name="T6" fmla="*/ 170 w 21600"/>
                <a:gd name="T7" fmla="*/ 525 h 21600"/>
                <a:gd name="T8" fmla="*/ 340 w 21600"/>
                <a:gd name="T9" fmla="*/ 371 h 21600"/>
                <a:gd name="T10" fmla="*/ 420 w 21600"/>
                <a:gd name="T11" fmla="*/ 175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78 h 21600"/>
                <a:gd name="T20" fmla="*/ 1748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Text Box 21"/>
            <p:cNvSpPr txBox="1">
              <a:spLocks noChangeArrowheads="1"/>
            </p:cNvSpPr>
            <p:nvPr/>
          </p:nvSpPr>
          <p:spPr bwMode="auto">
            <a:xfrm>
              <a:off x="2957" y="2083"/>
              <a:ext cx="13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1694" name="Line 22"/>
            <p:cNvSpPr>
              <a:spLocks noChangeShapeType="1"/>
            </p:cNvSpPr>
            <p:nvPr/>
          </p:nvSpPr>
          <p:spPr bwMode="auto">
            <a:xfrm>
              <a:off x="2986" y="1031"/>
              <a:ext cx="0" cy="10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31" name="Line 23"/>
            <p:cNvSpPr>
              <a:spLocks noChangeShapeType="1"/>
            </p:cNvSpPr>
            <p:nvPr/>
          </p:nvSpPr>
          <p:spPr bwMode="auto">
            <a:xfrm>
              <a:off x="1139" y="1461"/>
              <a:ext cx="185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696" name="Line 24"/>
            <p:cNvSpPr>
              <a:spLocks noChangeShapeType="1"/>
            </p:cNvSpPr>
            <p:nvPr/>
          </p:nvSpPr>
          <p:spPr bwMode="auto">
            <a:xfrm rot="-5400000">
              <a:off x="2058" y="2709"/>
              <a:ext cx="0" cy="7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33" name="Freeform 25"/>
            <p:cNvSpPr>
              <a:spLocks/>
            </p:cNvSpPr>
            <p:nvPr/>
          </p:nvSpPr>
          <p:spPr bwMode="auto">
            <a:xfrm>
              <a:off x="1148" y="1900"/>
              <a:ext cx="721" cy="1178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7034" name="Freeform 26"/>
            <p:cNvSpPr>
              <a:spLocks/>
            </p:cNvSpPr>
            <p:nvPr/>
          </p:nvSpPr>
          <p:spPr bwMode="auto">
            <a:xfrm flipH="1">
              <a:off x="2273" y="1900"/>
              <a:ext cx="721" cy="1178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699" name="Text Box 27"/>
            <p:cNvSpPr txBox="1">
              <a:spLocks noChangeArrowheads="1"/>
            </p:cNvSpPr>
            <p:nvPr/>
          </p:nvSpPr>
          <p:spPr bwMode="auto">
            <a:xfrm>
              <a:off x="2485" y="3015"/>
              <a:ext cx="13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71700" name="Group 28"/>
            <p:cNvGrpSpPr>
              <a:grpSpLocks/>
            </p:cNvGrpSpPr>
            <p:nvPr/>
          </p:nvGrpSpPr>
          <p:grpSpPr bwMode="auto">
            <a:xfrm>
              <a:off x="410" y="951"/>
              <a:ext cx="727" cy="431"/>
              <a:chOff x="2942" y="2697"/>
              <a:chExt cx="1026" cy="568"/>
            </a:xfrm>
          </p:grpSpPr>
          <p:sp>
            <p:nvSpPr>
              <p:cNvPr id="71743" name="Line 29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744" name="Group 30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1745" name="Oval 31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1746" name="Group 32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174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1751" name="Arc 34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52" name="Arc 35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1748" name="Group 36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1749" name="Arc 3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50" name="Arc 3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1701" name="Group 39"/>
            <p:cNvGrpSpPr>
              <a:grpSpLocks/>
            </p:cNvGrpSpPr>
            <p:nvPr/>
          </p:nvGrpSpPr>
          <p:grpSpPr bwMode="auto">
            <a:xfrm>
              <a:off x="2990" y="1031"/>
              <a:ext cx="754" cy="449"/>
              <a:chOff x="7880" y="1988"/>
              <a:chExt cx="1026" cy="568"/>
            </a:xfrm>
          </p:grpSpPr>
          <p:sp>
            <p:nvSpPr>
              <p:cNvPr id="71733" name="Line 40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734" name="Group 41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71735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1736" name="Group 43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1737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1741" name="Arc 45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42" name="Arc 46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1738" name="Group 47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1739" name="Arc 4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40" name="Arc 4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1702" name="Text Box 50"/>
            <p:cNvSpPr txBox="1">
              <a:spLocks noChangeArrowheads="1"/>
            </p:cNvSpPr>
            <p:nvPr/>
          </p:nvSpPr>
          <p:spPr bwMode="auto">
            <a:xfrm>
              <a:off x="3274" y="912"/>
              <a:ext cx="17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703" name="Text Box 51"/>
            <p:cNvSpPr txBox="1">
              <a:spLocks noChangeArrowheads="1"/>
            </p:cNvSpPr>
            <p:nvPr/>
          </p:nvSpPr>
          <p:spPr bwMode="auto">
            <a:xfrm>
              <a:off x="336" y="951"/>
              <a:ext cx="1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704" name="Text Box 52"/>
            <p:cNvSpPr txBox="1">
              <a:spLocks noChangeArrowheads="1"/>
            </p:cNvSpPr>
            <p:nvPr/>
          </p:nvSpPr>
          <p:spPr bwMode="auto">
            <a:xfrm>
              <a:off x="373" y="1458"/>
              <a:ext cx="17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705" name="Line 53"/>
            <p:cNvSpPr>
              <a:spLocks noChangeShapeType="1"/>
            </p:cNvSpPr>
            <p:nvPr/>
          </p:nvSpPr>
          <p:spPr bwMode="auto">
            <a:xfrm rot="5400000" flipH="1">
              <a:off x="2129" y="3215"/>
              <a:ext cx="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06" name="Group 54"/>
            <p:cNvGrpSpPr>
              <a:grpSpLocks/>
            </p:cNvGrpSpPr>
            <p:nvPr/>
          </p:nvGrpSpPr>
          <p:grpSpPr bwMode="auto">
            <a:xfrm>
              <a:off x="2076" y="3304"/>
              <a:ext cx="394" cy="422"/>
              <a:chOff x="8338" y="1988"/>
              <a:chExt cx="568" cy="568"/>
            </a:xfrm>
          </p:grpSpPr>
          <p:sp>
            <p:nvSpPr>
              <p:cNvPr id="71725" name="Oval 55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726" name="Group 56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71727" name="Group 5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71731" name="Arc 5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32" name="Arc 5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728" name="Group 6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71729" name="Arc 6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30" name="Arc 6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1707" name="Text Box 63"/>
            <p:cNvSpPr txBox="1">
              <a:spLocks noChangeArrowheads="1"/>
            </p:cNvSpPr>
            <p:nvPr/>
          </p:nvSpPr>
          <p:spPr bwMode="auto">
            <a:xfrm>
              <a:off x="2534" y="3377"/>
              <a:ext cx="1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708" name="Text Box 64"/>
            <p:cNvSpPr txBox="1">
              <a:spLocks noChangeArrowheads="1"/>
            </p:cNvSpPr>
            <p:nvPr/>
          </p:nvSpPr>
          <p:spPr bwMode="auto">
            <a:xfrm>
              <a:off x="628" y="2413"/>
              <a:ext cx="67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709" name="Text Box 65"/>
            <p:cNvSpPr txBox="1">
              <a:spLocks noChangeArrowheads="1"/>
            </p:cNvSpPr>
            <p:nvPr/>
          </p:nvSpPr>
          <p:spPr bwMode="auto">
            <a:xfrm>
              <a:off x="3408" y="2112"/>
              <a:ext cx="51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7074" name="Line 66"/>
            <p:cNvSpPr>
              <a:spLocks noChangeShapeType="1"/>
            </p:cNvSpPr>
            <p:nvPr/>
          </p:nvSpPr>
          <p:spPr bwMode="auto">
            <a:xfrm>
              <a:off x="892" y="1110"/>
              <a:ext cx="16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11" name="Text Box 67"/>
            <p:cNvSpPr txBox="1">
              <a:spLocks noChangeArrowheads="1"/>
            </p:cNvSpPr>
            <p:nvPr/>
          </p:nvSpPr>
          <p:spPr bwMode="auto">
            <a:xfrm>
              <a:off x="818" y="951"/>
              <a:ext cx="551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7076" name="Line 68"/>
            <p:cNvSpPr>
              <a:spLocks noChangeShapeType="1"/>
            </p:cNvSpPr>
            <p:nvPr/>
          </p:nvSpPr>
          <p:spPr bwMode="auto">
            <a:xfrm>
              <a:off x="873" y="1612"/>
              <a:ext cx="1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13" name="Text Box 69"/>
            <p:cNvSpPr txBox="1">
              <a:spLocks noChangeArrowheads="1"/>
            </p:cNvSpPr>
            <p:nvPr/>
          </p:nvSpPr>
          <p:spPr bwMode="auto">
            <a:xfrm>
              <a:off x="818" y="1467"/>
              <a:ext cx="6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7078" name="Line 70"/>
            <p:cNvSpPr>
              <a:spLocks noChangeShapeType="1"/>
            </p:cNvSpPr>
            <p:nvPr/>
          </p:nvSpPr>
          <p:spPr bwMode="auto">
            <a:xfrm flipH="1">
              <a:off x="3040" y="1203"/>
              <a:ext cx="16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15" name="Text Box 71"/>
            <p:cNvSpPr txBox="1">
              <a:spLocks noChangeArrowheads="1"/>
            </p:cNvSpPr>
            <p:nvPr/>
          </p:nvSpPr>
          <p:spPr bwMode="auto">
            <a:xfrm>
              <a:off x="3040" y="1019"/>
              <a:ext cx="39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7080" name="Line 72"/>
            <p:cNvSpPr>
              <a:spLocks noChangeShapeType="1"/>
            </p:cNvSpPr>
            <p:nvPr/>
          </p:nvSpPr>
          <p:spPr bwMode="auto">
            <a:xfrm>
              <a:off x="1887" y="1546"/>
              <a:ext cx="35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7081" name="Line 73"/>
            <p:cNvSpPr>
              <a:spLocks noChangeShapeType="1"/>
            </p:cNvSpPr>
            <p:nvPr/>
          </p:nvSpPr>
          <p:spPr bwMode="auto">
            <a:xfrm>
              <a:off x="1524" y="2129"/>
              <a:ext cx="201" cy="3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7082" name="Line 74"/>
            <p:cNvSpPr>
              <a:spLocks noChangeShapeType="1"/>
            </p:cNvSpPr>
            <p:nvPr/>
          </p:nvSpPr>
          <p:spPr bwMode="auto">
            <a:xfrm flipH="1">
              <a:off x="2358" y="2142"/>
              <a:ext cx="201" cy="39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19" name="Text Box 75"/>
            <p:cNvSpPr txBox="1">
              <a:spLocks noChangeArrowheads="1"/>
            </p:cNvSpPr>
            <p:nvPr/>
          </p:nvSpPr>
          <p:spPr bwMode="auto">
            <a:xfrm>
              <a:off x="2407" y="3196"/>
              <a:ext cx="44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75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7084" name="Line 76"/>
            <p:cNvSpPr>
              <a:spLocks noChangeShapeType="1"/>
            </p:cNvSpPr>
            <p:nvPr/>
          </p:nvSpPr>
          <p:spPr bwMode="auto">
            <a:xfrm flipV="1">
              <a:off x="2347" y="3093"/>
              <a:ext cx="0" cy="18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21" name="Text Box 77"/>
            <p:cNvSpPr txBox="1">
              <a:spLocks noChangeArrowheads="1"/>
            </p:cNvSpPr>
            <p:nvPr/>
          </p:nvSpPr>
          <p:spPr bwMode="auto">
            <a:xfrm>
              <a:off x="1892" y="1612"/>
              <a:ext cx="37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114FFB"/>
                  </a:solidFill>
                  <a:latin typeface="Arial" charset="0"/>
                </a:rPr>
                <a:t>126 MW</a:t>
              </a:r>
              <a:endParaRPr lang="en-US" sz="1400" baseline="-25000">
                <a:solidFill>
                  <a:srgbClr val="114FFB"/>
                </a:solidFill>
                <a:latin typeface="Arial" charset="0"/>
              </a:endParaRPr>
            </a:p>
          </p:txBody>
        </p:sp>
        <p:sp>
          <p:nvSpPr>
            <p:cNvPr id="71722" name="Text Box 78"/>
            <p:cNvSpPr txBox="1">
              <a:spLocks noChangeArrowheads="1"/>
            </p:cNvSpPr>
            <p:nvPr/>
          </p:nvSpPr>
          <p:spPr bwMode="auto">
            <a:xfrm>
              <a:off x="2038" y="2290"/>
              <a:ext cx="62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723" name="Text Box 79"/>
            <p:cNvSpPr txBox="1">
              <a:spLocks noChangeArrowheads="1"/>
            </p:cNvSpPr>
            <p:nvPr/>
          </p:nvSpPr>
          <p:spPr bwMode="auto">
            <a:xfrm>
              <a:off x="1627" y="2124"/>
              <a:ext cx="45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159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724" name="Text Box 80"/>
            <p:cNvSpPr txBox="1">
              <a:spLocks noChangeArrowheads="1"/>
            </p:cNvSpPr>
            <p:nvPr/>
          </p:nvSpPr>
          <p:spPr bwMode="auto">
            <a:xfrm>
              <a:off x="1697" y="3592"/>
              <a:ext cx="41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  <p:pic>
        <p:nvPicPr>
          <p:cNvPr id="427090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6344497"/>
            <a:ext cx="363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8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83876"/>
              </p:ext>
            </p:extLst>
          </p:nvPr>
        </p:nvGraphicFramePr>
        <p:xfrm>
          <a:off x="4094743" y="1377314"/>
          <a:ext cx="78327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1" name="Document" r:id="rId4" imgW="5626100" imgH="1727200" progId="Word.Document.8">
                  <p:embed/>
                </p:oleObj>
              </mc:Choice>
              <mc:Fallback>
                <p:oleObj name="Document" r:id="rId4" imgW="5626100" imgH="1727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743" y="1377314"/>
                        <a:ext cx="783272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Nodal prices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5200650" y="4191000"/>
            <a:ext cx="4292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Node 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C is very expensive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Increasing A or D would overload line 1-2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>
                <a:cs typeface="+mn-cs"/>
              </a:rPr>
              <a:t>? </a:t>
            </a:r>
          </a:p>
        </p:txBody>
      </p: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08F371-A3A7-4C49-982F-7AC723581B20}" type="slidenum">
              <a:rPr lang="en-GB"/>
              <a:pPr>
                <a:defRPr/>
              </a:pPr>
              <a:t>64</a:t>
            </a:fld>
            <a:endParaRPr lang="en-GB"/>
          </a:p>
        </p:txBody>
      </p:sp>
      <p:grpSp>
        <p:nvGrpSpPr>
          <p:cNvPr id="72709" name="Group 4"/>
          <p:cNvGrpSpPr>
            <a:grpSpLocks/>
          </p:cNvGrpSpPr>
          <p:nvPr/>
        </p:nvGrpSpPr>
        <p:grpSpPr bwMode="auto">
          <a:xfrm>
            <a:off x="272480" y="1447804"/>
            <a:ext cx="5861050" cy="4468813"/>
            <a:chOff x="480" y="1731"/>
            <a:chExt cx="3168" cy="2445"/>
          </a:xfrm>
        </p:grpSpPr>
        <p:sp>
          <p:nvSpPr>
            <p:cNvPr id="428037" name="AutoShape 5"/>
            <p:cNvSpPr>
              <a:spLocks noChangeArrowheads="1"/>
            </p:cNvSpPr>
            <p:nvPr/>
          </p:nvSpPr>
          <p:spPr bwMode="auto">
            <a:xfrm>
              <a:off x="1835" y="3594"/>
              <a:ext cx="124" cy="438"/>
            </a:xfrm>
            <a:prstGeom prst="downArrow">
              <a:avLst>
                <a:gd name="adj1" fmla="val 28167"/>
                <a:gd name="adj2" fmla="val 9524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11" name="Line 6"/>
            <p:cNvSpPr>
              <a:spLocks noChangeShapeType="1"/>
            </p:cNvSpPr>
            <p:nvPr/>
          </p:nvSpPr>
          <p:spPr bwMode="auto">
            <a:xfrm>
              <a:off x="1225" y="1834"/>
              <a:ext cx="0" cy="8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2" name="AutoShape 7"/>
            <p:cNvSpPr>
              <a:spLocks noChangeArrowheads="1"/>
            </p:cNvSpPr>
            <p:nvPr/>
          </p:nvSpPr>
          <p:spPr bwMode="auto">
            <a:xfrm rot="10800000">
              <a:off x="829" y="2570"/>
              <a:ext cx="391" cy="457"/>
            </a:xfrm>
            <a:custGeom>
              <a:avLst/>
              <a:gdLst>
                <a:gd name="T0" fmla="*/ 306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9 w 21600"/>
                <a:gd name="T7" fmla="*/ 457 h 21600"/>
                <a:gd name="T8" fmla="*/ 317 w 21600"/>
                <a:gd name="T9" fmla="*/ 322 h 21600"/>
                <a:gd name="T10" fmla="*/ 391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13" name="Group 8"/>
            <p:cNvGrpSpPr>
              <a:grpSpLocks/>
            </p:cNvGrpSpPr>
            <p:nvPr/>
          </p:nvGrpSpPr>
          <p:grpSpPr bwMode="auto">
            <a:xfrm>
              <a:off x="583" y="2208"/>
              <a:ext cx="638" cy="353"/>
              <a:chOff x="2942" y="2697"/>
              <a:chExt cx="1026" cy="568"/>
            </a:xfrm>
          </p:grpSpPr>
          <p:sp>
            <p:nvSpPr>
              <p:cNvPr id="72776" name="Line 9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777" name="Group 10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2778" name="Oval 11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779" name="Group 12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278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84" name="Arc 14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85" name="Arc 15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781" name="Group 16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82" name="Arc 1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83" name="Arc 1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2714" name="Text Box 19"/>
            <p:cNvSpPr txBox="1">
              <a:spLocks noChangeArrowheads="1"/>
            </p:cNvSpPr>
            <p:nvPr/>
          </p:nvSpPr>
          <p:spPr bwMode="auto">
            <a:xfrm>
              <a:off x="1207" y="2748"/>
              <a:ext cx="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2715" name="AutoShape 20"/>
            <p:cNvSpPr>
              <a:spLocks noChangeArrowheads="1"/>
            </p:cNvSpPr>
            <p:nvPr/>
          </p:nvSpPr>
          <p:spPr bwMode="auto">
            <a:xfrm rot="10800000" flipH="1">
              <a:off x="2949" y="2578"/>
              <a:ext cx="390" cy="456"/>
            </a:xfrm>
            <a:custGeom>
              <a:avLst/>
              <a:gdLst>
                <a:gd name="T0" fmla="*/ 305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8 w 21600"/>
                <a:gd name="T7" fmla="*/ 456 h 21600"/>
                <a:gd name="T8" fmla="*/ 316 w 21600"/>
                <a:gd name="T9" fmla="*/ 322 h 21600"/>
                <a:gd name="T10" fmla="*/ 390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84 h 21600"/>
                <a:gd name="T20" fmla="*/ 17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6" name="Text Box 21"/>
            <p:cNvSpPr txBox="1">
              <a:spLocks noChangeArrowheads="1"/>
            </p:cNvSpPr>
            <p:nvPr/>
          </p:nvSpPr>
          <p:spPr bwMode="auto">
            <a:xfrm>
              <a:off x="2916" y="2748"/>
              <a:ext cx="1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2717" name="Line 22"/>
            <p:cNvSpPr>
              <a:spLocks noChangeShapeType="1"/>
            </p:cNvSpPr>
            <p:nvPr/>
          </p:nvSpPr>
          <p:spPr bwMode="auto">
            <a:xfrm>
              <a:off x="2943" y="1834"/>
              <a:ext cx="0" cy="8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55" name="Line 23"/>
            <p:cNvSpPr>
              <a:spLocks noChangeShapeType="1"/>
            </p:cNvSpPr>
            <p:nvPr/>
          </p:nvSpPr>
          <p:spPr bwMode="auto">
            <a:xfrm>
              <a:off x="1226" y="2208"/>
              <a:ext cx="17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19" name="Line 24"/>
            <p:cNvSpPr>
              <a:spLocks noChangeShapeType="1"/>
            </p:cNvSpPr>
            <p:nvPr/>
          </p:nvSpPr>
          <p:spPr bwMode="auto">
            <a:xfrm rot="-5400000">
              <a:off x="2080" y="3270"/>
              <a:ext cx="0" cy="6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57" name="Freeform 25"/>
            <p:cNvSpPr>
              <a:spLocks/>
            </p:cNvSpPr>
            <p:nvPr/>
          </p:nvSpPr>
          <p:spPr bwMode="auto">
            <a:xfrm>
              <a:off x="1235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8058" name="Freeform 26"/>
            <p:cNvSpPr>
              <a:spLocks/>
            </p:cNvSpPr>
            <p:nvPr/>
          </p:nvSpPr>
          <p:spPr bwMode="auto">
            <a:xfrm flipH="1">
              <a:off x="2281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22" name="Text Box 27"/>
            <p:cNvSpPr txBox="1">
              <a:spLocks noChangeArrowheads="1"/>
            </p:cNvSpPr>
            <p:nvPr/>
          </p:nvSpPr>
          <p:spPr bwMode="auto">
            <a:xfrm>
              <a:off x="2478" y="3558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72723" name="Group 28"/>
            <p:cNvGrpSpPr>
              <a:grpSpLocks/>
            </p:cNvGrpSpPr>
            <p:nvPr/>
          </p:nvGrpSpPr>
          <p:grpSpPr bwMode="auto">
            <a:xfrm>
              <a:off x="549" y="1765"/>
              <a:ext cx="676" cy="374"/>
              <a:chOff x="2942" y="2697"/>
              <a:chExt cx="1026" cy="568"/>
            </a:xfrm>
          </p:grpSpPr>
          <p:sp>
            <p:nvSpPr>
              <p:cNvPr id="72766" name="Line 29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767" name="Group 30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2768" name="Oval 31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769" name="Group 32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277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74" name="Arc 34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75" name="Arc 35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771" name="Group 36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72" name="Arc 3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73" name="Arc 3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2724" name="Group 39"/>
            <p:cNvGrpSpPr>
              <a:grpSpLocks/>
            </p:cNvGrpSpPr>
            <p:nvPr/>
          </p:nvGrpSpPr>
          <p:grpSpPr bwMode="auto">
            <a:xfrm>
              <a:off x="2947" y="1834"/>
              <a:ext cx="701" cy="390"/>
              <a:chOff x="7880" y="1988"/>
              <a:chExt cx="1026" cy="568"/>
            </a:xfrm>
          </p:grpSpPr>
          <p:sp>
            <p:nvSpPr>
              <p:cNvPr id="72756" name="Line 40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757" name="Group 41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72758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759" name="Group 43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2760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64" name="Arc 45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65" name="Arc 46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761" name="Group 47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62" name="Arc 4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63" name="Arc 4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2725" name="Text Box 50"/>
            <p:cNvSpPr txBox="1">
              <a:spLocks noChangeArrowheads="1"/>
            </p:cNvSpPr>
            <p:nvPr/>
          </p:nvSpPr>
          <p:spPr bwMode="auto">
            <a:xfrm>
              <a:off x="3211" y="1731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26" name="Text Box 51"/>
            <p:cNvSpPr txBox="1">
              <a:spLocks noChangeArrowheads="1"/>
            </p:cNvSpPr>
            <p:nvPr/>
          </p:nvSpPr>
          <p:spPr bwMode="auto">
            <a:xfrm>
              <a:off x="480" y="1765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27" name="Text Box 52"/>
            <p:cNvSpPr txBox="1">
              <a:spLocks noChangeArrowheads="1"/>
            </p:cNvSpPr>
            <p:nvPr/>
          </p:nvSpPr>
          <p:spPr bwMode="auto">
            <a:xfrm>
              <a:off x="514" y="2205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28" name="Line 53"/>
            <p:cNvSpPr>
              <a:spLocks noChangeShapeType="1"/>
            </p:cNvSpPr>
            <p:nvPr/>
          </p:nvSpPr>
          <p:spPr bwMode="auto">
            <a:xfrm rot="5400000" flipH="1">
              <a:off x="2155" y="3732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29" name="Group 54"/>
            <p:cNvGrpSpPr>
              <a:grpSpLocks/>
            </p:cNvGrpSpPr>
            <p:nvPr/>
          </p:nvGrpSpPr>
          <p:grpSpPr bwMode="auto">
            <a:xfrm>
              <a:off x="2097" y="3809"/>
              <a:ext cx="367" cy="366"/>
              <a:chOff x="8338" y="1988"/>
              <a:chExt cx="568" cy="568"/>
            </a:xfrm>
          </p:grpSpPr>
          <p:sp>
            <p:nvSpPr>
              <p:cNvPr id="72748" name="Oval 55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749" name="Group 56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72750" name="Group 5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72754" name="Arc 5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55" name="Arc 5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751" name="Group 6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72752" name="Arc 6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53" name="Arc 6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2730" name="Text Box 63"/>
            <p:cNvSpPr txBox="1">
              <a:spLocks noChangeArrowheads="1"/>
            </p:cNvSpPr>
            <p:nvPr/>
          </p:nvSpPr>
          <p:spPr bwMode="auto">
            <a:xfrm>
              <a:off x="2523" y="3872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31" name="Text Box 64"/>
            <p:cNvSpPr txBox="1">
              <a:spLocks noChangeArrowheads="1"/>
            </p:cNvSpPr>
            <p:nvPr/>
          </p:nvSpPr>
          <p:spPr bwMode="auto">
            <a:xfrm>
              <a:off x="751" y="3035"/>
              <a:ext cx="62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32" name="Text Box 65"/>
            <p:cNvSpPr txBox="1">
              <a:spLocks noChangeArrowheads="1"/>
            </p:cNvSpPr>
            <p:nvPr/>
          </p:nvSpPr>
          <p:spPr bwMode="auto">
            <a:xfrm>
              <a:off x="3105" y="3068"/>
              <a:ext cx="47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8098" name="Line 66"/>
            <p:cNvSpPr>
              <a:spLocks noChangeShapeType="1"/>
            </p:cNvSpPr>
            <p:nvPr/>
          </p:nvSpPr>
          <p:spPr bwMode="auto">
            <a:xfrm>
              <a:off x="997" y="1903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34" name="Text Box 67"/>
            <p:cNvSpPr txBox="1">
              <a:spLocks noChangeArrowheads="1"/>
            </p:cNvSpPr>
            <p:nvPr/>
          </p:nvSpPr>
          <p:spPr bwMode="auto">
            <a:xfrm>
              <a:off x="928" y="1765"/>
              <a:ext cx="5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8100" name="Line 68"/>
            <p:cNvSpPr>
              <a:spLocks noChangeShapeType="1"/>
            </p:cNvSpPr>
            <p:nvPr/>
          </p:nvSpPr>
          <p:spPr bwMode="auto">
            <a:xfrm>
              <a:off x="979" y="2339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36" name="Text Box 69"/>
            <p:cNvSpPr txBox="1">
              <a:spLocks noChangeArrowheads="1"/>
            </p:cNvSpPr>
            <p:nvPr/>
          </p:nvSpPr>
          <p:spPr bwMode="auto">
            <a:xfrm>
              <a:off x="928" y="2213"/>
              <a:ext cx="6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8102" name="Line 70"/>
            <p:cNvSpPr>
              <a:spLocks noChangeShapeType="1"/>
            </p:cNvSpPr>
            <p:nvPr/>
          </p:nvSpPr>
          <p:spPr bwMode="auto">
            <a:xfrm flipH="1">
              <a:off x="2994" y="1984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38" name="Text Box 71"/>
            <p:cNvSpPr txBox="1">
              <a:spLocks noChangeArrowheads="1"/>
            </p:cNvSpPr>
            <p:nvPr/>
          </p:nvSpPr>
          <p:spPr bwMode="auto">
            <a:xfrm>
              <a:off x="2994" y="1824"/>
              <a:ext cx="3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8104" name="Line 72"/>
            <p:cNvSpPr>
              <a:spLocks noChangeShapeType="1"/>
            </p:cNvSpPr>
            <p:nvPr/>
          </p:nvSpPr>
          <p:spPr bwMode="auto">
            <a:xfrm>
              <a:off x="1922" y="2282"/>
              <a:ext cx="33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8105" name="Line 73"/>
            <p:cNvSpPr>
              <a:spLocks noChangeShapeType="1"/>
            </p:cNvSpPr>
            <p:nvPr/>
          </p:nvSpPr>
          <p:spPr bwMode="auto">
            <a:xfrm>
              <a:off x="1584" y="2788"/>
              <a:ext cx="187" cy="34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8106" name="Line 74"/>
            <p:cNvSpPr>
              <a:spLocks noChangeShapeType="1"/>
            </p:cNvSpPr>
            <p:nvPr/>
          </p:nvSpPr>
          <p:spPr bwMode="auto">
            <a:xfrm flipH="1">
              <a:off x="2360" y="2799"/>
              <a:ext cx="186" cy="34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42" name="Text Box 75"/>
            <p:cNvSpPr txBox="1">
              <a:spLocks noChangeArrowheads="1"/>
            </p:cNvSpPr>
            <p:nvPr/>
          </p:nvSpPr>
          <p:spPr bwMode="auto">
            <a:xfrm>
              <a:off x="2405" y="3715"/>
              <a:ext cx="4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75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8108" name="Line 76"/>
            <p:cNvSpPr>
              <a:spLocks noChangeShapeType="1"/>
            </p:cNvSpPr>
            <p:nvPr/>
          </p:nvSpPr>
          <p:spPr bwMode="auto">
            <a:xfrm flipV="1">
              <a:off x="2349" y="3625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44" name="Text Box 77"/>
            <p:cNvSpPr txBox="1">
              <a:spLocks noChangeArrowheads="1"/>
            </p:cNvSpPr>
            <p:nvPr/>
          </p:nvSpPr>
          <p:spPr bwMode="auto">
            <a:xfrm>
              <a:off x="1926" y="2339"/>
              <a:ext cx="3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114FFB"/>
                  </a:solidFill>
                  <a:latin typeface="Arial" charset="0"/>
                </a:rPr>
                <a:t>126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45" name="Text Box 78"/>
            <p:cNvSpPr txBox="1">
              <a:spLocks noChangeArrowheads="1"/>
            </p:cNvSpPr>
            <p:nvPr/>
          </p:nvSpPr>
          <p:spPr bwMode="auto">
            <a:xfrm>
              <a:off x="2062" y="2928"/>
              <a:ext cx="57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46" name="Text Box 79"/>
            <p:cNvSpPr txBox="1">
              <a:spLocks noChangeArrowheads="1"/>
            </p:cNvSpPr>
            <p:nvPr/>
          </p:nvSpPr>
          <p:spPr bwMode="auto">
            <a:xfrm>
              <a:off x="1680" y="2784"/>
              <a:ext cx="41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159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47" name="Text Box 80"/>
            <p:cNvSpPr txBox="1">
              <a:spLocks noChangeArrowheads="1"/>
            </p:cNvSpPr>
            <p:nvPr/>
          </p:nvSpPr>
          <p:spPr bwMode="auto">
            <a:xfrm>
              <a:off x="1745" y="4059"/>
              <a:ext cx="3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  <p:graphicFrame>
        <p:nvGraphicFramePr>
          <p:cNvPr id="83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83876"/>
              </p:ext>
            </p:extLst>
          </p:nvPr>
        </p:nvGraphicFramePr>
        <p:xfrm>
          <a:off x="4094743" y="1377314"/>
          <a:ext cx="78327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5" name="Document" r:id="rId3" imgW="5626100" imgH="1727200" progId="Word.Document.8">
                  <p:embed/>
                </p:oleObj>
              </mc:Choice>
              <mc:Fallback>
                <p:oleObj name="Document" r:id="rId3" imgW="5626100" imgH="1727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743" y="1377314"/>
                        <a:ext cx="783272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7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Nodal price at node 2</a:t>
            </a:r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0951-7F9F-B940-9CBE-D126C47FA1D8}" type="slidenum">
              <a:rPr lang="en-GB"/>
              <a:pPr>
                <a:defRPr/>
              </a:pPr>
              <a:t>65</a:t>
            </a:fld>
            <a:endParaRPr lang="en-GB"/>
          </a:p>
        </p:txBody>
      </p:sp>
      <p:grpSp>
        <p:nvGrpSpPr>
          <p:cNvPr id="73731" name="Group 44"/>
          <p:cNvGrpSpPr>
            <a:grpSpLocks/>
          </p:cNvGrpSpPr>
          <p:nvPr/>
        </p:nvGrpSpPr>
        <p:grpSpPr bwMode="auto">
          <a:xfrm>
            <a:off x="2724150" y="1366838"/>
            <a:ext cx="3962400" cy="1905000"/>
            <a:chOff x="1584" y="861"/>
            <a:chExt cx="2304" cy="1200"/>
          </a:xfrm>
        </p:grpSpPr>
        <p:sp>
          <p:nvSpPr>
            <p:cNvPr id="73752" name="Line 3"/>
            <p:cNvSpPr>
              <a:spLocks noChangeShapeType="1"/>
            </p:cNvSpPr>
            <p:nvPr/>
          </p:nvSpPr>
          <p:spPr bwMode="auto">
            <a:xfrm>
              <a:off x="1959" y="1051"/>
              <a:ext cx="0" cy="4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Text Box 4"/>
            <p:cNvSpPr txBox="1">
              <a:spLocks noChangeArrowheads="1"/>
            </p:cNvSpPr>
            <p:nvPr/>
          </p:nvSpPr>
          <p:spPr bwMode="auto">
            <a:xfrm>
              <a:off x="1943" y="1489"/>
              <a:ext cx="98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3754" name="Text Box 5"/>
            <p:cNvSpPr txBox="1">
              <a:spLocks noChangeArrowheads="1"/>
            </p:cNvSpPr>
            <p:nvPr/>
          </p:nvSpPr>
          <p:spPr bwMode="auto">
            <a:xfrm>
              <a:off x="3437" y="1056"/>
              <a:ext cx="45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 MW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3755" name="Text Box 6"/>
            <p:cNvSpPr txBox="1">
              <a:spLocks noChangeArrowheads="1"/>
            </p:cNvSpPr>
            <p:nvPr/>
          </p:nvSpPr>
          <p:spPr bwMode="auto">
            <a:xfrm>
              <a:off x="3308" y="1505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3756" name="Line 7"/>
            <p:cNvSpPr>
              <a:spLocks noChangeShapeType="1"/>
            </p:cNvSpPr>
            <p:nvPr/>
          </p:nvSpPr>
          <p:spPr bwMode="auto">
            <a:xfrm rot="-5400000">
              <a:off x="2649" y="1652"/>
              <a:ext cx="0" cy="60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44" name="Freeform 8"/>
            <p:cNvSpPr>
              <a:spLocks/>
            </p:cNvSpPr>
            <p:nvPr/>
          </p:nvSpPr>
          <p:spPr bwMode="auto">
            <a:xfrm>
              <a:off x="1969" y="1361"/>
              <a:ext cx="501" cy="599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1545" name="Freeform 9"/>
            <p:cNvSpPr>
              <a:spLocks/>
            </p:cNvSpPr>
            <p:nvPr/>
          </p:nvSpPr>
          <p:spPr bwMode="auto">
            <a:xfrm flipH="1">
              <a:off x="2846" y="1361"/>
              <a:ext cx="486" cy="599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59" name="Text Box 10"/>
            <p:cNvSpPr txBox="1">
              <a:spLocks noChangeArrowheads="1"/>
            </p:cNvSpPr>
            <p:nvPr/>
          </p:nvSpPr>
          <p:spPr bwMode="auto">
            <a:xfrm>
              <a:off x="2982" y="1903"/>
              <a:ext cx="11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21547" name="Line 11"/>
            <p:cNvSpPr>
              <a:spLocks noChangeShapeType="1"/>
            </p:cNvSpPr>
            <p:nvPr/>
          </p:nvSpPr>
          <p:spPr bwMode="auto">
            <a:xfrm>
              <a:off x="1609" y="1263"/>
              <a:ext cx="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61" name="Text Box 12"/>
            <p:cNvSpPr txBox="1">
              <a:spLocks noChangeArrowheads="1"/>
            </p:cNvSpPr>
            <p:nvPr/>
          </p:nvSpPr>
          <p:spPr bwMode="auto">
            <a:xfrm>
              <a:off x="1584" y="1080"/>
              <a:ext cx="34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 MW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1549" name="Line 13"/>
            <p:cNvSpPr>
              <a:spLocks noChangeShapeType="1"/>
            </p:cNvSpPr>
            <p:nvPr/>
          </p:nvSpPr>
          <p:spPr bwMode="auto">
            <a:xfrm>
              <a:off x="2461" y="1051"/>
              <a:ext cx="464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63" name="Text Box 14"/>
            <p:cNvSpPr txBox="1">
              <a:spLocks noChangeArrowheads="1"/>
            </p:cNvSpPr>
            <p:nvPr/>
          </p:nvSpPr>
          <p:spPr bwMode="auto">
            <a:xfrm>
              <a:off x="2448" y="861"/>
              <a:ext cx="44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0.6 MW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3764" name="Text Box 15"/>
            <p:cNvSpPr txBox="1">
              <a:spLocks noChangeArrowheads="1"/>
            </p:cNvSpPr>
            <p:nvPr/>
          </p:nvSpPr>
          <p:spPr bwMode="auto">
            <a:xfrm>
              <a:off x="2400" y="1440"/>
              <a:ext cx="56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0.4 MW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1552" name="Line 16"/>
            <p:cNvSpPr>
              <a:spLocks noChangeShapeType="1"/>
            </p:cNvSpPr>
            <p:nvPr/>
          </p:nvSpPr>
          <p:spPr bwMode="auto">
            <a:xfrm>
              <a:off x="3328" y="1263"/>
              <a:ext cx="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766" name="Line 17"/>
            <p:cNvSpPr>
              <a:spLocks noChangeShapeType="1"/>
            </p:cNvSpPr>
            <p:nvPr/>
          </p:nvSpPr>
          <p:spPr bwMode="auto">
            <a:xfrm>
              <a:off x="3322" y="1051"/>
              <a:ext cx="0" cy="4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54" name="Line 18"/>
            <p:cNvSpPr>
              <a:spLocks noChangeShapeType="1"/>
            </p:cNvSpPr>
            <p:nvPr/>
          </p:nvSpPr>
          <p:spPr bwMode="auto">
            <a:xfrm>
              <a:off x="1959" y="1125"/>
              <a:ext cx="13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1555" name="Line 19"/>
            <p:cNvSpPr>
              <a:spLocks noChangeShapeType="1"/>
            </p:cNvSpPr>
            <p:nvPr/>
          </p:nvSpPr>
          <p:spPr bwMode="auto">
            <a:xfrm>
              <a:off x="2232" y="1352"/>
              <a:ext cx="409" cy="51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1556" name="Line 20"/>
            <p:cNvSpPr>
              <a:spLocks noChangeShapeType="1"/>
            </p:cNvSpPr>
            <p:nvPr/>
          </p:nvSpPr>
          <p:spPr bwMode="auto">
            <a:xfrm flipH="1">
              <a:off x="2641" y="1350"/>
              <a:ext cx="398" cy="511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3732" name="Line 21"/>
          <p:cNvSpPr>
            <a:spLocks noChangeShapeType="1"/>
          </p:cNvSpPr>
          <p:nvPr/>
        </p:nvSpPr>
        <p:spPr bwMode="auto">
          <a:xfrm>
            <a:off x="3368675" y="3857625"/>
            <a:ext cx="0" cy="641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Text Box 22"/>
          <p:cNvSpPr txBox="1">
            <a:spLocks noChangeArrowheads="1"/>
          </p:cNvSpPr>
          <p:nvPr/>
        </p:nvSpPr>
        <p:spPr bwMode="auto">
          <a:xfrm>
            <a:off x="3341691" y="4551369"/>
            <a:ext cx="1682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73734" name="Text Box 23"/>
          <p:cNvSpPr txBox="1">
            <a:spLocks noChangeArrowheads="1"/>
          </p:cNvSpPr>
          <p:nvPr/>
        </p:nvSpPr>
        <p:spPr bwMode="auto">
          <a:xfrm>
            <a:off x="4737099" y="5597525"/>
            <a:ext cx="446089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 MW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35" name="Text Box 24"/>
          <p:cNvSpPr txBox="1">
            <a:spLocks noChangeArrowheads="1"/>
          </p:cNvSpPr>
          <p:nvPr/>
        </p:nvSpPr>
        <p:spPr bwMode="auto">
          <a:xfrm>
            <a:off x="5689603" y="4576769"/>
            <a:ext cx="1952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73736" name="Line 25"/>
          <p:cNvSpPr>
            <a:spLocks noChangeShapeType="1"/>
          </p:cNvSpPr>
          <p:nvPr/>
        </p:nvSpPr>
        <p:spPr bwMode="auto">
          <a:xfrm rot="16200000">
            <a:off x="4556125" y="4770438"/>
            <a:ext cx="0" cy="1041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2" name="Freeform 26"/>
          <p:cNvSpPr>
            <a:spLocks/>
          </p:cNvSpPr>
          <p:nvPr/>
        </p:nvSpPr>
        <p:spPr bwMode="auto">
          <a:xfrm>
            <a:off x="3386141" y="4348163"/>
            <a:ext cx="862012" cy="950912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1563" name="Freeform 27"/>
          <p:cNvSpPr>
            <a:spLocks/>
          </p:cNvSpPr>
          <p:nvPr/>
        </p:nvSpPr>
        <p:spPr bwMode="auto">
          <a:xfrm flipH="1">
            <a:off x="4894266" y="4348163"/>
            <a:ext cx="835025" cy="950912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9" name="Text Box 28"/>
          <p:cNvSpPr txBox="1">
            <a:spLocks noChangeArrowheads="1"/>
          </p:cNvSpPr>
          <p:nvPr/>
        </p:nvSpPr>
        <p:spPr bwMode="auto">
          <a:xfrm>
            <a:off x="5129217" y="5210175"/>
            <a:ext cx="193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73740" name="Text Box 29"/>
          <p:cNvSpPr txBox="1">
            <a:spLocks noChangeArrowheads="1"/>
          </p:cNvSpPr>
          <p:nvPr/>
        </p:nvSpPr>
        <p:spPr bwMode="auto">
          <a:xfrm>
            <a:off x="3956049" y="4244981"/>
            <a:ext cx="914401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0.2 MW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4251325" y="4572006"/>
            <a:ext cx="946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0.8 MW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1567" name="Line 31"/>
          <p:cNvSpPr>
            <a:spLocks noChangeShapeType="1"/>
          </p:cNvSpPr>
          <p:nvPr/>
        </p:nvSpPr>
        <p:spPr bwMode="auto">
          <a:xfrm rot="5400000" flipH="1">
            <a:off x="4354513" y="5581650"/>
            <a:ext cx="571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43" name="Line 32"/>
          <p:cNvSpPr>
            <a:spLocks noChangeShapeType="1"/>
          </p:cNvSpPr>
          <p:nvPr/>
        </p:nvSpPr>
        <p:spPr bwMode="auto">
          <a:xfrm>
            <a:off x="5713413" y="3857625"/>
            <a:ext cx="0" cy="6413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69" name="Line 33"/>
          <p:cNvSpPr>
            <a:spLocks noChangeShapeType="1"/>
          </p:cNvSpPr>
          <p:nvPr/>
        </p:nvSpPr>
        <p:spPr bwMode="auto">
          <a:xfrm>
            <a:off x="3368677" y="3973513"/>
            <a:ext cx="234473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3745" name="Group 34"/>
          <p:cNvGrpSpPr>
            <a:grpSpLocks/>
          </p:cNvGrpSpPr>
          <p:nvPr/>
        </p:nvGrpSpPr>
        <p:grpSpPr bwMode="auto">
          <a:xfrm flipH="1">
            <a:off x="3663951" y="4154488"/>
            <a:ext cx="1187450" cy="811212"/>
            <a:chOff x="5088" y="2840"/>
            <a:chExt cx="1728" cy="1278"/>
          </a:xfrm>
        </p:grpSpPr>
        <p:sp>
          <p:nvSpPr>
            <p:cNvPr id="321571" name="Line 35"/>
            <p:cNvSpPr>
              <a:spLocks noChangeShapeType="1"/>
            </p:cNvSpPr>
            <p:nvPr/>
          </p:nvSpPr>
          <p:spPr bwMode="auto">
            <a:xfrm flipH="1">
              <a:off x="5088" y="2840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1572" name="Line 36"/>
            <p:cNvSpPr>
              <a:spLocks noChangeShapeType="1"/>
            </p:cNvSpPr>
            <p:nvPr/>
          </p:nvSpPr>
          <p:spPr bwMode="auto">
            <a:xfrm flipH="1">
              <a:off x="5823" y="2840"/>
              <a:ext cx="993" cy="1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21573" name="Line 37"/>
          <p:cNvSpPr>
            <a:spLocks noChangeShapeType="1"/>
          </p:cNvSpPr>
          <p:nvPr/>
        </p:nvSpPr>
        <p:spPr bwMode="auto">
          <a:xfrm flipH="1">
            <a:off x="4749803" y="4281488"/>
            <a:ext cx="684213" cy="811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47" name="Text Box 40"/>
          <p:cNvSpPr txBox="1">
            <a:spLocks noChangeArrowheads="1"/>
          </p:cNvSpPr>
          <p:nvPr/>
        </p:nvSpPr>
        <p:spPr bwMode="auto">
          <a:xfrm>
            <a:off x="5908675" y="3810000"/>
            <a:ext cx="8604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latin typeface="Arial" charset="0"/>
              </a:rPr>
              <a:t>1 MW</a:t>
            </a:r>
            <a:endParaRPr lang="en-US" sz="16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1577" name="Line 41"/>
          <p:cNvSpPr>
            <a:spLocks noChangeShapeType="1"/>
          </p:cNvSpPr>
          <p:nvPr/>
        </p:nvSpPr>
        <p:spPr bwMode="auto">
          <a:xfrm>
            <a:off x="5721352" y="4143375"/>
            <a:ext cx="619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0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Nodal price at node 2</a:t>
            </a:r>
          </a:p>
        </p:txBody>
      </p:sp>
      <p:sp>
        <p:nvSpPr>
          <p:cNvPr id="323605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n-cs"/>
              </a:rPr>
              <a:t>Increase generation at node 3 AND decrease generation at node 1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91AE45-3CEE-3647-9C04-B88FDA8BF02F}" type="slidenum">
              <a:rPr lang="en-GB"/>
              <a:pPr>
                <a:defRPr/>
              </a:pPr>
              <a:t>66</a:t>
            </a:fld>
            <a:endParaRPr lang="en-GB"/>
          </a:p>
        </p:txBody>
      </p:sp>
      <p:grpSp>
        <p:nvGrpSpPr>
          <p:cNvPr id="75781" name="Group 45"/>
          <p:cNvGrpSpPr>
            <a:grpSpLocks/>
          </p:cNvGrpSpPr>
          <p:nvPr/>
        </p:nvGrpSpPr>
        <p:grpSpPr bwMode="auto">
          <a:xfrm>
            <a:off x="1981200" y="2514600"/>
            <a:ext cx="7181850" cy="4267200"/>
            <a:chOff x="1152" y="1584"/>
            <a:chExt cx="4176" cy="2688"/>
          </a:xfrm>
        </p:grpSpPr>
        <p:sp>
          <p:nvSpPr>
            <p:cNvPr id="75782" name="Line 25"/>
            <p:cNvSpPr>
              <a:spLocks noChangeShapeType="1"/>
            </p:cNvSpPr>
            <p:nvPr/>
          </p:nvSpPr>
          <p:spPr bwMode="auto">
            <a:xfrm>
              <a:off x="1782" y="1793"/>
              <a:ext cx="0" cy="7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Text Box 26"/>
            <p:cNvSpPr txBox="1">
              <a:spLocks noChangeArrowheads="1"/>
            </p:cNvSpPr>
            <p:nvPr/>
          </p:nvSpPr>
          <p:spPr bwMode="auto">
            <a:xfrm>
              <a:off x="1755" y="2618"/>
              <a:ext cx="16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5784" name="Text Box 27"/>
            <p:cNvSpPr txBox="1">
              <a:spLocks noChangeArrowheads="1"/>
            </p:cNvSpPr>
            <p:nvPr/>
          </p:nvSpPr>
          <p:spPr bwMode="auto">
            <a:xfrm>
              <a:off x="4626" y="1882"/>
              <a:ext cx="702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 MW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5785" name="Text Box 28"/>
            <p:cNvSpPr txBox="1">
              <a:spLocks noChangeArrowheads="1"/>
            </p:cNvSpPr>
            <p:nvPr/>
          </p:nvSpPr>
          <p:spPr bwMode="auto">
            <a:xfrm>
              <a:off x="4022" y="2618"/>
              <a:ext cx="18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5786" name="Line 29"/>
            <p:cNvSpPr>
              <a:spLocks noChangeShapeType="1"/>
            </p:cNvSpPr>
            <p:nvPr/>
          </p:nvSpPr>
          <p:spPr bwMode="auto">
            <a:xfrm rot="-5400000">
              <a:off x="2928" y="3066"/>
              <a:ext cx="0" cy="100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14" name="Freeform 30"/>
            <p:cNvSpPr>
              <a:spLocks/>
            </p:cNvSpPr>
            <p:nvPr/>
          </p:nvSpPr>
          <p:spPr bwMode="auto">
            <a:xfrm>
              <a:off x="1798" y="2402"/>
              <a:ext cx="833" cy="1179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3615" name="Freeform 31"/>
            <p:cNvSpPr>
              <a:spLocks/>
            </p:cNvSpPr>
            <p:nvPr/>
          </p:nvSpPr>
          <p:spPr bwMode="auto">
            <a:xfrm flipH="1">
              <a:off x="3254" y="2402"/>
              <a:ext cx="807" cy="1179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89" name="Text Box 32"/>
            <p:cNvSpPr txBox="1">
              <a:spLocks noChangeArrowheads="1"/>
            </p:cNvSpPr>
            <p:nvPr/>
          </p:nvSpPr>
          <p:spPr bwMode="auto">
            <a:xfrm>
              <a:off x="3480" y="3389"/>
              <a:ext cx="18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23617" name="Line 33"/>
            <p:cNvSpPr>
              <a:spLocks noChangeShapeType="1"/>
            </p:cNvSpPr>
            <p:nvPr/>
          </p:nvSpPr>
          <p:spPr bwMode="auto">
            <a:xfrm>
              <a:off x="1200" y="2210"/>
              <a:ext cx="5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1" name="Text Box 34"/>
            <p:cNvSpPr txBox="1">
              <a:spLocks noChangeArrowheads="1"/>
            </p:cNvSpPr>
            <p:nvPr/>
          </p:nvSpPr>
          <p:spPr bwMode="auto">
            <a:xfrm>
              <a:off x="1322" y="1954"/>
              <a:ext cx="56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3619" name="Line 35"/>
            <p:cNvSpPr>
              <a:spLocks noChangeShapeType="1"/>
            </p:cNvSpPr>
            <p:nvPr/>
          </p:nvSpPr>
          <p:spPr bwMode="auto">
            <a:xfrm>
              <a:off x="2615" y="1793"/>
              <a:ext cx="771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3620" name="Line 36"/>
            <p:cNvSpPr>
              <a:spLocks noChangeShapeType="1"/>
            </p:cNvSpPr>
            <p:nvPr/>
          </p:nvSpPr>
          <p:spPr bwMode="auto">
            <a:xfrm>
              <a:off x="4056" y="2210"/>
              <a:ext cx="5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4" name="Line 37"/>
            <p:cNvSpPr>
              <a:spLocks noChangeShapeType="1"/>
            </p:cNvSpPr>
            <p:nvPr/>
          </p:nvSpPr>
          <p:spPr bwMode="auto">
            <a:xfrm>
              <a:off x="4046" y="1793"/>
              <a:ext cx="0" cy="7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622" name="Line 38"/>
            <p:cNvSpPr>
              <a:spLocks noChangeShapeType="1"/>
            </p:cNvSpPr>
            <p:nvPr/>
          </p:nvSpPr>
          <p:spPr bwMode="auto">
            <a:xfrm>
              <a:off x="1782" y="1938"/>
              <a:ext cx="22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6" name="Text Box 39"/>
            <p:cNvSpPr txBox="1">
              <a:spLocks noChangeArrowheads="1"/>
            </p:cNvSpPr>
            <p:nvPr/>
          </p:nvSpPr>
          <p:spPr bwMode="auto">
            <a:xfrm>
              <a:off x="3050" y="3937"/>
              <a:ext cx="43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3624" name="Line 40"/>
            <p:cNvSpPr>
              <a:spLocks noChangeShapeType="1"/>
            </p:cNvSpPr>
            <p:nvPr/>
          </p:nvSpPr>
          <p:spPr bwMode="auto">
            <a:xfrm rot="5400000" flipH="1">
              <a:off x="2601" y="3918"/>
              <a:ext cx="7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23625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984"/>
              <a:ext cx="288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23626" name="Picture 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915"/>
              <a:ext cx="3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23627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584"/>
              <a:ext cx="48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23628" name="Picture 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896"/>
              <a:ext cx="43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73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Nodal price using superposition</a:t>
            </a:r>
          </a:p>
        </p:txBody>
      </p:sp>
      <p:sp>
        <p:nvSpPr>
          <p:cNvPr id="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40262-60CC-A147-B217-913F6C4E503F}" type="slidenum">
              <a:rPr lang="en-GB"/>
              <a:pPr>
                <a:defRPr/>
              </a:pPr>
              <a:t>67</a:t>
            </a:fld>
            <a:endParaRPr lang="en-GB"/>
          </a:p>
        </p:txBody>
      </p:sp>
      <p:sp>
        <p:nvSpPr>
          <p:cNvPr id="77827" name="Line 20"/>
          <p:cNvSpPr>
            <a:spLocks noChangeShapeType="1"/>
          </p:cNvSpPr>
          <p:nvPr/>
        </p:nvSpPr>
        <p:spPr bwMode="auto">
          <a:xfrm>
            <a:off x="860425" y="3581400"/>
            <a:ext cx="0" cy="8064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Text Box 21"/>
          <p:cNvSpPr txBox="1">
            <a:spLocks noChangeArrowheads="1"/>
          </p:cNvSpPr>
          <p:nvPr/>
        </p:nvSpPr>
        <p:spPr bwMode="auto">
          <a:xfrm>
            <a:off x="825500" y="4452944"/>
            <a:ext cx="196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77829" name="Text Box 22"/>
          <p:cNvSpPr txBox="1">
            <a:spLocks noChangeArrowheads="1"/>
          </p:cNvSpPr>
          <p:nvPr/>
        </p:nvSpPr>
        <p:spPr bwMode="auto">
          <a:xfrm>
            <a:off x="2462216" y="5764213"/>
            <a:ext cx="5238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30" name="Text Box 23"/>
          <p:cNvSpPr txBox="1">
            <a:spLocks noChangeArrowheads="1"/>
          </p:cNvSpPr>
          <p:nvPr/>
        </p:nvSpPr>
        <p:spPr bwMode="auto">
          <a:xfrm>
            <a:off x="3581403" y="4484694"/>
            <a:ext cx="228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77831" name="Line 24"/>
          <p:cNvSpPr>
            <a:spLocks noChangeShapeType="1"/>
          </p:cNvSpPr>
          <p:nvPr/>
        </p:nvSpPr>
        <p:spPr bwMode="auto">
          <a:xfrm rot="16200000">
            <a:off x="2250282" y="4769646"/>
            <a:ext cx="0" cy="12239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57" name="Freeform 25"/>
          <p:cNvSpPr>
            <a:spLocks/>
          </p:cNvSpPr>
          <p:nvPr/>
        </p:nvSpPr>
        <p:spPr bwMode="auto">
          <a:xfrm>
            <a:off x="877891" y="4198938"/>
            <a:ext cx="1012825" cy="1192212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5658" name="Freeform 26"/>
          <p:cNvSpPr>
            <a:spLocks/>
          </p:cNvSpPr>
          <p:nvPr/>
        </p:nvSpPr>
        <p:spPr bwMode="auto">
          <a:xfrm flipH="1">
            <a:off x="2646366" y="4198938"/>
            <a:ext cx="979487" cy="1192212"/>
          </a:xfrm>
          <a:custGeom>
            <a:avLst/>
            <a:gdLst>
              <a:gd name="T0" fmla="*/ 0 w 1520"/>
              <a:gd name="T1" fmla="*/ 0 h 2320"/>
              <a:gd name="T2" fmla="*/ 360 w 1520"/>
              <a:gd name="T3" fmla="*/ 0 h 2320"/>
              <a:gd name="T4" fmla="*/ 1520 w 1520"/>
              <a:gd name="T5" fmla="*/ 2000 h 2320"/>
              <a:gd name="T6" fmla="*/ 1520 w 1520"/>
              <a:gd name="T7" fmla="*/ 23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0" h="2320">
                <a:moveTo>
                  <a:pt x="0" y="0"/>
                </a:moveTo>
                <a:lnTo>
                  <a:pt x="360" y="0"/>
                </a:lnTo>
                <a:lnTo>
                  <a:pt x="1520" y="2000"/>
                </a:lnTo>
                <a:lnTo>
                  <a:pt x="1520" y="232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34" name="Text Box 27"/>
          <p:cNvSpPr txBox="1">
            <a:spLocks noChangeArrowheads="1"/>
          </p:cNvSpPr>
          <p:nvPr/>
        </p:nvSpPr>
        <p:spPr bwMode="auto">
          <a:xfrm>
            <a:off x="2922591" y="5278444"/>
            <a:ext cx="228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3</a:t>
            </a:r>
          </a:p>
        </p:txBody>
      </p:sp>
      <p:sp>
        <p:nvSpPr>
          <p:cNvPr id="77835" name="Text Box 28"/>
          <p:cNvSpPr txBox="1">
            <a:spLocks noChangeArrowheads="1"/>
          </p:cNvSpPr>
          <p:nvPr/>
        </p:nvSpPr>
        <p:spPr bwMode="auto">
          <a:xfrm>
            <a:off x="1546228" y="4067180"/>
            <a:ext cx="7651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0.2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36" name="Text Box 29"/>
          <p:cNvSpPr txBox="1">
            <a:spLocks noChangeArrowheads="1"/>
          </p:cNvSpPr>
          <p:nvPr/>
        </p:nvSpPr>
        <p:spPr bwMode="auto">
          <a:xfrm>
            <a:off x="2239967" y="4519619"/>
            <a:ext cx="714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0.8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5662" name="Line 30"/>
          <p:cNvSpPr>
            <a:spLocks noChangeShapeType="1"/>
          </p:cNvSpPr>
          <p:nvPr/>
        </p:nvSpPr>
        <p:spPr bwMode="auto">
          <a:xfrm rot="5400000" flipH="1">
            <a:off x="1989138" y="5745163"/>
            <a:ext cx="717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38" name="Line 31"/>
          <p:cNvSpPr>
            <a:spLocks noChangeShapeType="1"/>
          </p:cNvSpPr>
          <p:nvPr/>
        </p:nvSpPr>
        <p:spPr bwMode="auto">
          <a:xfrm>
            <a:off x="3609975" y="3581400"/>
            <a:ext cx="0" cy="8064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664" name="Line 32"/>
          <p:cNvSpPr>
            <a:spLocks noChangeShapeType="1"/>
          </p:cNvSpPr>
          <p:nvPr/>
        </p:nvSpPr>
        <p:spPr bwMode="auto">
          <a:xfrm>
            <a:off x="860426" y="3729038"/>
            <a:ext cx="27495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7840" name="Group 33"/>
          <p:cNvGrpSpPr>
            <a:grpSpLocks/>
          </p:cNvGrpSpPr>
          <p:nvPr/>
        </p:nvGrpSpPr>
        <p:grpSpPr bwMode="auto">
          <a:xfrm flipH="1">
            <a:off x="1201738" y="3954469"/>
            <a:ext cx="1395412" cy="1017587"/>
            <a:chOff x="5088" y="2840"/>
            <a:chExt cx="1728" cy="1278"/>
          </a:xfrm>
        </p:grpSpPr>
        <p:sp>
          <p:nvSpPr>
            <p:cNvPr id="325666" name="Line 34"/>
            <p:cNvSpPr>
              <a:spLocks noChangeShapeType="1"/>
            </p:cNvSpPr>
            <p:nvPr/>
          </p:nvSpPr>
          <p:spPr bwMode="auto">
            <a:xfrm flipH="1">
              <a:off x="5088" y="2840"/>
              <a:ext cx="17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5667" name="Line 35"/>
            <p:cNvSpPr>
              <a:spLocks noChangeShapeType="1"/>
            </p:cNvSpPr>
            <p:nvPr/>
          </p:nvSpPr>
          <p:spPr bwMode="auto">
            <a:xfrm flipH="1">
              <a:off x="5821" y="2840"/>
              <a:ext cx="995" cy="1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25668" name="Line 36"/>
          <p:cNvSpPr>
            <a:spLocks noChangeShapeType="1"/>
          </p:cNvSpPr>
          <p:nvPr/>
        </p:nvSpPr>
        <p:spPr bwMode="auto">
          <a:xfrm flipH="1">
            <a:off x="2478091" y="4113219"/>
            <a:ext cx="803275" cy="1019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7842" name="Text Box 37"/>
          <p:cNvSpPr txBox="1">
            <a:spLocks noChangeArrowheads="1"/>
          </p:cNvSpPr>
          <p:nvPr/>
        </p:nvSpPr>
        <p:spPr bwMode="auto">
          <a:xfrm>
            <a:off x="3838575" y="3697293"/>
            <a:ext cx="5222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  <a:latin typeface="Arial" charset="0"/>
              </a:rPr>
              <a:t>1 MW</a:t>
            </a:r>
            <a:endParaRPr lang="en-US" sz="1400" baseline="-25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5670" name="Line 38"/>
          <p:cNvSpPr>
            <a:spLocks noChangeShapeType="1"/>
          </p:cNvSpPr>
          <p:nvPr/>
        </p:nvSpPr>
        <p:spPr bwMode="auto">
          <a:xfrm>
            <a:off x="3617914" y="3940175"/>
            <a:ext cx="727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25675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1447800"/>
            <a:ext cx="354965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5676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057406"/>
            <a:ext cx="487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5677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743200"/>
            <a:ext cx="25590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5678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3" y="3352806"/>
            <a:ext cx="23463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5679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562600"/>
            <a:ext cx="610870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5680" name="AutoShape 48"/>
          <p:cNvSpPr>
            <a:spLocks noChangeArrowheads="1"/>
          </p:cNvSpPr>
          <p:nvPr/>
        </p:nvSpPr>
        <p:spPr bwMode="auto">
          <a:xfrm>
            <a:off x="6438900" y="4114800"/>
            <a:ext cx="742950" cy="1143000"/>
          </a:xfrm>
          <a:prstGeom prst="downArrow">
            <a:avLst>
              <a:gd name="adj1" fmla="val 50000"/>
              <a:gd name="adj2" fmla="val 3846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7851" name="Group 68"/>
          <p:cNvGrpSpPr>
            <a:grpSpLocks/>
          </p:cNvGrpSpPr>
          <p:nvPr/>
        </p:nvGrpSpPr>
        <p:grpSpPr bwMode="auto">
          <a:xfrm>
            <a:off x="495300" y="1366838"/>
            <a:ext cx="3962400" cy="1905000"/>
            <a:chOff x="288" y="861"/>
            <a:chExt cx="2304" cy="1200"/>
          </a:xfrm>
        </p:grpSpPr>
        <p:sp>
          <p:nvSpPr>
            <p:cNvPr id="77852" name="Line 50"/>
            <p:cNvSpPr>
              <a:spLocks noChangeShapeType="1"/>
            </p:cNvSpPr>
            <p:nvPr/>
          </p:nvSpPr>
          <p:spPr bwMode="auto">
            <a:xfrm>
              <a:off x="663" y="1051"/>
              <a:ext cx="0" cy="4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Text Box 51"/>
            <p:cNvSpPr txBox="1">
              <a:spLocks noChangeArrowheads="1"/>
            </p:cNvSpPr>
            <p:nvPr/>
          </p:nvSpPr>
          <p:spPr bwMode="auto">
            <a:xfrm>
              <a:off x="647" y="1489"/>
              <a:ext cx="98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7854" name="Text Box 52"/>
            <p:cNvSpPr txBox="1">
              <a:spLocks noChangeArrowheads="1"/>
            </p:cNvSpPr>
            <p:nvPr/>
          </p:nvSpPr>
          <p:spPr bwMode="auto">
            <a:xfrm>
              <a:off x="2141" y="1056"/>
              <a:ext cx="451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 MW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7855" name="Text Box 53"/>
            <p:cNvSpPr txBox="1">
              <a:spLocks noChangeArrowheads="1"/>
            </p:cNvSpPr>
            <p:nvPr/>
          </p:nvSpPr>
          <p:spPr bwMode="auto">
            <a:xfrm>
              <a:off x="2012" y="1505"/>
              <a:ext cx="11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7856" name="Line 54"/>
            <p:cNvSpPr>
              <a:spLocks noChangeShapeType="1"/>
            </p:cNvSpPr>
            <p:nvPr/>
          </p:nvSpPr>
          <p:spPr bwMode="auto">
            <a:xfrm rot="-5400000">
              <a:off x="1353" y="1652"/>
              <a:ext cx="0" cy="60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687" name="Freeform 55"/>
            <p:cNvSpPr>
              <a:spLocks/>
            </p:cNvSpPr>
            <p:nvPr/>
          </p:nvSpPr>
          <p:spPr bwMode="auto">
            <a:xfrm>
              <a:off x="673" y="1361"/>
              <a:ext cx="501" cy="599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5688" name="Freeform 56"/>
            <p:cNvSpPr>
              <a:spLocks/>
            </p:cNvSpPr>
            <p:nvPr/>
          </p:nvSpPr>
          <p:spPr bwMode="auto">
            <a:xfrm flipH="1">
              <a:off x="1550" y="1361"/>
              <a:ext cx="486" cy="599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859" name="Text Box 57"/>
            <p:cNvSpPr txBox="1">
              <a:spLocks noChangeArrowheads="1"/>
            </p:cNvSpPr>
            <p:nvPr/>
          </p:nvSpPr>
          <p:spPr bwMode="auto">
            <a:xfrm>
              <a:off x="1686" y="1903"/>
              <a:ext cx="11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325690" name="Line 58"/>
            <p:cNvSpPr>
              <a:spLocks noChangeShapeType="1"/>
            </p:cNvSpPr>
            <p:nvPr/>
          </p:nvSpPr>
          <p:spPr bwMode="auto">
            <a:xfrm>
              <a:off x="313" y="1263"/>
              <a:ext cx="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861" name="Text Box 59"/>
            <p:cNvSpPr txBox="1">
              <a:spLocks noChangeArrowheads="1"/>
            </p:cNvSpPr>
            <p:nvPr/>
          </p:nvSpPr>
          <p:spPr bwMode="auto">
            <a:xfrm>
              <a:off x="288" y="1080"/>
              <a:ext cx="341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 MW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5692" name="Line 60"/>
            <p:cNvSpPr>
              <a:spLocks noChangeShapeType="1"/>
            </p:cNvSpPr>
            <p:nvPr/>
          </p:nvSpPr>
          <p:spPr bwMode="auto">
            <a:xfrm>
              <a:off x="1165" y="1051"/>
              <a:ext cx="464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863" name="Text Box 61"/>
            <p:cNvSpPr txBox="1">
              <a:spLocks noChangeArrowheads="1"/>
            </p:cNvSpPr>
            <p:nvPr/>
          </p:nvSpPr>
          <p:spPr bwMode="auto">
            <a:xfrm>
              <a:off x="1152" y="861"/>
              <a:ext cx="445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0.6 MW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7864" name="Text Box 62"/>
            <p:cNvSpPr txBox="1">
              <a:spLocks noChangeArrowheads="1"/>
            </p:cNvSpPr>
            <p:nvPr/>
          </p:nvSpPr>
          <p:spPr bwMode="auto">
            <a:xfrm>
              <a:off x="1104" y="1440"/>
              <a:ext cx="56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0.4 MW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5695" name="Line 63"/>
            <p:cNvSpPr>
              <a:spLocks noChangeShapeType="1"/>
            </p:cNvSpPr>
            <p:nvPr/>
          </p:nvSpPr>
          <p:spPr bwMode="auto">
            <a:xfrm>
              <a:off x="2032" y="1263"/>
              <a:ext cx="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866" name="Line 64"/>
            <p:cNvSpPr>
              <a:spLocks noChangeShapeType="1"/>
            </p:cNvSpPr>
            <p:nvPr/>
          </p:nvSpPr>
          <p:spPr bwMode="auto">
            <a:xfrm>
              <a:off x="2026" y="1051"/>
              <a:ext cx="0" cy="4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697" name="Line 65"/>
            <p:cNvSpPr>
              <a:spLocks noChangeShapeType="1"/>
            </p:cNvSpPr>
            <p:nvPr/>
          </p:nvSpPr>
          <p:spPr bwMode="auto">
            <a:xfrm>
              <a:off x="663" y="1125"/>
              <a:ext cx="13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5698" name="Line 66"/>
            <p:cNvSpPr>
              <a:spLocks noChangeShapeType="1"/>
            </p:cNvSpPr>
            <p:nvPr/>
          </p:nvSpPr>
          <p:spPr bwMode="auto">
            <a:xfrm>
              <a:off x="936" y="1352"/>
              <a:ext cx="409" cy="512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5699" name="Line 67"/>
            <p:cNvSpPr>
              <a:spLocks noChangeShapeType="1"/>
            </p:cNvSpPr>
            <p:nvPr/>
          </p:nvSpPr>
          <p:spPr bwMode="auto">
            <a:xfrm flipH="1">
              <a:off x="1345" y="1350"/>
              <a:ext cx="398" cy="511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Observations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Generators A and D are marginal generators because they supply the next MW of load at the bus where they are located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Generators B and C are not marginal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Unconstrained system: 1 marginal generator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m </a:t>
            </a:r>
            <a:r>
              <a:rPr lang="en-GB" dirty="0">
                <a:solidFill>
                  <a:srgbClr val="FF0000"/>
                </a:solidFill>
                <a:cs typeface="+mn-cs"/>
              </a:rPr>
              <a:t>binding</a:t>
            </a:r>
            <a:r>
              <a:rPr lang="en-GB" dirty="0">
                <a:cs typeface="+mn-cs"/>
              </a:rPr>
              <a:t> constraints: m+1 marginal generators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>
                <a:cs typeface="+mn-cs"/>
              </a:rPr>
              <a:t>Prices at nodes where there is no marginal generator are set by a linear combination of the prices at the other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829A29-7009-1540-8603-A03DE6FE14E2}" type="slidenum">
              <a:rPr lang="en-GB"/>
              <a:pPr>
                <a:defRPr/>
              </a:pPr>
              <a:t>68</a:t>
            </a:fld>
            <a:endParaRPr lang="en-GB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Summary for three-bus system</a:t>
            </a:r>
          </a:p>
        </p:txBody>
      </p:sp>
      <p:graphicFrame>
        <p:nvGraphicFramePr>
          <p:cNvPr id="8090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8677" y="1844675"/>
          <a:ext cx="829945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71" name="Document" r:id="rId3" imgW="5638800" imgH="1968500" progId="Word.Document.8">
                  <p:embed/>
                </p:oleObj>
              </mc:Choice>
              <mc:Fallback>
                <p:oleObj name="Document" r:id="rId3" imgW="5638800" imgH="19685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7" y="1844675"/>
                        <a:ext cx="8299450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8A4BB5-8720-7248-8469-BE40CF7B20F9}" type="slidenum">
              <a:rPr lang="en-GB"/>
              <a:pPr>
                <a:defRPr/>
              </a:pPr>
              <a:t>69</a:t>
            </a:fld>
            <a:endParaRPr lang="en-GB"/>
          </a:p>
        </p:txBody>
      </p:sp>
      <p:sp>
        <p:nvSpPr>
          <p:cNvPr id="80901" name="TextBox 1"/>
          <p:cNvSpPr txBox="1">
            <a:spLocks noChangeArrowheads="1"/>
          </p:cNvSpPr>
          <p:nvPr/>
        </p:nvSpPr>
        <p:spPr bwMode="auto">
          <a:xfrm>
            <a:off x="843361" y="4314582"/>
            <a:ext cx="20214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baseline="-25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(= congestion surplus)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52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Physical transmission rights</a:t>
            </a:r>
          </a:p>
        </p:txBody>
      </p:sp>
      <p:sp>
        <p:nvSpPr>
          <p:cNvPr id="361521" name="Rectangle 49"/>
          <p:cNvSpPr>
            <a:spLocks noGrp="1" noChangeArrowheads="1"/>
          </p:cNvSpPr>
          <p:nvPr>
            <p:ph idx="1"/>
          </p:nvPr>
        </p:nvSpPr>
        <p:spPr>
          <a:xfrm>
            <a:off x="742950" y="3694119"/>
            <a:ext cx="8890570" cy="2401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G</a:t>
            </a:r>
            <a:r>
              <a:rPr lang="en-GB" sz="2400" baseline="-25000" dirty="0">
                <a:cs typeface="+mn-cs"/>
              </a:rPr>
              <a:t>1</a:t>
            </a:r>
            <a:r>
              <a:rPr lang="en-GB" sz="2400" dirty="0">
                <a:cs typeface="+mn-cs"/>
              </a:rPr>
              <a:t> sold 300 MW to L</a:t>
            </a:r>
            <a:r>
              <a:rPr lang="en-GB" sz="2400" baseline="-25000" dirty="0">
                <a:cs typeface="+mn-cs"/>
              </a:rPr>
              <a:t>1</a:t>
            </a:r>
            <a:r>
              <a:rPr lang="en-GB" sz="2400" dirty="0">
                <a:cs typeface="+mn-cs"/>
              </a:rPr>
              <a:t> at 30 $/MWh</a:t>
            </a:r>
            <a:endParaRPr lang="en-GB" sz="2400" baseline="-250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G</a:t>
            </a:r>
            <a:r>
              <a:rPr lang="en-GB" sz="2400" baseline="-25000" dirty="0">
                <a:cs typeface="+mn-cs"/>
              </a:rPr>
              <a:t>2</a:t>
            </a:r>
            <a:r>
              <a:rPr lang="en-GB" sz="2400" dirty="0">
                <a:cs typeface="+mn-cs"/>
              </a:rPr>
              <a:t> sold 200 MW to L</a:t>
            </a:r>
            <a:r>
              <a:rPr lang="en-GB" sz="2400" baseline="-25000" dirty="0">
                <a:cs typeface="+mn-cs"/>
              </a:rPr>
              <a:t>2</a:t>
            </a:r>
            <a:r>
              <a:rPr lang="en-GB" sz="2400" dirty="0">
                <a:cs typeface="+mn-cs"/>
              </a:rPr>
              <a:t> at 32 $/MWh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G</a:t>
            </a:r>
            <a:r>
              <a:rPr lang="en-GB" sz="2400" baseline="-25000" dirty="0">
                <a:cs typeface="+mn-cs"/>
              </a:rPr>
              <a:t>3</a:t>
            </a:r>
            <a:r>
              <a:rPr lang="en-GB" sz="2400" dirty="0">
                <a:cs typeface="+mn-cs"/>
              </a:rPr>
              <a:t> selling energy at 35 $/MWh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How much would </a:t>
            </a:r>
            <a:r>
              <a:rPr lang="en-GB" sz="2400" dirty="0"/>
              <a:t>L</a:t>
            </a:r>
            <a:r>
              <a:rPr lang="en-GB" sz="2400" baseline="-25000" dirty="0"/>
              <a:t>1</a:t>
            </a:r>
            <a:r>
              <a:rPr lang="en-GB" sz="2400" dirty="0">
                <a:cs typeface="+mn-cs"/>
              </a:rPr>
              <a:t> and </a:t>
            </a:r>
            <a:r>
              <a:rPr lang="en-GB" sz="2400" dirty="0"/>
              <a:t>L</a:t>
            </a:r>
            <a:r>
              <a:rPr lang="en-GB" sz="2400" baseline="-25000" dirty="0"/>
              <a:t>2</a:t>
            </a:r>
            <a:r>
              <a:rPr lang="en-GB" sz="2400" dirty="0">
                <a:cs typeface="+mn-cs"/>
              </a:rPr>
              <a:t> be willing to pay for transmission rights?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L</a:t>
            </a:r>
            <a:r>
              <a:rPr lang="en-GB" sz="2400" baseline="-25000" dirty="0">
                <a:cs typeface="+mn-cs"/>
              </a:rPr>
              <a:t>2</a:t>
            </a:r>
            <a:r>
              <a:rPr lang="en-GB" sz="2400" dirty="0">
                <a:cs typeface="+mn-cs"/>
              </a:rPr>
              <a:t> should not pay more than 3 $/MWh for transmission rights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L</a:t>
            </a:r>
            <a:r>
              <a:rPr lang="en-GB" sz="2400" baseline="-25000" dirty="0">
                <a:cs typeface="+mn-cs"/>
              </a:rPr>
              <a:t>1</a:t>
            </a:r>
            <a:r>
              <a:rPr lang="en-GB" sz="2400" dirty="0">
                <a:cs typeface="+mn-cs"/>
              </a:rPr>
              <a:t> should not pay more than 5 $/MWh for transmission rights</a:t>
            </a: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2C695-6BB6-FB4D-9795-AFF6459A86F2}" type="slidenum">
              <a:rPr lang="en-GB"/>
              <a:pPr>
                <a:defRPr/>
              </a:pPr>
              <a:t>7</a:t>
            </a:fld>
            <a:endParaRPr lang="en-GB"/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742951" y="1403598"/>
            <a:ext cx="8513763" cy="2457450"/>
            <a:chOff x="432" y="864"/>
            <a:chExt cx="4950" cy="1548"/>
          </a:xfrm>
        </p:grpSpPr>
        <p:sp>
          <p:nvSpPr>
            <p:cNvPr id="12294" name="Line 3"/>
            <p:cNvSpPr>
              <a:spLocks noChangeShapeType="1"/>
            </p:cNvSpPr>
            <p:nvPr/>
          </p:nvSpPr>
          <p:spPr bwMode="auto">
            <a:xfrm>
              <a:off x="1656" y="1114"/>
              <a:ext cx="0" cy="9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5" name="Group 4"/>
            <p:cNvGrpSpPr>
              <a:grpSpLocks/>
            </p:cNvGrpSpPr>
            <p:nvPr/>
          </p:nvGrpSpPr>
          <p:grpSpPr bwMode="auto">
            <a:xfrm>
              <a:off x="664" y="1069"/>
              <a:ext cx="986" cy="364"/>
              <a:chOff x="664" y="1069"/>
              <a:chExt cx="986" cy="364"/>
            </a:xfrm>
          </p:grpSpPr>
          <p:sp>
            <p:nvSpPr>
              <p:cNvPr id="12329" name="Line 5"/>
              <p:cNvSpPr>
                <a:spLocks noChangeShapeType="1"/>
              </p:cNvSpPr>
              <p:nvPr/>
            </p:nvSpPr>
            <p:spPr bwMode="auto">
              <a:xfrm>
                <a:off x="1043" y="1243"/>
                <a:ext cx="60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30" name="Group 6"/>
              <p:cNvGrpSpPr>
                <a:grpSpLocks/>
              </p:cNvGrpSpPr>
              <p:nvPr/>
            </p:nvGrpSpPr>
            <p:grpSpPr bwMode="auto">
              <a:xfrm>
                <a:off x="664" y="1069"/>
                <a:ext cx="363" cy="364"/>
                <a:chOff x="2414" y="2180"/>
                <a:chExt cx="568" cy="568"/>
              </a:xfrm>
            </p:grpSpPr>
            <p:sp>
              <p:nvSpPr>
                <p:cNvPr id="12331" name="Oval 7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32" name="Group 8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1233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2337" name="Arc 1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8" name="Arc 1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34" name="Group 12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2335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6" name="Arc 1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2296" name="Text Box 15"/>
            <p:cNvSpPr txBox="1">
              <a:spLocks noChangeArrowheads="1"/>
            </p:cNvSpPr>
            <p:nvPr/>
          </p:nvSpPr>
          <p:spPr bwMode="auto">
            <a:xfrm>
              <a:off x="432" y="1211"/>
              <a:ext cx="16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297" name="Text Box 16"/>
            <p:cNvSpPr txBox="1">
              <a:spLocks noChangeArrowheads="1"/>
            </p:cNvSpPr>
            <p:nvPr/>
          </p:nvSpPr>
          <p:spPr bwMode="auto">
            <a:xfrm>
              <a:off x="432" y="1749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298" name="Line 17"/>
            <p:cNvSpPr>
              <a:spLocks noChangeShapeType="1"/>
            </p:cNvSpPr>
            <p:nvPr/>
          </p:nvSpPr>
          <p:spPr bwMode="auto">
            <a:xfrm>
              <a:off x="4145" y="1095"/>
              <a:ext cx="0" cy="12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490" name="Line 18"/>
            <p:cNvSpPr>
              <a:spLocks noChangeShapeType="1"/>
            </p:cNvSpPr>
            <p:nvPr/>
          </p:nvSpPr>
          <p:spPr bwMode="auto">
            <a:xfrm>
              <a:off x="1658" y="1462"/>
              <a:ext cx="249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300" name="Group 19"/>
            <p:cNvGrpSpPr>
              <a:grpSpLocks/>
            </p:cNvGrpSpPr>
            <p:nvPr/>
          </p:nvGrpSpPr>
          <p:grpSpPr bwMode="auto">
            <a:xfrm>
              <a:off x="672" y="1632"/>
              <a:ext cx="978" cy="364"/>
              <a:chOff x="672" y="1632"/>
              <a:chExt cx="978" cy="364"/>
            </a:xfrm>
          </p:grpSpPr>
          <p:sp>
            <p:nvSpPr>
              <p:cNvPr id="12319" name="Line 20"/>
              <p:cNvSpPr>
                <a:spLocks noChangeShapeType="1"/>
              </p:cNvSpPr>
              <p:nvPr/>
            </p:nvSpPr>
            <p:spPr bwMode="auto">
              <a:xfrm>
                <a:off x="1043" y="1806"/>
                <a:ext cx="60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20" name="Group 21"/>
              <p:cNvGrpSpPr>
                <a:grpSpLocks/>
              </p:cNvGrpSpPr>
              <p:nvPr/>
            </p:nvGrpSpPr>
            <p:grpSpPr bwMode="auto">
              <a:xfrm>
                <a:off x="672" y="1632"/>
                <a:ext cx="363" cy="364"/>
                <a:chOff x="2414" y="2180"/>
                <a:chExt cx="568" cy="568"/>
              </a:xfrm>
            </p:grpSpPr>
            <p:sp>
              <p:nvSpPr>
                <p:cNvPr id="12321" name="Oval 22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322" name="Group 23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1232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2327" name="Arc 25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8" name="Arc 26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24" name="Group 27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12325" name="Arc 2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6" name="Arc 2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61502" name="Line 30"/>
            <p:cNvSpPr>
              <a:spLocks noChangeShapeType="1"/>
            </p:cNvSpPr>
            <p:nvPr/>
          </p:nvSpPr>
          <p:spPr bwMode="auto">
            <a:xfrm>
              <a:off x="4128" y="1287"/>
              <a:ext cx="4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1503" name="Line 31"/>
            <p:cNvSpPr>
              <a:spLocks noChangeShapeType="1"/>
            </p:cNvSpPr>
            <p:nvPr/>
          </p:nvSpPr>
          <p:spPr bwMode="auto">
            <a:xfrm>
              <a:off x="4139" y="1824"/>
              <a:ext cx="48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1504" name="Line 32"/>
            <p:cNvSpPr>
              <a:spLocks noChangeShapeType="1"/>
            </p:cNvSpPr>
            <p:nvPr/>
          </p:nvSpPr>
          <p:spPr bwMode="auto">
            <a:xfrm>
              <a:off x="1655" y="1674"/>
              <a:ext cx="249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304" name="Text Box 33"/>
            <p:cNvSpPr txBox="1">
              <a:spLocks noChangeArrowheads="1"/>
            </p:cNvSpPr>
            <p:nvPr/>
          </p:nvSpPr>
          <p:spPr bwMode="auto">
            <a:xfrm>
              <a:off x="4744" y="1237"/>
              <a:ext cx="16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305" name="Text Box 34"/>
            <p:cNvSpPr txBox="1">
              <a:spLocks noChangeArrowheads="1"/>
            </p:cNvSpPr>
            <p:nvPr/>
          </p:nvSpPr>
          <p:spPr bwMode="auto">
            <a:xfrm>
              <a:off x="4744" y="1725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L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2306" name="Text Box 35"/>
            <p:cNvSpPr txBox="1">
              <a:spLocks noChangeArrowheads="1"/>
            </p:cNvSpPr>
            <p:nvPr/>
          </p:nvSpPr>
          <p:spPr bwMode="auto">
            <a:xfrm>
              <a:off x="1474" y="864"/>
              <a:ext cx="579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Bus A </a:t>
              </a:r>
            </a:p>
          </p:txBody>
        </p:sp>
        <p:sp>
          <p:nvSpPr>
            <p:cNvPr id="12307" name="Text Box 36"/>
            <p:cNvSpPr txBox="1">
              <a:spLocks noChangeArrowheads="1"/>
            </p:cNvSpPr>
            <p:nvPr/>
          </p:nvSpPr>
          <p:spPr bwMode="auto">
            <a:xfrm>
              <a:off x="3995" y="874"/>
              <a:ext cx="46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Bus B </a:t>
              </a:r>
            </a:p>
          </p:txBody>
        </p:sp>
        <p:sp>
          <p:nvSpPr>
            <p:cNvPr id="12308" name="Line 37"/>
            <p:cNvSpPr>
              <a:spLocks noChangeShapeType="1"/>
            </p:cNvSpPr>
            <p:nvPr/>
          </p:nvSpPr>
          <p:spPr bwMode="auto">
            <a:xfrm>
              <a:off x="4137" y="2228"/>
              <a:ext cx="60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09" name="Group 38"/>
            <p:cNvGrpSpPr>
              <a:grpSpLocks/>
            </p:cNvGrpSpPr>
            <p:nvPr/>
          </p:nvGrpSpPr>
          <p:grpSpPr bwMode="auto">
            <a:xfrm>
              <a:off x="4725" y="2048"/>
              <a:ext cx="363" cy="364"/>
              <a:chOff x="2414" y="2180"/>
              <a:chExt cx="568" cy="568"/>
            </a:xfrm>
          </p:grpSpPr>
          <p:sp>
            <p:nvSpPr>
              <p:cNvPr id="12311" name="Oval 39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12" name="Group 40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12313" name="Group 41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12317" name="Arc 4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8" name="Arc 4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14" name="Group 44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12315" name="Arc 45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6" name="Arc 46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310" name="Text Box 47"/>
            <p:cNvSpPr txBox="1">
              <a:spLocks noChangeArrowheads="1"/>
            </p:cNvSpPr>
            <p:nvPr/>
          </p:nvSpPr>
          <p:spPr bwMode="auto">
            <a:xfrm>
              <a:off x="5179" y="2148"/>
              <a:ext cx="203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G</a:t>
              </a:r>
              <a:r>
                <a:rPr lang="en-US" sz="1800" baseline="-250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21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Counter-intuitive flows</a:t>
            </a:r>
          </a:p>
        </p:txBody>
      </p:sp>
      <p:sp>
        <p:nvSpPr>
          <p:cNvPr id="8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0136C-2B85-EC47-A919-EEC5B25662F1}" type="slidenum">
              <a:rPr lang="en-GB"/>
              <a:pPr>
                <a:defRPr/>
              </a:pPr>
              <a:t>70</a:t>
            </a:fld>
            <a:endParaRPr lang="en-GB"/>
          </a:p>
        </p:txBody>
      </p:sp>
      <p:grpSp>
        <p:nvGrpSpPr>
          <p:cNvPr id="329839" name="Group 111"/>
          <p:cNvGrpSpPr>
            <a:grpSpLocks/>
          </p:cNvGrpSpPr>
          <p:nvPr/>
        </p:nvGrpSpPr>
        <p:grpSpPr bwMode="auto">
          <a:xfrm>
            <a:off x="5118102" y="3352800"/>
            <a:ext cx="4600839" cy="2679700"/>
            <a:chOff x="2976" y="2112"/>
            <a:chExt cx="2675" cy="1688"/>
          </a:xfrm>
        </p:grpSpPr>
        <p:sp>
          <p:nvSpPr>
            <p:cNvPr id="329835" name="Oval 107"/>
            <p:cNvSpPr>
              <a:spLocks noChangeArrowheads="1"/>
            </p:cNvSpPr>
            <p:nvPr/>
          </p:nvSpPr>
          <p:spPr bwMode="auto">
            <a:xfrm>
              <a:off x="2976" y="2112"/>
              <a:ext cx="816" cy="72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36" name="Line 108"/>
            <p:cNvSpPr>
              <a:spLocks noChangeShapeType="1"/>
            </p:cNvSpPr>
            <p:nvPr/>
          </p:nvSpPr>
          <p:spPr bwMode="auto">
            <a:xfrm>
              <a:off x="3648" y="2640"/>
              <a:ext cx="581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37" name="Text Box 109"/>
            <p:cNvSpPr txBox="1">
              <a:spLocks noChangeArrowheads="1"/>
            </p:cNvSpPr>
            <p:nvPr/>
          </p:nvSpPr>
          <p:spPr bwMode="auto">
            <a:xfrm>
              <a:off x="4171" y="3044"/>
              <a:ext cx="148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>
                  <a:cs typeface="+mn-cs"/>
                </a:rPr>
                <a:t>Power flows from</a:t>
              </a:r>
              <a:br>
                <a:rPr lang="en-GB">
                  <a:cs typeface="+mn-cs"/>
                </a:rPr>
              </a:br>
              <a:r>
                <a:rPr lang="en-GB">
                  <a:cs typeface="+mn-cs"/>
                </a:rPr>
                <a:t>high price to low</a:t>
              </a:r>
              <a:br>
                <a:rPr lang="en-GB">
                  <a:cs typeface="+mn-cs"/>
                </a:rPr>
              </a:br>
              <a:r>
                <a:rPr lang="en-GB">
                  <a:cs typeface="+mn-cs"/>
                </a:rPr>
                <a:t>price!</a:t>
              </a:r>
            </a:p>
          </p:txBody>
        </p:sp>
      </p:grpSp>
      <p:grpSp>
        <p:nvGrpSpPr>
          <p:cNvPr id="81925" name="Group 106"/>
          <p:cNvGrpSpPr>
            <a:grpSpLocks/>
          </p:cNvGrpSpPr>
          <p:nvPr/>
        </p:nvGrpSpPr>
        <p:grpSpPr bwMode="auto">
          <a:xfrm>
            <a:off x="1238250" y="1219200"/>
            <a:ext cx="8078788" cy="5410200"/>
            <a:chOff x="720" y="768"/>
            <a:chExt cx="4698" cy="3408"/>
          </a:xfrm>
        </p:grpSpPr>
        <p:sp>
          <p:nvSpPr>
            <p:cNvPr id="329755" name="AutoShape 27"/>
            <p:cNvSpPr>
              <a:spLocks noChangeArrowheads="1"/>
            </p:cNvSpPr>
            <p:nvPr/>
          </p:nvSpPr>
          <p:spPr bwMode="auto">
            <a:xfrm>
              <a:off x="2609" y="3365"/>
              <a:ext cx="174" cy="610"/>
            </a:xfrm>
            <a:prstGeom prst="downArrow">
              <a:avLst>
                <a:gd name="adj1" fmla="val 28167"/>
                <a:gd name="adj2" fmla="val 95072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27" name="Line 28"/>
            <p:cNvSpPr>
              <a:spLocks noChangeShapeType="1"/>
            </p:cNvSpPr>
            <p:nvPr/>
          </p:nvSpPr>
          <p:spPr bwMode="auto">
            <a:xfrm>
              <a:off x="1759" y="911"/>
              <a:ext cx="0" cy="1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AutoShape 29"/>
            <p:cNvSpPr>
              <a:spLocks noChangeArrowheads="1"/>
            </p:cNvSpPr>
            <p:nvPr/>
          </p:nvSpPr>
          <p:spPr bwMode="auto">
            <a:xfrm rot="10800000">
              <a:off x="1207" y="1937"/>
              <a:ext cx="544" cy="637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1 w 21600"/>
                <a:gd name="T7" fmla="*/ 637 h 21600"/>
                <a:gd name="T8" fmla="*/ 441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29" name="Group 30"/>
            <p:cNvGrpSpPr>
              <a:grpSpLocks/>
            </p:cNvGrpSpPr>
            <p:nvPr/>
          </p:nvGrpSpPr>
          <p:grpSpPr bwMode="auto">
            <a:xfrm>
              <a:off x="864" y="1433"/>
              <a:ext cx="889" cy="492"/>
              <a:chOff x="2942" y="2697"/>
              <a:chExt cx="1026" cy="568"/>
            </a:xfrm>
          </p:grpSpPr>
          <p:sp>
            <p:nvSpPr>
              <p:cNvPr id="81995" name="Line 3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96" name="Group 3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97" name="Oval 3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98" name="Group 3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9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3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4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000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2001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02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30" name="Text Box 41"/>
            <p:cNvSpPr txBox="1">
              <a:spLocks noChangeArrowheads="1"/>
            </p:cNvSpPr>
            <p:nvPr/>
          </p:nvSpPr>
          <p:spPr bwMode="auto">
            <a:xfrm>
              <a:off x="1734" y="2185"/>
              <a:ext cx="14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1931" name="AutoShape 42"/>
            <p:cNvSpPr>
              <a:spLocks noChangeArrowheads="1"/>
            </p:cNvSpPr>
            <p:nvPr/>
          </p:nvSpPr>
          <p:spPr bwMode="auto">
            <a:xfrm rot="10800000" flipH="1">
              <a:off x="4161" y="1948"/>
              <a:ext cx="544" cy="636"/>
            </a:xfrm>
            <a:custGeom>
              <a:avLst/>
              <a:gdLst>
                <a:gd name="T0" fmla="*/ 425 w 21600"/>
                <a:gd name="T1" fmla="*/ 0 h 21600"/>
                <a:gd name="T2" fmla="*/ 306 w 21600"/>
                <a:gd name="T3" fmla="*/ 212 h 21600"/>
                <a:gd name="T4" fmla="*/ 0 w 21600"/>
                <a:gd name="T5" fmla="*/ 614 h 21600"/>
                <a:gd name="T6" fmla="*/ 220 w 21600"/>
                <a:gd name="T7" fmla="*/ 636 h 21600"/>
                <a:gd name="T8" fmla="*/ 440 w 21600"/>
                <a:gd name="T9" fmla="*/ 449 h 21600"/>
                <a:gd name="T10" fmla="*/ 544 w 21600"/>
                <a:gd name="T11" fmla="*/ 21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106 h 21600"/>
                <a:gd name="T20" fmla="*/ 1747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Text Box 43"/>
            <p:cNvSpPr txBox="1">
              <a:spLocks noChangeArrowheads="1"/>
            </p:cNvSpPr>
            <p:nvPr/>
          </p:nvSpPr>
          <p:spPr bwMode="auto">
            <a:xfrm>
              <a:off x="4115" y="2185"/>
              <a:ext cx="17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1933" name="Line 44"/>
            <p:cNvSpPr>
              <a:spLocks noChangeShapeType="1"/>
            </p:cNvSpPr>
            <p:nvPr/>
          </p:nvSpPr>
          <p:spPr bwMode="auto">
            <a:xfrm>
              <a:off x="4153" y="911"/>
              <a:ext cx="0" cy="122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3" name="Line 45"/>
            <p:cNvSpPr>
              <a:spLocks noChangeShapeType="1"/>
            </p:cNvSpPr>
            <p:nvPr/>
          </p:nvSpPr>
          <p:spPr bwMode="auto">
            <a:xfrm>
              <a:off x="1760" y="1433"/>
              <a:ext cx="239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5" name="Line 46"/>
            <p:cNvSpPr>
              <a:spLocks noChangeShapeType="1"/>
            </p:cNvSpPr>
            <p:nvPr/>
          </p:nvSpPr>
          <p:spPr bwMode="auto">
            <a:xfrm rot="-5400000">
              <a:off x="2951" y="2913"/>
              <a:ext cx="0" cy="9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775" name="Freeform 47"/>
            <p:cNvSpPr>
              <a:spLocks/>
            </p:cNvSpPr>
            <p:nvPr/>
          </p:nvSpPr>
          <p:spPr bwMode="auto">
            <a:xfrm>
              <a:off x="1773" y="1964"/>
              <a:ext cx="933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776" name="Freeform 48"/>
            <p:cNvSpPr>
              <a:spLocks/>
            </p:cNvSpPr>
            <p:nvPr/>
          </p:nvSpPr>
          <p:spPr bwMode="auto">
            <a:xfrm flipH="1">
              <a:off x="3230" y="1964"/>
              <a:ext cx="934" cy="1426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8" name="Text Box 49"/>
            <p:cNvSpPr txBox="1">
              <a:spLocks noChangeArrowheads="1"/>
            </p:cNvSpPr>
            <p:nvPr/>
          </p:nvSpPr>
          <p:spPr bwMode="auto">
            <a:xfrm>
              <a:off x="3505" y="3314"/>
              <a:ext cx="173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81939" name="Group 50"/>
            <p:cNvGrpSpPr>
              <a:grpSpLocks/>
            </p:cNvGrpSpPr>
            <p:nvPr/>
          </p:nvGrpSpPr>
          <p:grpSpPr bwMode="auto">
            <a:xfrm>
              <a:off x="816" y="816"/>
              <a:ext cx="943" cy="521"/>
              <a:chOff x="2942" y="2697"/>
              <a:chExt cx="1026" cy="568"/>
            </a:xfrm>
          </p:grpSpPr>
          <p:sp>
            <p:nvSpPr>
              <p:cNvPr id="81985" name="Line 51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86" name="Group 52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81987" name="Oval 53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88" name="Group 54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8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3" name="Arc 5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4" name="Arc 5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90" name="Group 58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91" name="Arc 59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92" name="Arc 60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81940" name="Group 61"/>
            <p:cNvGrpSpPr>
              <a:grpSpLocks/>
            </p:cNvGrpSpPr>
            <p:nvPr/>
          </p:nvGrpSpPr>
          <p:grpSpPr bwMode="auto">
            <a:xfrm>
              <a:off x="4159" y="912"/>
              <a:ext cx="977" cy="543"/>
              <a:chOff x="7880" y="1988"/>
              <a:chExt cx="1026" cy="568"/>
            </a:xfrm>
          </p:grpSpPr>
          <p:sp>
            <p:nvSpPr>
              <p:cNvPr id="81975" name="Line 62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76" name="Group 63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81977" name="Oval 64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78" name="Group 65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81979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3" name="Arc 6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4" name="Arc 6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1980" name="Group 69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81981" name="Arc 70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82" name="Arc 71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81941" name="Text Box 72"/>
            <p:cNvSpPr txBox="1">
              <a:spLocks noChangeArrowheads="1"/>
            </p:cNvSpPr>
            <p:nvPr/>
          </p:nvSpPr>
          <p:spPr bwMode="auto">
            <a:xfrm>
              <a:off x="4527" y="768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2" name="Text Box 73"/>
            <p:cNvSpPr txBox="1">
              <a:spLocks noChangeArrowheads="1"/>
            </p:cNvSpPr>
            <p:nvPr/>
          </p:nvSpPr>
          <p:spPr bwMode="auto">
            <a:xfrm>
              <a:off x="720" y="816"/>
              <a:ext cx="2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3" name="Text Box 74"/>
            <p:cNvSpPr txBox="1">
              <a:spLocks noChangeArrowheads="1"/>
            </p:cNvSpPr>
            <p:nvPr/>
          </p:nvSpPr>
          <p:spPr bwMode="auto">
            <a:xfrm>
              <a:off x="768" y="1429"/>
              <a:ext cx="2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4" name="Line 75"/>
            <p:cNvSpPr>
              <a:spLocks noChangeShapeType="1"/>
            </p:cNvSpPr>
            <p:nvPr/>
          </p:nvSpPr>
          <p:spPr bwMode="auto">
            <a:xfrm rot="5400000" flipH="1">
              <a:off x="3055" y="3556"/>
              <a:ext cx="35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5" name="Group 76"/>
            <p:cNvGrpSpPr>
              <a:grpSpLocks/>
            </p:cNvGrpSpPr>
            <p:nvPr/>
          </p:nvGrpSpPr>
          <p:grpSpPr bwMode="auto">
            <a:xfrm>
              <a:off x="2974" y="3665"/>
              <a:ext cx="511" cy="510"/>
              <a:chOff x="8338" y="1988"/>
              <a:chExt cx="568" cy="568"/>
            </a:xfrm>
          </p:grpSpPr>
          <p:sp>
            <p:nvSpPr>
              <p:cNvPr id="81967" name="Oval 77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1968" name="Group 78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81969" name="Group 79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81973" name="Arc 8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4" name="Arc 8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70" name="Group 82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81971" name="Arc 83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72" name="Arc 84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1946" name="Text Box 85"/>
            <p:cNvSpPr txBox="1">
              <a:spLocks noChangeArrowheads="1"/>
            </p:cNvSpPr>
            <p:nvPr/>
          </p:nvSpPr>
          <p:spPr bwMode="auto">
            <a:xfrm>
              <a:off x="3568" y="3752"/>
              <a:ext cx="2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6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7" name="Text Box 86"/>
            <p:cNvSpPr txBox="1">
              <a:spLocks noChangeArrowheads="1"/>
            </p:cNvSpPr>
            <p:nvPr/>
          </p:nvSpPr>
          <p:spPr bwMode="auto">
            <a:xfrm>
              <a:off x="1098" y="2586"/>
              <a:ext cx="87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48" name="Text Box 87"/>
            <p:cNvSpPr txBox="1">
              <a:spLocks noChangeArrowheads="1"/>
            </p:cNvSpPr>
            <p:nvPr/>
          </p:nvSpPr>
          <p:spPr bwMode="auto">
            <a:xfrm>
              <a:off x="4379" y="2632"/>
              <a:ext cx="66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16" name="Line 88"/>
            <p:cNvSpPr>
              <a:spLocks noChangeShapeType="1"/>
            </p:cNvSpPr>
            <p:nvPr/>
          </p:nvSpPr>
          <p:spPr bwMode="auto">
            <a:xfrm>
              <a:off x="1440" y="1008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0" name="Text Box 89"/>
            <p:cNvSpPr txBox="1">
              <a:spLocks noChangeArrowheads="1"/>
            </p:cNvSpPr>
            <p:nvPr/>
          </p:nvSpPr>
          <p:spPr bwMode="auto">
            <a:xfrm>
              <a:off x="1344" y="816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18" name="Line 90"/>
            <p:cNvSpPr>
              <a:spLocks noChangeShapeType="1"/>
            </p:cNvSpPr>
            <p:nvPr/>
          </p:nvSpPr>
          <p:spPr bwMode="auto">
            <a:xfrm>
              <a:off x="1416" y="1616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2" name="Text Box 91"/>
            <p:cNvSpPr txBox="1">
              <a:spLocks noChangeArrowheads="1"/>
            </p:cNvSpPr>
            <p:nvPr/>
          </p:nvSpPr>
          <p:spPr bwMode="auto">
            <a:xfrm>
              <a:off x="1344" y="1440"/>
              <a:ext cx="480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0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0" name="Line 92"/>
            <p:cNvSpPr>
              <a:spLocks noChangeShapeType="1"/>
            </p:cNvSpPr>
            <p:nvPr/>
          </p:nvSpPr>
          <p:spPr bwMode="auto">
            <a:xfrm flipH="1">
              <a:off x="4224" y="1120"/>
              <a:ext cx="21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4" name="Text Box 93"/>
            <p:cNvSpPr txBox="1">
              <a:spLocks noChangeArrowheads="1"/>
            </p:cNvSpPr>
            <p:nvPr/>
          </p:nvSpPr>
          <p:spPr bwMode="auto">
            <a:xfrm>
              <a:off x="4224" y="960"/>
              <a:ext cx="34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2" name="Line 94"/>
            <p:cNvSpPr>
              <a:spLocks noChangeShapeType="1"/>
            </p:cNvSpPr>
            <p:nvPr/>
          </p:nvSpPr>
          <p:spPr bwMode="auto">
            <a:xfrm>
              <a:off x="2730" y="1536"/>
              <a:ext cx="4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23" name="Line 95"/>
            <p:cNvSpPr>
              <a:spLocks noChangeShapeType="1"/>
            </p:cNvSpPr>
            <p:nvPr/>
          </p:nvSpPr>
          <p:spPr bwMode="auto">
            <a:xfrm>
              <a:off x="2332" y="2241"/>
              <a:ext cx="26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9824" name="Line 96"/>
            <p:cNvSpPr>
              <a:spLocks noChangeShapeType="1"/>
            </p:cNvSpPr>
            <p:nvPr/>
          </p:nvSpPr>
          <p:spPr bwMode="auto">
            <a:xfrm flipH="1">
              <a:off x="3340" y="2256"/>
              <a:ext cx="260" cy="4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58" name="Text Box 97"/>
            <p:cNvSpPr txBox="1">
              <a:spLocks noChangeArrowheads="1"/>
            </p:cNvSpPr>
            <p:nvPr/>
          </p:nvSpPr>
          <p:spPr bwMode="auto">
            <a:xfrm>
              <a:off x="3403" y="3534"/>
              <a:ext cx="58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75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26" name="Line 98"/>
            <p:cNvSpPr>
              <a:spLocks noChangeShapeType="1"/>
            </p:cNvSpPr>
            <p:nvPr/>
          </p:nvSpPr>
          <p:spPr bwMode="auto">
            <a:xfrm flipV="1">
              <a:off x="3325" y="3408"/>
              <a:ext cx="0" cy="2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60" name="Text Box 99"/>
            <p:cNvSpPr txBox="1">
              <a:spLocks noChangeArrowheads="1"/>
            </p:cNvSpPr>
            <p:nvPr/>
          </p:nvSpPr>
          <p:spPr bwMode="auto">
            <a:xfrm>
              <a:off x="2736" y="1615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126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1" name="Text Box 100"/>
            <p:cNvSpPr txBox="1">
              <a:spLocks noChangeArrowheads="1"/>
            </p:cNvSpPr>
            <p:nvPr/>
          </p:nvSpPr>
          <p:spPr bwMode="auto">
            <a:xfrm>
              <a:off x="3120" y="2383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66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2" name="Text Box 101"/>
            <p:cNvSpPr txBox="1">
              <a:spLocks noChangeArrowheads="1"/>
            </p:cNvSpPr>
            <p:nvPr/>
          </p:nvSpPr>
          <p:spPr bwMode="auto">
            <a:xfrm>
              <a:off x="2496" y="2383"/>
              <a:ext cx="4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159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1963" name="Text Box 102"/>
            <p:cNvSpPr txBox="1">
              <a:spLocks noChangeArrowheads="1"/>
            </p:cNvSpPr>
            <p:nvPr/>
          </p:nvSpPr>
          <p:spPr bwMode="auto">
            <a:xfrm>
              <a:off x="2483" y="4013"/>
              <a:ext cx="54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29831" name="Text Box 103"/>
            <p:cNvSpPr txBox="1">
              <a:spLocks noChangeArrowheads="1"/>
            </p:cNvSpPr>
            <p:nvPr/>
          </p:nvSpPr>
          <p:spPr bwMode="auto">
            <a:xfrm>
              <a:off x="4320" y="1526"/>
              <a:ext cx="10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2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=11.25 $/</a:t>
              </a:r>
              <a:r>
                <a:rPr lang="en-GB" sz="1800" dirty="0" err="1">
                  <a:solidFill>
                    <a:srgbClr val="FF0000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cs typeface="+mn-cs"/>
              </a:endParaRPr>
            </a:p>
          </p:txBody>
        </p:sp>
        <p:sp>
          <p:nvSpPr>
            <p:cNvPr id="329832" name="Text Box 104"/>
            <p:cNvSpPr txBox="1">
              <a:spLocks noChangeArrowheads="1"/>
            </p:cNvSpPr>
            <p:nvPr/>
          </p:nvSpPr>
          <p:spPr bwMode="auto">
            <a:xfrm>
              <a:off x="1296" y="3264"/>
              <a:ext cx="11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3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=10.00 $/</a:t>
              </a:r>
              <a:r>
                <a:rPr lang="en-GB" sz="1800" dirty="0" err="1">
                  <a:solidFill>
                    <a:srgbClr val="FF0000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cs typeface="+mn-cs"/>
              </a:endParaRPr>
            </a:p>
          </p:txBody>
        </p:sp>
        <p:sp>
          <p:nvSpPr>
            <p:cNvPr id="329833" name="Text Box 105"/>
            <p:cNvSpPr txBox="1">
              <a:spLocks noChangeArrowheads="1"/>
            </p:cNvSpPr>
            <p:nvPr/>
          </p:nvSpPr>
          <p:spPr bwMode="auto">
            <a:xfrm>
              <a:off x="1824" y="864"/>
              <a:ext cx="10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π</a:t>
              </a:r>
              <a:r>
                <a:rPr lang="en-GB" sz="1800" baseline="-25000" dirty="0">
                  <a:solidFill>
                    <a:srgbClr val="FF0000"/>
                  </a:solidFill>
                  <a:cs typeface="+mn-cs"/>
                  <a:sym typeface="Symbol" charset="0"/>
                </a:rPr>
                <a:t>1</a:t>
              </a:r>
              <a:r>
                <a:rPr lang="en-GB" sz="1800" dirty="0">
                  <a:solidFill>
                    <a:srgbClr val="FF0000"/>
                  </a:solidFill>
                  <a:cs typeface="+mn-cs"/>
                  <a:sym typeface="Symbol" charset="0"/>
                </a:rPr>
                <a:t>=7.50 $/</a:t>
              </a:r>
              <a:r>
                <a:rPr lang="en-GB" sz="1800" dirty="0" err="1">
                  <a:solidFill>
                    <a:srgbClr val="FF0000"/>
                  </a:solidFill>
                  <a:cs typeface="+mn-cs"/>
                  <a:sym typeface="Symbol" charset="0"/>
                </a:rPr>
                <a:t>MWh</a:t>
              </a:r>
              <a:endParaRPr lang="en-GB" sz="1800" dirty="0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Counter-intuitive prices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n-cs"/>
              </a:rPr>
              <a:t>Prices at nodes without a marginal generator can be higher or lower than prices at the other nodes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Nodal prices can even be negative!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Predicting nodal prices requires calculations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Strategically placed generators can control prices</a:t>
            </a:r>
          </a:p>
          <a:p>
            <a:pPr eaLnBrk="1" hangingPunct="1">
              <a:defRPr/>
            </a:pPr>
            <a:r>
              <a:rPr lang="en-GB" dirty="0">
                <a:cs typeface="+mn-cs"/>
              </a:rPr>
              <a:t>Network congestion helps generators exert market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8CD4-0D5E-7246-AC53-373DC2E211B4}" type="slidenum">
              <a:rPr lang="en-GB"/>
              <a:pPr>
                <a:defRPr/>
              </a:pPr>
              <a:t>71</a:t>
            </a:fld>
            <a:endParaRPr lang="en-GB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Counter-intuitive prices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n-cs"/>
              </a:rPr>
              <a:t>Prices at nodes without a marginal generator can be higher or lower than prices at the other nodes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Nodal prices can even be negative!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Predicting nodal prices requires calculations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Strategically placed generators can control prices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Network congestion helps generators exert market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8CD4-0D5E-7246-AC53-373DC2E211B4}" type="slidenum">
              <a:rPr lang="en-GB"/>
              <a:pPr>
                <a:defRPr/>
              </a:pPr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279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Nodal prices and market power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>
          <a:xfrm>
            <a:off x="5097420" y="4484618"/>
            <a:ext cx="45361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C desperate to produce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Bid 3 $/MWh 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/>
              <a:t>Other generators bid at marginal cost </a:t>
            </a:r>
            <a:endParaRPr lang="en-GB" sz="2400" dirty="0">
              <a:cs typeface="+mn-cs"/>
            </a:endParaRPr>
          </a:p>
        </p:txBody>
      </p: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08F371-A3A7-4C49-982F-7AC723581B20}" type="slidenum">
              <a:rPr lang="en-GB"/>
              <a:pPr>
                <a:defRPr/>
              </a:pPr>
              <a:t>73</a:t>
            </a:fld>
            <a:endParaRPr lang="en-GB"/>
          </a:p>
        </p:txBody>
      </p:sp>
      <p:grpSp>
        <p:nvGrpSpPr>
          <p:cNvPr id="72709" name="Group 4"/>
          <p:cNvGrpSpPr>
            <a:grpSpLocks/>
          </p:cNvGrpSpPr>
          <p:nvPr/>
        </p:nvGrpSpPr>
        <p:grpSpPr bwMode="auto">
          <a:xfrm>
            <a:off x="272480" y="1447804"/>
            <a:ext cx="5861050" cy="4468813"/>
            <a:chOff x="480" y="1731"/>
            <a:chExt cx="3168" cy="2445"/>
          </a:xfrm>
        </p:grpSpPr>
        <p:sp>
          <p:nvSpPr>
            <p:cNvPr id="428037" name="AutoShape 5"/>
            <p:cNvSpPr>
              <a:spLocks noChangeArrowheads="1"/>
            </p:cNvSpPr>
            <p:nvPr/>
          </p:nvSpPr>
          <p:spPr bwMode="auto">
            <a:xfrm>
              <a:off x="1835" y="3594"/>
              <a:ext cx="124" cy="438"/>
            </a:xfrm>
            <a:prstGeom prst="downArrow">
              <a:avLst>
                <a:gd name="adj1" fmla="val 28167"/>
                <a:gd name="adj2" fmla="val 9524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11" name="Line 6"/>
            <p:cNvSpPr>
              <a:spLocks noChangeShapeType="1"/>
            </p:cNvSpPr>
            <p:nvPr/>
          </p:nvSpPr>
          <p:spPr bwMode="auto">
            <a:xfrm>
              <a:off x="1225" y="1834"/>
              <a:ext cx="0" cy="8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2" name="AutoShape 7"/>
            <p:cNvSpPr>
              <a:spLocks noChangeArrowheads="1"/>
            </p:cNvSpPr>
            <p:nvPr/>
          </p:nvSpPr>
          <p:spPr bwMode="auto">
            <a:xfrm rot="10800000">
              <a:off x="829" y="2570"/>
              <a:ext cx="391" cy="457"/>
            </a:xfrm>
            <a:custGeom>
              <a:avLst/>
              <a:gdLst>
                <a:gd name="T0" fmla="*/ 306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9 w 21600"/>
                <a:gd name="T7" fmla="*/ 457 h 21600"/>
                <a:gd name="T8" fmla="*/ 317 w 21600"/>
                <a:gd name="T9" fmla="*/ 322 h 21600"/>
                <a:gd name="T10" fmla="*/ 391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13" name="Group 8"/>
            <p:cNvGrpSpPr>
              <a:grpSpLocks/>
            </p:cNvGrpSpPr>
            <p:nvPr/>
          </p:nvGrpSpPr>
          <p:grpSpPr bwMode="auto">
            <a:xfrm>
              <a:off x="583" y="2208"/>
              <a:ext cx="638" cy="353"/>
              <a:chOff x="2942" y="2697"/>
              <a:chExt cx="1026" cy="568"/>
            </a:xfrm>
          </p:grpSpPr>
          <p:sp>
            <p:nvSpPr>
              <p:cNvPr id="72776" name="Line 9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777" name="Group 10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2778" name="Oval 11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779" name="Group 12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278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84" name="Arc 14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85" name="Arc 15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781" name="Group 16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82" name="Arc 1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83" name="Arc 1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2714" name="Text Box 19"/>
            <p:cNvSpPr txBox="1">
              <a:spLocks noChangeArrowheads="1"/>
            </p:cNvSpPr>
            <p:nvPr/>
          </p:nvSpPr>
          <p:spPr bwMode="auto">
            <a:xfrm>
              <a:off x="1207" y="2748"/>
              <a:ext cx="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2715" name="AutoShape 20"/>
            <p:cNvSpPr>
              <a:spLocks noChangeArrowheads="1"/>
            </p:cNvSpPr>
            <p:nvPr/>
          </p:nvSpPr>
          <p:spPr bwMode="auto">
            <a:xfrm rot="10800000" flipH="1">
              <a:off x="2949" y="2578"/>
              <a:ext cx="390" cy="456"/>
            </a:xfrm>
            <a:custGeom>
              <a:avLst/>
              <a:gdLst>
                <a:gd name="T0" fmla="*/ 305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8 w 21600"/>
                <a:gd name="T7" fmla="*/ 456 h 21600"/>
                <a:gd name="T8" fmla="*/ 316 w 21600"/>
                <a:gd name="T9" fmla="*/ 322 h 21600"/>
                <a:gd name="T10" fmla="*/ 390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84 h 21600"/>
                <a:gd name="T20" fmla="*/ 17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6" name="Text Box 21"/>
            <p:cNvSpPr txBox="1">
              <a:spLocks noChangeArrowheads="1"/>
            </p:cNvSpPr>
            <p:nvPr/>
          </p:nvSpPr>
          <p:spPr bwMode="auto">
            <a:xfrm>
              <a:off x="2916" y="2748"/>
              <a:ext cx="1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2717" name="Line 22"/>
            <p:cNvSpPr>
              <a:spLocks noChangeShapeType="1"/>
            </p:cNvSpPr>
            <p:nvPr/>
          </p:nvSpPr>
          <p:spPr bwMode="auto">
            <a:xfrm>
              <a:off x="2943" y="1834"/>
              <a:ext cx="0" cy="8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55" name="Line 23"/>
            <p:cNvSpPr>
              <a:spLocks noChangeShapeType="1"/>
            </p:cNvSpPr>
            <p:nvPr/>
          </p:nvSpPr>
          <p:spPr bwMode="auto">
            <a:xfrm>
              <a:off x="1226" y="2208"/>
              <a:ext cx="17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19" name="Line 24"/>
            <p:cNvSpPr>
              <a:spLocks noChangeShapeType="1"/>
            </p:cNvSpPr>
            <p:nvPr/>
          </p:nvSpPr>
          <p:spPr bwMode="auto">
            <a:xfrm rot="-5400000">
              <a:off x="2080" y="3270"/>
              <a:ext cx="0" cy="6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57" name="Freeform 25"/>
            <p:cNvSpPr>
              <a:spLocks/>
            </p:cNvSpPr>
            <p:nvPr/>
          </p:nvSpPr>
          <p:spPr bwMode="auto">
            <a:xfrm>
              <a:off x="1235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8058" name="Freeform 26"/>
            <p:cNvSpPr>
              <a:spLocks/>
            </p:cNvSpPr>
            <p:nvPr/>
          </p:nvSpPr>
          <p:spPr bwMode="auto">
            <a:xfrm flipH="1">
              <a:off x="2281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22" name="Text Box 27"/>
            <p:cNvSpPr txBox="1">
              <a:spLocks noChangeArrowheads="1"/>
            </p:cNvSpPr>
            <p:nvPr/>
          </p:nvSpPr>
          <p:spPr bwMode="auto">
            <a:xfrm>
              <a:off x="2478" y="3558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72723" name="Group 28"/>
            <p:cNvGrpSpPr>
              <a:grpSpLocks/>
            </p:cNvGrpSpPr>
            <p:nvPr/>
          </p:nvGrpSpPr>
          <p:grpSpPr bwMode="auto">
            <a:xfrm>
              <a:off x="549" y="1765"/>
              <a:ext cx="676" cy="374"/>
              <a:chOff x="2942" y="2697"/>
              <a:chExt cx="1026" cy="568"/>
            </a:xfrm>
          </p:grpSpPr>
          <p:sp>
            <p:nvSpPr>
              <p:cNvPr id="72766" name="Line 29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767" name="Group 30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2768" name="Oval 31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769" name="Group 32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2770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74" name="Arc 34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75" name="Arc 35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771" name="Group 36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72" name="Arc 3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73" name="Arc 3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2724" name="Group 39"/>
            <p:cNvGrpSpPr>
              <a:grpSpLocks/>
            </p:cNvGrpSpPr>
            <p:nvPr/>
          </p:nvGrpSpPr>
          <p:grpSpPr bwMode="auto">
            <a:xfrm>
              <a:off x="2947" y="1834"/>
              <a:ext cx="701" cy="390"/>
              <a:chOff x="7880" y="1988"/>
              <a:chExt cx="1026" cy="568"/>
            </a:xfrm>
          </p:grpSpPr>
          <p:sp>
            <p:nvSpPr>
              <p:cNvPr id="72756" name="Line 40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757" name="Group 41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72758" name="Oval 42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2759" name="Group 43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2760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64" name="Arc 45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65" name="Arc 46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761" name="Group 47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2762" name="Arc 48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63" name="Arc 49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2725" name="Text Box 50"/>
            <p:cNvSpPr txBox="1">
              <a:spLocks noChangeArrowheads="1"/>
            </p:cNvSpPr>
            <p:nvPr/>
          </p:nvSpPr>
          <p:spPr bwMode="auto">
            <a:xfrm>
              <a:off x="3211" y="1731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26" name="Text Box 51"/>
            <p:cNvSpPr txBox="1">
              <a:spLocks noChangeArrowheads="1"/>
            </p:cNvSpPr>
            <p:nvPr/>
          </p:nvSpPr>
          <p:spPr bwMode="auto">
            <a:xfrm>
              <a:off x="480" y="1765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27" name="Text Box 52"/>
            <p:cNvSpPr txBox="1">
              <a:spLocks noChangeArrowheads="1"/>
            </p:cNvSpPr>
            <p:nvPr/>
          </p:nvSpPr>
          <p:spPr bwMode="auto">
            <a:xfrm>
              <a:off x="514" y="2205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28" name="Line 53"/>
            <p:cNvSpPr>
              <a:spLocks noChangeShapeType="1"/>
            </p:cNvSpPr>
            <p:nvPr/>
          </p:nvSpPr>
          <p:spPr bwMode="auto">
            <a:xfrm rot="5400000" flipH="1">
              <a:off x="2155" y="3732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29" name="Group 54"/>
            <p:cNvGrpSpPr>
              <a:grpSpLocks/>
            </p:cNvGrpSpPr>
            <p:nvPr/>
          </p:nvGrpSpPr>
          <p:grpSpPr bwMode="auto">
            <a:xfrm>
              <a:off x="2097" y="3809"/>
              <a:ext cx="367" cy="366"/>
              <a:chOff x="8338" y="1988"/>
              <a:chExt cx="568" cy="568"/>
            </a:xfrm>
          </p:grpSpPr>
          <p:sp>
            <p:nvSpPr>
              <p:cNvPr id="72748" name="Oval 55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749" name="Group 56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72750" name="Group 57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72754" name="Arc 58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55" name="Arc 59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751" name="Group 60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72752" name="Arc 61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53" name="Arc 62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2730" name="Text Box 63"/>
            <p:cNvSpPr txBox="1">
              <a:spLocks noChangeArrowheads="1"/>
            </p:cNvSpPr>
            <p:nvPr/>
          </p:nvSpPr>
          <p:spPr bwMode="auto">
            <a:xfrm>
              <a:off x="2523" y="3872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31" name="Text Box 64"/>
            <p:cNvSpPr txBox="1">
              <a:spLocks noChangeArrowheads="1"/>
            </p:cNvSpPr>
            <p:nvPr/>
          </p:nvSpPr>
          <p:spPr bwMode="auto">
            <a:xfrm>
              <a:off x="751" y="3035"/>
              <a:ext cx="62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732" name="Text Box 65"/>
            <p:cNvSpPr txBox="1">
              <a:spLocks noChangeArrowheads="1"/>
            </p:cNvSpPr>
            <p:nvPr/>
          </p:nvSpPr>
          <p:spPr bwMode="auto">
            <a:xfrm>
              <a:off x="3105" y="3068"/>
              <a:ext cx="47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8106" name="Line 74"/>
            <p:cNvSpPr>
              <a:spLocks noChangeShapeType="1"/>
            </p:cNvSpPr>
            <p:nvPr/>
          </p:nvSpPr>
          <p:spPr bwMode="auto">
            <a:xfrm flipH="1">
              <a:off x="2360" y="2799"/>
              <a:ext cx="186" cy="3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45" name="Text Box 78"/>
            <p:cNvSpPr txBox="1">
              <a:spLocks noChangeArrowheads="1"/>
            </p:cNvSpPr>
            <p:nvPr/>
          </p:nvSpPr>
          <p:spPr bwMode="auto">
            <a:xfrm>
              <a:off x="1883" y="2815"/>
              <a:ext cx="71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 err="1">
                  <a:solidFill>
                    <a:srgbClr val="FF0000"/>
                  </a:solidFill>
                  <a:latin typeface="Arial" charset="0"/>
                </a:rPr>
                <a:t>F</a:t>
              </a:r>
              <a:r>
                <a:rPr lang="en-US" sz="1400" baseline="-25000" dirty="0" err="1">
                  <a:solidFill>
                    <a:srgbClr val="FF0000"/>
                  </a:solidFill>
                  <a:latin typeface="Arial" charset="0"/>
                </a:rPr>
                <a:t>max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 =65 MW</a:t>
              </a:r>
              <a:endParaRPr lang="en-US" sz="1400" baseline="-250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72747" name="Text Box 80"/>
            <p:cNvSpPr txBox="1">
              <a:spLocks noChangeArrowheads="1"/>
            </p:cNvSpPr>
            <p:nvPr/>
          </p:nvSpPr>
          <p:spPr bwMode="auto">
            <a:xfrm>
              <a:off x="1745" y="4059"/>
              <a:ext cx="3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6939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3079"/>
              </p:ext>
            </p:extLst>
          </p:nvPr>
        </p:nvGraphicFramePr>
        <p:xfrm>
          <a:off x="3263900" y="4354513"/>
          <a:ext cx="7832725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4" name="Document" r:id="rId3" imgW="5626100" imgH="1803400" progId="Word.Document.8">
                  <p:embed/>
                </p:oleObj>
              </mc:Choice>
              <mc:Fallback>
                <p:oleObj name="Document" r:id="rId3" imgW="5626100" imgH="1803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354513"/>
                        <a:ext cx="7832725" cy="251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Unconstrained dispatch</a:t>
            </a:r>
          </a:p>
        </p:txBody>
      </p:sp>
      <p:sp>
        <p:nvSpPr>
          <p:cNvPr id="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AF5DB-2B28-AA45-8AA6-2825D2FB164B}" type="slidenum">
              <a:rPr lang="en-GB"/>
              <a:pPr>
                <a:defRPr/>
              </a:pPr>
              <a:t>74</a:t>
            </a:fld>
            <a:endParaRPr lang="en-GB"/>
          </a:p>
        </p:txBody>
      </p:sp>
      <p:grpSp>
        <p:nvGrpSpPr>
          <p:cNvPr id="70661" name="Group 80"/>
          <p:cNvGrpSpPr>
            <a:grpSpLocks/>
          </p:cNvGrpSpPr>
          <p:nvPr/>
        </p:nvGrpSpPr>
        <p:grpSpPr bwMode="auto">
          <a:xfrm>
            <a:off x="272480" y="1447804"/>
            <a:ext cx="5861050" cy="4468813"/>
            <a:chOff x="480" y="1731"/>
            <a:chExt cx="3168" cy="2445"/>
          </a:xfrm>
        </p:grpSpPr>
        <p:sp>
          <p:nvSpPr>
            <p:cNvPr id="425988" name="AutoShape 4"/>
            <p:cNvSpPr>
              <a:spLocks noChangeArrowheads="1"/>
            </p:cNvSpPr>
            <p:nvPr/>
          </p:nvSpPr>
          <p:spPr bwMode="auto">
            <a:xfrm>
              <a:off x="1835" y="3594"/>
              <a:ext cx="124" cy="438"/>
            </a:xfrm>
            <a:prstGeom prst="downArrow">
              <a:avLst>
                <a:gd name="adj1" fmla="val 28167"/>
                <a:gd name="adj2" fmla="val 9524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64" name="Line 5"/>
            <p:cNvSpPr>
              <a:spLocks noChangeShapeType="1"/>
            </p:cNvSpPr>
            <p:nvPr/>
          </p:nvSpPr>
          <p:spPr bwMode="auto">
            <a:xfrm>
              <a:off x="1225" y="1834"/>
              <a:ext cx="0" cy="8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AutoShape 6"/>
            <p:cNvSpPr>
              <a:spLocks noChangeArrowheads="1"/>
            </p:cNvSpPr>
            <p:nvPr/>
          </p:nvSpPr>
          <p:spPr bwMode="auto">
            <a:xfrm rot="10800000">
              <a:off x="829" y="2570"/>
              <a:ext cx="391" cy="457"/>
            </a:xfrm>
            <a:custGeom>
              <a:avLst/>
              <a:gdLst>
                <a:gd name="T0" fmla="*/ 306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9 w 21600"/>
                <a:gd name="T7" fmla="*/ 457 h 21600"/>
                <a:gd name="T8" fmla="*/ 317 w 21600"/>
                <a:gd name="T9" fmla="*/ 322 h 21600"/>
                <a:gd name="T10" fmla="*/ 391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66" name="Group 7"/>
            <p:cNvGrpSpPr>
              <a:grpSpLocks/>
            </p:cNvGrpSpPr>
            <p:nvPr/>
          </p:nvGrpSpPr>
          <p:grpSpPr bwMode="auto">
            <a:xfrm>
              <a:off x="583" y="2208"/>
              <a:ext cx="638" cy="353"/>
              <a:chOff x="2942" y="2697"/>
              <a:chExt cx="1026" cy="568"/>
            </a:xfrm>
          </p:grpSpPr>
          <p:sp>
            <p:nvSpPr>
              <p:cNvPr id="70729" name="Line 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30" name="Group 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731" name="Oval 1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32" name="Group 1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3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37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38" name="Arc 1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34" name="Group 1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35" name="Arc 1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36" name="Arc 1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667" name="Text Box 18"/>
            <p:cNvSpPr txBox="1">
              <a:spLocks noChangeArrowheads="1"/>
            </p:cNvSpPr>
            <p:nvPr/>
          </p:nvSpPr>
          <p:spPr bwMode="auto">
            <a:xfrm>
              <a:off x="1207" y="2748"/>
              <a:ext cx="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0668" name="AutoShape 19"/>
            <p:cNvSpPr>
              <a:spLocks noChangeArrowheads="1"/>
            </p:cNvSpPr>
            <p:nvPr/>
          </p:nvSpPr>
          <p:spPr bwMode="auto">
            <a:xfrm rot="10800000" flipH="1">
              <a:off x="2949" y="2578"/>
              <a:ext cx="390" cy="456"/>
            </a:xfrm>
            <a:custGeom>
              <a:avLst/>
              <a:gdLst>
                <a:gd name="T0" fmla="*/ 305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8 w 21600"/>
                <a:gd name="T7" fmla="*/ 456 h 21600"/>
                <a:gd name="T8" fmla="*/ 316 w 21600"/>
                <a:gd name="T9" fmla="*/ 322 h 21600"/>
                <a:gd name="T10" fmla="*/ 390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84 h 21600"/>
                <a:gd name="T20" fmla="*/ 17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Text Box 20"/>
            <p:cNvSpPr txBox="1">
              <a:spLocks noChangeArrowheads="1"/>
            </p:cNvSpPr>
            <p:nvPr/>
          </p:nvSpPr>
          <p:spPr bwMode="auto">
            <a:xfrm>
              <a:off x="2916" y="2748"/>
              <a:ext cx="1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0670" name="Line 21"/>
            <p:cNvSpPr>
              <a:spLocks noChangeShapeType="1"/>
            </p:cNvSpPr>
            <p:nvPr/>
          </p:nvSpPr>
          <p:spPr bwMode="auto">
            <a:xfrm>
              <a:off x="2943" y="1834"/>
              <a:ext cx="0" cy="8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06" name="Line 22"/>
            <p:cNvSpPr>
              <a:spLocks noChangeShapeType="1"/>
            </p:cNvSpPr>
            <p:nvPr/>
          </p:nvSpPr>
          <p:spPr bwMode="auto">
            <a:xfrm>
              <a:off x="1226" y="2208"/>
              <a:ext cx="17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2" name="Line 23"/>
            <p:cNvSpPr>
              <a:spLocks noChangeShapeType="1"/>
            </p:cNvSpPr>
            <p:nvPr/>
          </p:nvSpPr>
          <p:spPr bwMode="auto">
            <a:xfrm rot="-5400000">
              <a:off x="2080" y="3270"/>
              <a:ext cx="0" cy="6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08" name="Freeform 24"/>
            <p:cNvSpPr>
              <a:spLocks/>
            </p:cNvSpPr>
            <p:nvPr/>
          </p:nvSpPr>
          <p:spPr bwMode="auto">
            <a:xfrm>
              <a:off x="1235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6009" name="Freeform 25"/>
            <p:cNvSpPr>
              <a:spLocks/>
            </p:cNvSpPr>
            <p:nvPr/>
          </p:nvSpPr>
          <p:spPr bwMode="auto">
            <a:xfrm flipH="1">
              <a:off x="2281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5" name="Text Box 26"/>
            <p:cNvSpPr txBox="1">
              <a:spLocks noChangeArrowheads="1"/>
            </p:cNvSpPr>
            <p:nvPr/>
          </p:nvSpPr>
          <p:spPr bwMode="auto">
            <a:xfrm>
              <a:off x="2478" y="3558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70676" name="Group 27"/>
            <p:cNvGrpSpPr>
              <a:grpSpLocks/>
            </p:cNvGrpSpPr>
            <p:nvPr/>
          </p:nvGrpSpPr>
          <p:grpSpPr bwMode="auto">
            <a:xfrm>
              <a:off x="549" y="1765"/>
              <a:ext cx="676" cy="374"/>
              <a:chOff x="2942" y="2697"/>
              <a:chExt cx="1026" cy="568"/>
            </a:xfrm>
          </p:grpSpPr>
          <p:sp>
            <p:nvSpPr>
              <p:cNvPr id="70719" name="Line 2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20" name="Group 2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721" name="Oval 3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22" name="Group 3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2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27" name="Arc 3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28" name="Arc 3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24" name="Group 3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25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26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0677" name="Group 38"/>
            <p:cNvGrpSpPr>
              <a:grpSpLocks/>
            </p:cNvGrpSpPr>
            <p:nvPr/>
          </p:nvGrpSpPr>
          <p:grpSpPr bwMode="auto">
            <a:xfrm>
              <a:off x="2947" y="1834"/>
              <a:ext cx="701" cy="390"/>
              <a:chOff x="7880" y="1988"/>
              <a:chExt cx="1026" cy="568"/>
            </a:xfrm>
          </p:grpSpPr>
          <p:sp>
            <p:nvSpPr>
              <p:cNvPr id="70709" name="Line 39"/>
              <p:cNvSpPr>
                <a:spLocks noChangeShapeType="1"/>
              </p:cNvSpPr>
              <p:nvPr/>
            </p:nvSpPr>
            <p:spPr bwMode="auto">
              <a:xfrm flipH="1">
                <a:off x="7880" y="2272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10" name="Group 40"/>
              <p:cNvGrpSpPr>
                <a:grpSpLocks/>
              </p:cNvGrpSpPr>
              <p:nvPr/>
            </p:nvGrpSpPr>
            <p:grpSpPr bwMode="auto">
              <a:xfrm>
                <a:off x="8338" y="1988"/>
                <a:ext cx="568" cy="568"/>
                <a:chOff x="8338" y="1988"/>
                <a:chExt cx="568" cy="568"/>
              </a:xfrm>
            </p:grpSpPr>
            <p:sp>
              <p:nvSpPr>
                <p:cNvPr id="70711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8338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12" name="Group 42"/>
                <p:cNvGrpSpPr>
                  <a:grpSpLocks/>
                </p:cNvGrpSpPr>
                <p:nvPr/>
              </p:nvGrpSpPr>
              <p:grpSpPr bwMode="auto">
                <a:xfrm>
                  <a:off x="8425" y="2170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1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17" name="Arc 44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18" name="Arc 45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14" name="Group 46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15" name="Arc 47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16" name="Arc 48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678" name="Text Box 49"/>
            <p:cNvSpPr txBox="1">
              <a:spLocks noChangeArrowheads="1"/>
            </p:cNvSpPr>
            <p:nvPr/>
          </p:nvSpPr>
          <p:spPr bwMode="auto">
            <a:xfrm>
              <a:off x="3211" y="1731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79" name="Text Box 50"/>
            <p:cNvSpPr txBox="1">
              <a:spLocks noChangeArrowheads="1"/>
            </p:cNvSpPr>
            <p:nvPr/>
          </p:nvSpPr>
          <p:spPr bwMode="auto">
            <a:xfrm>
              <a:off x="480" y="1765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0" name="Text Box 51"/>
            <p:cNvSpPr txBox="1">
              <a:spLocks noChangeArrowheads="1"/>
            </p:cNvSpPr>
            <p:nvPr/>
          </p:nvSpPr>
          <p:spPr bwMode="auto">
            <a:xfrm>
              <a:off x="514" y="2205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1" name="Line 52"/>
            <p:cNvSpPr>
              <a:spLocks noChangeShapeType="1"/>
            </p:cNvSpPr>
            <p:nvPr/>
          </p:nvSpPr>
          <p:spPr bwMode="auto">
            <a:xfrm rot="5400000" flipH="1">
              <a:off x="2155" y="3732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82" name="Group 53"/>
            <p:cNvGrpSpPr>
              <a:grpSpLocks/>
            </p:cNvGrpSpPr>
            <p:nvPr/>
          </p:nvGrpSpPr>
          <p:grpSpPr bwMode="auto">
            <a:xfrm>
              <a:off x="2097" y="3809"/>
              <a:ext cx="367" cy="366"/>
              <a:chOff x="8338" y="1988"/>
              <a:chExt cx="568" cy="568"/>
            </a:xfrm>
          </p:grpSpPr>
          <p:sp>
            <p:nvSpPr>
              <p:cNvPr id="70701" name="Oval 54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02" name="Group 55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70703" name="Group 56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70707" name="Arc 57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708" name="Arc 58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704" name="Group 59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70705" name="Arc 6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706" name="Arc 6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0683" name="Text Box 62"/>
            <p:cNvSpPr txBox="1">
              <a:spLocks noChangeArrowheads="1"/>
            </p:cNvSpPr>
            <p:nvPr/>
          </p:nvSpPr>
          <p:spPr bwMode="auto">
            <a:xfrm>
              <a:off x="2523" y="3872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4" name="Text Box 63"/>
            <p:cNvSpPr txBox="1">
              <a:spLocks noChangeArrowheads="1"/>
            </p:cNvSpPr>
            <p:nvPr/>
          </p:nvSpPr>
          <p:spPr bwMode="auto">
            <a:xfrm>
              <a:off x="751" y="3035"/>
              <a:ext cx="62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5" name="Text Box 64"/>
            <p:cNvSpPr txBox="1">
              <a:spLocks noChangeArrowheads="1"/>
            </p:cNvSpPr>
            <p:nvPr/>
          </p:nvSpPr>
          <p:spPr bwMode="auto">
            <a:xfrm>
              <a:off x="3105" y="3068"/>
              <a:ext cx="47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49" name="Line 65"/>
            <p:cNvSpPr>
              <a:spLocks noChangeShapeType="1"/>
            </p:cNvSpPr>
            <p:nvPr/>
          </p:nvSpPr>
          <p:spPr bwMode="auto">
            <a:xfrm>
              <a:off x="997" y="1903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7" name="Text Box 66"/>
            <p:cNvSpPr txBox="1">
              <a:spLocks noChangeArrowheads="1"/>
            </p:cNvSpPr>
            <p:nvPr/>
          </p:nvSpPr>
          <p:spPr bwMode="auto">
            <a:xfrm>
              <a:off x="928" y="1765"/>
              <a:ext cx="5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35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1" name="Line 67"/>
            <p:cNvSpPr>
              <a:spLocks noChangeShapeType="1"/>
            </p:cNvSpPr>
            <p:nvPr/>
          </p:nvSpPr>
          <p:spPr bwMode="auto">
            <a:xfrm>
              <a:off x="979" y="2339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9" name="Text Box 68"/>
            <p:cNvSpPr txBox="1">
              <a:spLocks noChangeArrowheads="1"/>
            </p:cNvSpPr>
            <p:nvPr/>
          </p:nvSpPr>
          <p:spPr bwMode="auto">
            <a:xfrm>
              <a:off x="928" y="2213"/>
              <a:ext cx="6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3" name="Line 69"/>
            <p:cNvSpPr>
              <a:spLocks noChangeShapeType="1"/>
            </p:cNvSpPr>
            <p:nvPr/>
          </p:nvSpPr>
          <p:spPr bwMode="auto">
            <a:xfrm flipH="1">
              <a:off x="2994" y="1984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1" name="Text Box 70"/>
            <p:cNvSpPr txBox="1">
              <a:spLocks noChangeArrowheads="1"/>
            </p:cNvSpPr>
            <p:nvPr/>
          </p:nvSpPr>
          <p:spPr bwMode="auto">
            <a:xfrm>
              <a:off x="2994" y="1824"/>
              <a:ext cx="3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90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95" name="Text Box 74"/>
            <p:cNvSpPr txBox="1">
              <a:spLocks noChangeArrowheads="1"/>
            </p:cNvSpPr>
            <p:nvPr/>
          </p:nvSpPr>
          <p:spPr bwMode="auto">
            <a:xfrm>
              <a:off x="2405" y="3715"/>
              <a:ext cx="4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0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9" name="Line 75"/>
            <p:cNvSpPr>
              <a:spLocks noChangeShapeType="1"/>
            </p:cNvSpPr>
            <p:nvPr/>
          </p:nvSpPr>
          <p:spPr bwMode="auto">
            <a:xfrm flipV="1">
              <a:off x="2349" y="3625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0" name="Text Box 79"/>
            <p:cNvSpPr txBox="1">
              <a:spLocks noChangeArrowheads="1"/>
            </p:cNvSpPr>
            <p:nvPr/>
          </p:nvSpPr>
          <p:spPr bwMode="auto">
            <a:xfrm>
              <a:off x="1745" y="4059"/>
              <a:ext cx="3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530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Constrained dispatch</a:t>
            </a:r>
          </a:p>
        </p:txBody>
      </p:sp>
      <p:sp>
        <p:nvSpPr>
          <p:cNvPr id="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AF5DB-2B28-AA45-8AA6-2825D2FB164B}" type="slidenum">
              <a:rPr lang="en-GB"/>
              <a:pPr>
                <a:defRPr/>
              </a:pPr>
              <a:t>75</a:t>
            </a:fld>
            <a:endParaRPr lang="en-GB"/>
          </a:p>
        </p:txBody>
      </p:sp>
      <p:grpSp>
        <p:nvGrpSpPr>
          <p:cNvPr id="70661" name="Group 80"/>
          <p:cNvGrpSpPr>
            <a:grpSpLocks/>
          </p:cNvGrpSpPr>
          <p:nvPr/>
        </p:nvGrpSpPr>
        <p:grpSpPr bwMode="auto">
          <a:xfrm>
            <a:off x="272480" y="1447804"/>
            <a:ext cx="6116361" cy="4468813"/>
            <a:chOff x="480" y="1731"/>
            <a:chExt cx="3306" cy="2445"/>
          </a:xfrm>
        </p:grpSpPr>
        <p:sp>
          <p:nvSpPr>
            <p:cNvPr id="425988" name="AutoShape 4"/>
            <p:cNvSpPr>
              <a:spLocks noChangeArrowheads="1"/>
            </p:cNvSpPr>
            <p:nvPr/>
          </p:nvSpPr>
          <p:spPr bwMode="auto">
            <a:xfrm>
              <a:off x="1835" y="3594"/>
              <a:ext cx="124" cy="438"/>
            </a:xfrm>
            <a:prstGeom prst="downArrow">
              <a:avLst>
                <a:gd name="adj1" fmla="val 28167"/>
                <a:gd name="adj2" fmla="val 9524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64" name="Line 5"/>
            <p:cNvSpPr>
              <a:spLocks noChangeShapeType="1"/>
            </p:cNvSpPr>
            <p:nvPr/>
          </p:nvSpPr>
          <p:spPr bwMode="auto">
            <a:xfrm>
              <a:off x="1225" y="1834"/>
              <a:ext cx="0" cy="8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AutoShape 6"/>
            <p:cNvSpPr>
              <a:spLocks noChangeArrowheads="1"/>
            </p:cNvSpPr>
            <p:nvPr/>
          </p:nvSpPr>
          <p:spPr bwMode="auto">
            <a:xfrm rot="10800000">
              <a:off x="829" y="2570"/>
              <a:ext cx="391" cy="457"/>
            </a:xfrm>
            <a:custGeom>
              <a:avLst/>
              <a:gdLst>
                <a:gd name="T0" fmla="*/ 306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9 w 21600"/>
                <a:gd name="T7" fmla="*/ 457 h 21600"/>
                <a:gd name="T8" fmla="*/ 317 w 21600"/>
                <a:gd name="T9" fmla="*/ 322 h 21600"/>
                <a:gd name="T10" fmla="*/ 391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66" name="Group 7"/>
            <p:cNvGrpSpPr>
              <a:grpSpLocks/>
            </p:cNvGrpSpPr>
            <p:nvPr/>
          </p:nvGrpSpPr>
          <p:grpSpPr bwMode="auto">
            <a:xfrm>
              <a:off x="583" y="2208"/>
              <a:ext cx="638" cy="353"/>
              <a:chOff x="2942" y="2697"/>
              <a:chExt cx="1026" cy="568"/>
            </a:xfrm>
          </p:grpSpPr>
          <p:sp>
            <p:nvSpPr>
              <p:cNvPr id="70729" name="Line 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30" name="Group 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731" name="Oval 1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32" name="Group 1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3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37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38" name="Arc 1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34" name="Group 1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35" name="Arc 1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36" name="Arc 1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667" name="Text Box 18"/>
            <p:cNvSpPr txBox="1">
              <a:spLocks noChangeArrowheads="1"/>
            </p:cNvSpPr>
            <p:nvPr/>
          </p:nvSpPr>
          <p:spPr bwMode="auto">
            <a:xfrm>
              <a:off x="1207" y="2748"/>
              <a:ext cx="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0668" name="AutoShape 19"/>
            <p:cNvSpPr>
              <a:spLocks noChangeArrowheads="1"/>
            </p:cNvSpPr>
            <p:nvPr/>
          </p:nvSpPr>
          <p:spPr bwMode="auto">
            <a:xfrm rot="10800000" flipH="1">
              <a:off x="2949" y="2578"/>
              <a:ext cx="390" cy="456"/>
            </a:xfrm>
            <a:custGeom>
              <a:avLst/>
              <a:gdLst>
                <a:gd name="T0" fmla="*/ 305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8 w 21600"/>
                <a:gd name="T7" fmla="*/ 456 h 21600"/>
                <a:gd name="T8" fmla="*/ 316 w 21600"/>
                <a:gd name="T9" fmla="*/ 322 h 21600"/>
                <a:gd name="T10" fmla="*/ 390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84 h 21600"/>
                <a:gd name="T20" fmla="*/ 17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Text Box 20"/>
            <p:cNvSpPr txBox="1">
              <a:spLocks noChangeArrowheads="1"/>
            </p:cNvSpPr>
            <p:nvPr/>
          </p:nvSpPr>
          <p:spPr bwMode="auto">
            <a:xfrm>
              <a:off x="2916" y="2748"/>
              <a:ext cx="1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0670" name="Line 21"/>
            <p:cNvSpPr>
              <a:spLocks noChangeShapeType="1"/>
            </p:cNvSpPr>
            <p:nvPr/>
          </p:nvSpPr>
          <p:spPr bwMode="auto">
            <a:xfrm>
              <a:off x="2943" y="1834"/>
              <a:ext cx="0" cy="8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06" name="Line 22"/>
            <p:cNvSpPr>
              <a:spLocks noChangeShapeType="1"/>
            </p:cNvSpPr>
            <p:nvPr/>
          </p:nvSpPr>
          <p:spPr bwMode="auto">
            <a:xfrm>
              <a:off x="1226" y="2208"/>
              <a:ext cx="17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2" name="Line 23"/>
            <p:cNvSpPr>
              <a:spLocks noChangeShapeType="1"/>
            </p:cNvSpPr>
            <p:nvPr/>
          </p:nvSpPr>
          <p:spPr bwMode="auto">
            <a:xfrm rot="-5400000">
              <a:off x="2080" y="3270"/>
              <a:ext cx="0" cy="6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08" name="Freeform 24"/>
            <p:cNvSpPr>
              <a:spLocks/>
            </p:cNvSpPr>
            <p:nvPr/>
          </p:nvSpPr>
          <p:spPr bwMode="auto">
            <a:xfrm>
              <a:off x="1235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6009" name="Freeform 25"/>
            <p:cNvSpPr>
              <a:spLocks/>
            </p:cNvSpPr>
            <p:nvPr/>
          </p:nvSpPr>
          <p:spPr bwMode="auto">
            <a:xfrm flipH="1">
              <a:off x="2281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5" name="Text Box 26"/>
            <p:cNvSpPr txBox="1">
              <a:spLocks noChangeArrowheads="1"/>
            </p:cNvSpPr>
            <p:nvPr/>
          </p:nvSpPr>
          <p:spPr bwMode="auto">
            <a:xfrm>
              <a:off x="2478" y="3558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70676" name="Group 27"/>
            <p:cNvGrpSpPr>
              <a:grpSpLocks/>
            </p:cNvGrpSpPr>
            <p:nvPr/>
          </p:nvGrpSpPr>
          <p:grpSpPr bwMode="auto">
            <a:xfrm>
              <a:off x="549" y="1765"/>
              <a:ext cx="676" cy="374"/>
              <a:chOff x="2942" y="2697"/>
              <a:chExt cx="1026" cy="568"/>
            </a:xfrm>
          </p:grpSpPr>
          <p:sp>
            <p:nvSpPr>
              <p:cNvPr id="70719" name="Line 2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20" name="Group 2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721" name="Oval 3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22" name="Group 3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2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27" name="Arc 3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28" name="Arc 3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24" name="Group 3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25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26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0677" name="Group 38"/>
            <p:cNvGrpSpPr>
              <a:grpSpLocks/>
            </p:cNvGrpSpPr>
            <p:nvPr/>
          </p:nvGrpSpPr>
          <p:grpSpPr bwMode="auto">
            <a:xfrm>
              <a:off x="2944" y="1834"/>
              <a:ext cx="842" cy="390"/>
              <a:chOff x="7880" y="1988"/>
              <a:chExt cx="1233" cy="568"/>
            </a:xfrm>
          </p:grpSpPr>
          <p:sp>
            <p:nvSpPr>
              <p:cNvPr id="70709" name="Line 39"/>
              <p:cNvSpPr>
                <a:spLocks noChangeShapeType="1"/>
              </p:cNvSpPr>
              <p:nvPr/>
            </p:nvSpPr>
            <p:spPr bwMode="auto">
              <a:xfrm flipH="1">
                <a:off x="7880" y="2269"/>
                <a:ext cx="659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10" name="Group 40"/>
              <p:cNvGrpSpPr>
                <a:grpSpLocks/>
              </p:cNvGrpSpPr>
              <p:nvPr/>
            </p:nvGrpSpPr>
            <p:grpSpPr bwMode="auto">
              <a:xfrm>
                <a:off x="8545" y="1988"/>
                <a:ext cx="568" cy="568"/>
                <a:chOff x="8545" y="1988"/>
                <a:chExt cx="568" cy="568"/>
              </a:xfrm>
            </p:grpSpPr>
            <p:sp>
              <p:nvSpPr>
                <p:cNvPr id="70711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8545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12" name="Group 42"/>
                <p:cNvGrpSpPr>
                  <a:grpSpLocks/>
                </p:cNvGrpSpPr>
                <p:nvPr/>
              </p:nvGrpSpPr>
              <p:grpSpPr bwMode="auto">
                <a:xfrm>
                  <a:off x="8598" y="2170"/>
                  <a:ext cx="393" cy="203"/>
                  <a:chOff x="2442" y="3747"/>
                  <a:chExt cx="520" cy="267"/>
                </a:xfrm>
              </p:grpSpPr>
              <p:grpSp>
                <p:nvGrpSpPr>
                  <p:cNvPr id="7071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442" y="3747"/>
                    <a:ext cx="260" cy="133"/>
                    <a:chOff x="2500" y="3739"/>
                    <a:chExt cx="338" cy="187"/>
                  </a:xfrm>
                </p:grpSpPr>
                <p:sp>
                  <p:nvSpPr>
                    <p:cNvPr id="70717" name="Arc 44"/>
                    <p:cNvSpPr>
                      <a:spLocks/>
                    </p:cNvSpPr>
                    <p:nvPr/>
                  </p:nvSpPr>
                  <p:spPr bwMode="auto">
                    <a:xfrm>
                      <a:off x="2669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18" name="Arc 45"/>
                    <p:cNvSpPr>
                      <a:spLocks/>
                    </p:cNvSpPr>
                    <p:nvPr/>
                  </p:nvSpPr>
                  <p:spPr bwMode="auto">
                    <a:xfrm flipH="1">
                      <a:off x="250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14" name="Group 46"/>
                  <p:cNvGrpSpPr>
                    <a:grpSpLocks/>
                  </p:cNvGrpSpPr>
                  <p:nvPr/>
                </p:nvGrpSpPr>
                <p:grpSpPr bwMode="auto">
                  <a:xfrm flipV="1">
                    <a:off x="2703" y="3881"/>
                    <a:ext cx="259" cy="133"/>
                    <a:chOff x="2500" y="3739"/>
                    <a:chExt cx="337" cy="187"/>
                  </a:xfrm>
                </p:grpSpPr>
                <p:sp>
                  <p:nvSpPr>
                    <p:cNvPr id="70715" name="Arc 47"/>
                    <p:cNvSpPr>
                      <a:spLocks/>
                    </p:cNvSpPr>
                    <p:nvPr/>
                  </p:nvSpPr>
                  <p:spPr bwMode="auto">
                    <a:xfrm>
                      <a:off x="2668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16" name="Arc 48"/>
                    <p:cNvSpPr>
                      <a:spLocks/>
                    </p:cNvSpPr>
                    <p:nvPr/>
                  </p:nvSpPr>
                  <p:spPr bwMode="auto">
                    <a:xfrm flipH="1">
                      <a:off x="250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678" name="Text Box 49"/>
            <p:cNvSpPr txBox="1">
              <a:spLocks noChangeArrowheads="1"/>
            </p:cNvSpPr>
            <p:nvPr/>
          </p:nvSpPr>
          <p:spPr bwMode="auto">
            <a:xfrm>
              <a:off x="3394" y="1731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79" name="Text Box 50"/>
            <p:cNvSpPr txBox="1">
              <a:spLocks noChangeArrowheads="1"/>
            </p:cNvSpPr>
            <p:nvPr/>
          </p:nvSpPr>
          <p:spPr bwMode="auto">
            <a:xfrm>
              <a:off x="480" y="1765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0" name="Text Box 51"/>
            <p:cNvSpPr txBox="1">
              <a:spLocks noChangeArrowheads="1"/>
            </p:cNvSpPr>
            <p:nvPr/>
          </p:nvSpPr>
          <p:spPr bwMode="auto">
            <a:xfrm>
              <a:off x="514" y="2205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1" name="Line 52"/>
            <p:cNvSpPr>
              <a:spLocks noChangeShapeType="1"/>
            </p:cNvSpPr>
            <p:nvPr/>
          </p:nvSpPr>
          <p:spPr bwMode="auto">
            <a:xfrm rot="5400000" flipH="1">
              <a:off x="2155" y="3732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82" name="Group 53"/>
            <p:cNvGrpSpPr>
              <a:grpSpLocks/>
            </p:cNvGrpSpPr>
            <p:nvPr/>
          </p:nvGrpSpPr>
          <p:grpSpPr bwMode="auto">
            <a:xfrm>
              <a:off x="2097" y="3809"/>
              <a:ext cx="367" cy="366"/>
              <a:chOff x="8338" y="1988"/>
              <a:chExt cx="568" cy="568"/>
            </a:xfrm>
          </p:grpSpPr>
          <p:sp>
            <p:nvSpPr>
              <p:cNvPr id="70701" name="Oval 54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02" name="Group 55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70703" name="Group 56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70707" name="Arc 57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708" name="Arc 58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704" name="Group 59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70705" name="Arc 6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706" name="Arc 6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0683" name="Text Box 62"/>
            <p:cNvSpPr txBox="1">
              <a:spLocks noChangeArrowheads="1"/>
            </p:cNvSpPr>
            <p:nvPr/>
          </p:nvSpPr>
          <p:spPr bwMode="auto">
            <a:xfrm>
              <a:off x="2523" y="3872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4" name="Text Box 63"/>
            <p:cNvSpPr txBox="1">
              <a:spLocks noChangeArrowheads="1"/>
            </p:cNvSpPr>
            <p:nvPr/>
          </p:nvSpPr>
          <p:spPr bwMode="auto">
            <a:xfrm>
              <a:off x="751" y="3035"/>
              <a:ext cx="62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5" name="Text Box 64"/>
            <p:cNvSpPr txBox="1">
              <a:spLocks noChangeArrowheads="1"/>
            </p:cNvSpPr>
            <p:nvPr/>
          </p:nvSpPr>
          <p:spPr bwMode="auto">
            <a:xfrm>
              <a:off x="3105" y="3068"/>
              <a:ext cx="47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49" name="Line 65"/>
            <p:cNvSpPr>
              <a:spLocks noChangeShapeType="1"/>
            </p:cNvSpPr>
            <p:nvPr/>
          </p:nvSpPr>
          <p:spPr bwMode="auto">
            <a:xfrm>
              <a:off x="997" y="1903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7" name="Text Box 66"/>
            <p:cNvSpPr txBox="1">
              <a:spLocks noChangeArrowheads="1"/>
            </p:cNvSpPr>
            <p:nvPr/>
          </p:nvSpPr>
          <p:spPr bwMode="auto">
            <a:xfrm>
              <a:off x="928" y="1765"/>
              <a:ext cx="5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32.5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1" name="Line 67"/>
            <p:cNvSpPr>
              <a:spLocks noChangeShapeType="1"/>
            </p:cNvSpPr>
            <p:nvPr/>
          </p:nvSpPr>
          <p:spPr bwMode="auto">
            <a:xfrm>
              <a:off x="979" y="2339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9" name="Text Box 68"/>
            <p:cNvSpPr txBox="1">
              <a:spLocks noChangeArrowheads="1"/>
            </p:cNvSpPr>
            <p:nvPr/>
          </p:nvSpPr>
          <p:spPr bwMode="auto">
            <a:xfrm>
              <a:off x="928" y="2213"/>
              <a:ext cx="6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3" name="Line 69"/>
            <p:cNvSpPr>
              <a:spLocks noChangeShapeType="1"/>
            </p:cNvSpPr>
            <p:nvPr/>
          </p:nvSpPr>
          <p:spPr bwMode="auto">
            <a:xfrm flipH="1">
              <a:off x="2994" y="1984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1" name="Text Box 70"/>
            <p:cNvSpPr txBox="1">
              <a:spLocks noChangeArrowheads="1"/>
            </p:cNvSpPr>
            <p:nvPr/>
          </p:nvSpPr>
          <p:spPr bwMode="auto">
            <a:xfrm>
              <a:off x="2994" y="1824"/>
              <a:ext cx="3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7.5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95" name="Text Box 74"/>
            <p:cNvSpPr txBox="1">
              <a:spLocks noChangeArrowheads="1"/>
            </p:cNvSpPr>
            <p:nvPr/>
          </p:nvSpPr>
          <p:spPr bwMode="auto">
            <a:xfrm>
              <a:off x="2405" y="3715"/>
              <a:ext cx="4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85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9" name="Line 75"/>
            <p:cNvSpPr>
              <a:spLocks noChangeShapeType="1"/>
            </p:cNvSpPr>
            <p:nvPr/>
          </p:nvSpPr>
          <p:spPr bwMode="auto">
            <a:xfrm flipV="1">
              <a:off x="2349" y="3625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0" name="Text Box 79"/>
            <p:cNvSpPr txBox="1">
              <a:spLocks noChangeArrowheads="1"/>
            </p:cNvSpPr>
            <p:nvPr/>
          </p:nvSpPr>
          <p:spPr bwMode="auto">
            <a:xfrm>
              <a:off x="1745" y="4059"/>
              <a:ext cx="3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7" name="Line 74"/>
          <p:cNvSpPr>
            <a:spLocks noChangeShapeType="1"/>
          </p:cNvSpPr>
          <p:nvPr/>
        </p:nvSpPr>
        <p:spPr bwMode="auto">
          <a:xfrm flipH="1">
            <a:off x="3750628" y="3399825"/>
            <a:ext cx="344115" cy="6232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" name="Text Box 78"/>
          <p:cNvSpPr txBox="1">
            <a:spLocks noChangeArrowheads="1"/>
          </p:cNvSpPr>
          <p:nvPr/>
        </p:nvSpPr>
        <p:spPr bwMode="auto">
          <a:xfrm>
            <a:off x="2868141" y="3429069"/>
            <a:ext cx="1330207" cy="48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1400" baseline="-25000" dirty="0" err="1">
                <a:solidFill>
                  <a:srgbClr val="FF0000"/>
                </a:solidFill>
                <a:latin typeface="Arial" charset="0"/>
              </a:rPr>
              <a:t>max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 =65 MW</a:t>
            </a:r>
            <a:endParaRPr lang="en-US" sz="1400" baseline="-250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311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Nodal prices</a:t>
            </a:r>
          </a:p>
        </p:txBody>
      </p:sp>
      <p:sp>
        <p:nvSpPr>
          <p:cNvPr id="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AF5DB-2B28-AA45-8AA6-2825D2FB164B}" type="slidenum">
              <a:rPr lang="en-GB"/>
              <a:pPr>
                <a:defRPr/>
              </a:pPr>
              <a:t>76</a:t>
            </a:fld>
            <a:endParaRPr lang="en-GB"/>
          </a:p>
        </p:txBody>
      </p:sp>
      <p:grpSp>
        <p:nvGrpSpPr>
          <p:cNvPr id="70661" name="Group 80"/>
          <p:cNvGrpSpPr>
            <a:grpSpLocks/>
          </p:cNvGrpSpPr>
          <p:nvPr/>
        </p:nvGrpSpPr>
        <p:grpSpPr bwMode="auto">
          <a:xfrm>
            <a:off x="272480" y="1447804"/>
            <a:ext cx="6116361" cy="4468813"/>
            <a:chOff x="480" y="1731"/>
            <a:chExt cx="3306" cy="2445"/>
          </a:xfrm>
        </p:grpSpPr>
        <p:sp>
          <p:nvSpPr>
            <p:cNvPr id="425988" name="AutoShape 4"/>
            <p:cNvSpPr>
              <a:spLocks noChangeArrowheads="1"/>
            </p:cNvSpPr>
            <p:nvPr/>
          </p:nvSpPr>
          <p:spPr bwMode="auto">
            <a:xfrm>
              <a:off x="1835" y="3594"/>
              <a:ext cx="124" cy="438"/>
            </a:xfrm>
            <a:prstGeom prst="downArrow">
              <a:avLst>
                <a:gd name="adj1" fmla="val 28167"/>
                <a:gd name="adj2" fmla="val 9524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64" name="Line 5"/>
            <p:cNvSpPr>
              <a:spLocks noChangeShapeType="1"/>
            </p:cNvSpPr>
            <p:nvPr/>
          </p:nvSpPr>
          <p:spPr bwMode="auto">
            <a:xfrm>
              <a:off x="1225" y="1834"/>
              <a:ext cx="0" cy="8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AutoShape 6"/>
            <p:cNvSpPr>
              <a:spLocks noChangeArrowheads="1"/>
            </p:cNvSpPr>
            <p:nvPr/>
          </p:nvSpPr>
          <p:spPr bwMode="auto">
            <a:xfrm rot="10800000">
              <a:off x="829" y="2570"/>
              <a:ext cx="391" cy="457"/>
            </a:xfrm>
            <a:custGeom>
              <a:avLst/>
              <a:gdLst>
                <a:gd name="T0" fmla="*/ 306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9 w 21600"/>
                <a:gd name="T7" fmla="*/ 457 h 21600"/>
                <a:gd name="T8" fmla="*/ 317 w 21600"/>
                <a:gd name="T9" fmla="*/ 322 h 21600"/>
                <a:gd name="T10" fmla="*/ 391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66" name="Group 7"/>
            <p:cNvGrpSpPr>
              <a:grpSpLocks/>
            </p:cNvGrpSpPr>
            <p:nvPr/>
          </p:nvGrpSpPr>
          <p:grpSpPr bwMode="auto">
            <a:xfrm>
              <a:off x="583" y="2208"/>
              <a:ext cx="638" cy="353"/>
              <a:chOff x="2942" y="2697"/>
              <a:chExt cx="1026" cy="568"/>
            </a:xfrm>
          </p:grpSpPr>
          <p:sp>
            <p:nvSpPr>
              <p:cNvPr id="70729" name="Line 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30" name="Group 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731" name="Oval 1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32" name="Group 1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3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37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38" name="Arc 1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34" name="Group 1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35" name="Arc 1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36" name="Arc 1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667" name="Text Box 18"/>
            <p:cNvSpPr txBox="1">
              <a:spLocks noChangeArrowheads="1"/>
            </p:cNvSpPr>
            <p:nvPr/>
          </p:nvSpPr>
          <p:spPr bwMode="auto">
            <a:xfrm>
              <a:off x="1207" y="2748"/>
              <a:ext cx="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0668" name="AutoShape 19"/>
            <p:cNvSpPr>
              <a:spLocks noChangeArrowheads="1"/>
            </p:cNvSpPr>
            <p:nvPr/>
          </p:nvSpPr>
          <p:spPr bwMode="auto">
            <a:xfrm rot="10800000" flipH="1">
              <a:off x="2949" y="2578"/>
              <a:ext cx="390" cy="456"/>
            </a:xfrm>
            <a:custGeom>
              <a:avLst/>
              <a:gdLst>
                <a:gd name="T0" fmla="*/ 305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8 w 21600"/>
                <a:gd name="T7" fmla="*/ 456 h 21600"/>
                <a:gd name="T8" fmla="*/ 316 w 21600"/>
                <a:gd name="T9" fmla="*/ 322 h 21600"/>
                <a:gd name="T10" fmla="*/ 390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84 h 21600"/>
                <a:gd name="T20" fmla="*/ 17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Text Box 20"/>
            <p:cNvSpPr txBox="1">
              <a:spLocks noChangeArrowheads="1"/>
            </p:cNvSpPr>
            <p:nvPr/>
          </p:nvSpPr>
          <p:spPr bwMode="auto">
            <a:xfrm>
              <a:off x="2916" y="2748"/>
              <a:ext cx="1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0670" name="Line 21"/>
            <p:cNvSpPr>
              <a:spLocks noChangeShapeType="1"/>
            </p:cNvSpPr>
            <p:nvPr/>
          </p:nvSpPr>
          <p:spPr bwMode="auto">
            <a:xfrm>
              <a:off x="2943" y="1834"/>
              <a:ext cx="0" cy="8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06" name="Line 22"/>
            <p:cNvSpPr>
              <a:spLocks noChangeShapeType="1"/>
            </p:cNvSpPr>
            <p:nvPr/>
          </p:nvSpPr>
          <p:spPr bwMode="auto">
            <a:xfrm>
              <a:off x="1226" y="2208"/>
              <a:ext cx="17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2" name="Line 23"/>
            <p:cNvSpPr>
              <a:spLocks noChangeShapeType="1"/>
            </p:cNvSpPr>
            <p:nvPr/>
          </p:nvSpPr>
          <p:spPr bwMode="auto">
            <a:xfrm rot="-5400000">
              <a:off x="2080" y="3270"/>
              <a:ext cx="0" cy="6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08" name="Freeform 24"/>
            <p:cNvSpPr>
              <a:spLocks/>
            </p:cNvSpPr>
            <p:nvPr/>
          </p:nvSpPr>
          <p:spPr bwMode="auto">
            <a:xfrm>
              <a:off x="1235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6009" name="Freeform 25"/>
            <p:cNvSpPr>
              <a:spLocks/>
            </p:cNvSpPr>
            <p:nvPr/>
          </p:nvSpPr>
          <p:spPr bwMode="auto">
            <a:xfrm flipH="1">
              <a:off x="2281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5" name="Text Box 26"/>
            <p:cNvSpPr txBox="1">
              <a:spLocks noChangeArrowheads="1"/>
            </p:cNvSpPr>
            <p:nvPr/>
          </p:nvSpPr>
          <p:spPr bwMode="auto">
            <a:xfrm>
              <a:off x="2478" y="3558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70676" name="Group 27"/>
            <p:cNvGrpSpPr>
              <a:grpSpLocks/>
            </p:cNvGrpSpPr>
            <p:nvPr/>
          </p:nvGrpSpPr>
          <p:grpSpPr bwMode="auto">
            <a:xfrm>
              <a:off x="549" y="1765"/>
              <a:ext cx="676" cy="374"/>
              <a:chOff x="2942" y="2697"/>
              <a:chExt cx="1026" cy="568"/>
            </a:xfrm>
          </p:grpSpPr>
          <p:sp>
            <p:nvSpPr>
              <p:cNvPr id="70719" name="Line 2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20" name="Group 2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721" name="Oval 3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22" name="Group 3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2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27" name="Arc 3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28" name="Arc 3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24" name="Group 3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25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26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0677" name="Group 38"/>
            <p:cNvGrpSpPr>
              <a:grpSpLocks/>
            </p:cNvGrpSpPr>
            <p:nvPr/>
          </p:nvGrpSpPr>
          <p:grpSpPr bwMode="auto">
            <a:xfrm>
              <a:off x="2944" y="1834"/>
              <a:ext cx="842" cy="390"/>
              <a:chOff x="7880" y="1988"/>
              <a:chExt cx="1233" cy="568"/>
            </a:xfrm>
          </p:grpSpPr>
          <p:sp>
            <p:nvSpPr>
              <p:cNvPr id="70709" name="Line 39"/>
              <p:cNvSpPr>
                <a:spLocks noChangeShapeType="1"/>
              </p:cNvSpPr>
              <p:nvPr/>
            </p:nvSpPr>
            <p:spPr bwMode="auto">
              <a:xfrm flipH="1">
                <a:off x="7880" y="2269"/>
                <a:ext cx="659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10" name="Group 40"/>
              <p:cNvGrpSpPr>
                <a:grpSpLocks/>
              </p:cNvGrpSpPr>
              <p:nvPr/>
            </p:nvGrpSpPr>
            <p:grpSpPr bwMode="auto">
              <a:xfrm>
                <a:off x="8545" y="1988"/>
                <a:ext cx="568" cy="568"/>
                <a:chOff x="8545" y="1988"/>
                <a:chExt cx="568" cy="568"/>
              </a:xfrm>
            </p:grpSpPr>
            <p:sp>
              <p:nvSpPr>
                <p:cNvPr id="70711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8545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12" name="Group 42"/>
                <p:cNvGrpSpPr>
                  <a:grpSpLocks/>
                </p:cNvGrpSpPr>
                <p:nvPr/>
              </p:nvGrpSpPr>
              <p:grpSpPr bwMode="auto">
                <a:xfrm>
                  <a:off x="8598" y="2170"/>
                  <a:ext cx="393" cy="203"/>
                  <a:chOff x="2442" y="3747"/>
                  <a:chExt cx="520" cy="267"/>
                </a:xfrm>
              </p:grpSpPr>
              <p:grpSp>
                <p:nvGrpSpPr>
                  <p:cNvPr id="7071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442" y="3747"/>
                    <a:ext cx="260" cy="133"/>
                    <a:chOff x="2500" y="3739"/>
                    <a:chExt cx="338" cy="187"/>
                  </a:xfrm>
                </p:grpSpPr>
                <p:sp>
                  <p:nvSpPr>
                    <p:cNvPr id="70717" name="Arc 44"/>
                    <p:cNvSpPr>
                      <a:spLocks/>
                    </p:cNvSpPr>
                    <p:nvPr/>
                  </p:nvSpPr>
                  <p:spPr bwMode="auto">
                    <a:xfrm>
                      <a:off x="2669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18" name="Arc 45"/>
                    <p:cNvSpPr>
                      <a:spLocks/>
                    </p:cNvSpPr>
                    <p:nvPr/>
                  </p:nvSpPr>
                  <p:spPr bwMode="auto">
                    <a:xfrm flipH="1">
                      <a:off x="250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14" name="Group 46"/>
                  <p:cNvGrpSpPr>
                    <a:grpSpLocks/>
                  </p:cNvGrpSpPr>
                  <p:nvPr/>
                </p:nvGrpSpPr>
                <p:grpSpPr bwMode="auto">
                  <a:xfrm flipV="1">
                    <a:off x="2703" y="3881"/>
                    <a:ext cx="259" cy="133"/>
                    <a:chOff x="2500" y="3739"/>
                    <a:chExt cx="337" cy="187"/>
                  </a:xfrm>
                </p:grpSpPr>
                <p:sp>
                  <p:nvSpPr>
                    <p:cNvPr id="70715" name="Arc 47"/>
                    <p:cNvSpPr>
                      <a:spLocks/>
                    </p:cNvSpPr>
                    <p:nvPr/>
                  </p:nvSpPr>
                  <p:spPr bwMode="auto">
                    <a:xfrm>
                      <a:off x="2668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16" name="Arc 48"/>
                    <p:cNvSpPr>
                      <a:spLocks/>
                    </p:cNvSpPr>
                    <p:nvPr/>
                  </p:nvSpPr>
                  <p:spPr bwMode="auto">
                    <a:xfrm flipH="1">
                      <a:off x="250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678" name="Text Box 49"/>
            <p:cNvSpPr txBox="1">
              <a:spLocks noChangeArrowheads="1"/>
            </p:cNvSpPr>
            <p:nvPr/>
          </p:nvSpPr>
          <p:spPr bwMode="auto">
            <a:xfrm>
              <a:off x="3394" y="1731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79" name="Text Box 50"/>
            <p:cNvSpPr txBox="1">
              <a:spLocks noChangeArrowheads="1"/>
            </p:cNvSpPr>
            <p:nvPr/>
          </p:nvSpPr>
          <p:spPr bwMode="auto">
            <a:xfrm>
              <a:off x="480" y="1765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0" name="Text Box 51"/>
            <p:cNvSpPr txBox="1">
              <a:spLocks noChangeArrowheads="1"/>
            </p:cNvSpPr>
            <p:nvPr/>
          </p:nvSpPr>
          <p:spPr bwMode="auto">
            <a:xfrm>
              <a:off x="514" y="2205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1" name="Line 52"/>
            <p:cNvSpPr>
              <a:spLocks noChangeShapeType="1"/>
            </p:cNvSpPr>
            <p:nvPr/>
          </p:nvSpPr>
          <p:spPr bwMode="auto">
            <a:xfrm rot="5400000" flipH="1">
              <a:off x="2155" y="3732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82" name="Group 53"/>
            <p:cNvGrpSpPr>
              <a:grpSpLocks/>
            </p:cNvGrpSpPr>
            <p:nvPr/>
          </p:nvGrpSpPr>
          <p:grpSpPr bwMode="auto">
            <a:xfrm>
              <a:off x="2097" y="3809"/>
              <a:ext cx="367" cy="366"/>
              <a:chOff x="8338" y="1988"/>
              <a:chExt cx="568" cy="568"/>
            </a:xfrm>
          </p:grpSpPr>
          <p:sp>
            <p:nvSpPr>
              <p:cNvPr id="70701" name="Oval 54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02" name="Group 55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70703" name="Group 56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70707" name="Arc 57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708" name="Arc 58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704" name="Group 59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70705" name="Arc 6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706" name="Arc 6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0683" name="Text Box 62"/>
            <p:cNvSpPr txBox="1">
              <a:spLocks noChangeArrowheads="1"/>
            </p:cNvSpPr>
            <p:nvPr/>
          </p:nvSpPr>
          <p:spPr bwMode="auto">
            <a:xfrm>
              <a:off x="2523" y="3872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4" name="Text Box 63"/>
            <p:cNvSpPr txBox="1">
              <a:spLocks noChangeArrowheads="1"/>
            </p:cNvSpPr>
            <p:nvPr/>
          </p:nvSpPr>
          <p:spPr bwMode="auto">
            <a:xfrm>
              <a:off x="751" y="3035"/>
              <a:ext cx="62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5" name="Text Box 64"/>
            <p:cNvSpPr txBox="1">
              <a:spLocks noChangeArrowheads="1"/>
            </p:cNvSpPr>
            <p:nvPr/>
          </p:nvSpPr>
          <p:spPr bwMode="auto">
            <a:xfrm>
              <a:off x="3105" y="3068"/>
              <a:ext cx="47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49" name="Line 65"/>
            <p:cNvSpPr>
              <a:spLocks noChangeShapeType="1"/>
            </p:cNvSpPr>
            <p:nvPr/>
          </p:nvSpPr>
          <p:spPr bwMode="auto">
            <a:xfrm>
              <a:off x="997" y="1903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7" name="Text Box 66"/>
            <p:cNvSpPr txBox="1">
              <a:spLocks noChangeArrowheads="1"/>
            </p:cNvSpPr>
            <p:nvPr/>
          </p:nvSpPr>
          <p:spPr bwMode="auto">
            <a:xfrm>
              <a:off x="928" y="1765"/>
              <a:ext cx="5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32.5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1" name="Line 67"/>
            <p:cNvSpPr>
              <a:spLocks noChangeShapeType="1"/>
            </p:cNvSpPr>
            <p:nvPr/>
          </p:nvSpPr>
          <p:spPr bwMode="auto">
            <a:xfrm>
              <a:off x="979" y="2339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9" name="Text Box 68"/>
            <p:cNvSpPr txBox="1">
              <a:spLocks noChangeArrowheads="1"/>
            </p:cNvSpPr>
            <p:nvPr/>
          </p:nvSpPr>
          <p:spPr bwMode="auto">
            <a:xfrm>
              <a:off x="928" y="2213"/>
              <a:ext cx="6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3" name="Line 69"/>
            <p:cNvSpPr>
              <a:spLocks noChangeShapeType="1"/>
            </p:cNvSpPr>
            <p:nvPr/>
          </p:nvSpPr>
          <p:spPr bwMode="auto">
            <a:xfrm flipH="1">
              <a:off x="2994" y="1984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1" name="Text Box 70"/>
            <p:cNvSpPr txBox="1">
              <a:spLocks noChangeArrowheads="1"/>
            </p:cNvSpPr>
            <p:nvPr/>
          </p:nvSpPr>
          <p:spPr bwMode="auto">
            <a:xfrm>
              <a:off x="2994" y="1824"/>
              <a:ext cx="3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7.5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95" name="Text Box 74"/>
            <p:cNvSpPr txBox="1">
              <a:spLocks noChangeArrowheads="1"/>
            </p:cNvSpPr>
            <p:nvPr/>
          </p:nvSpPr>
          <p:spPr bwMode="auto">
            <a:xfrm>
              <a:off x="2405" y="3715"/>
              <a:ext cx="4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85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9" name="Line 75"/>
            <p:cNvSpPr>
              <a:spLocks noChangeShapeType="1"/>
            </p:cNvSpPr>
            <p:nvPr/>
          </p:nvSpPr>
          <p:spPr bwMode="auto">
            <a:xfrm flipV="1">
              <a:off x="2349" y="3625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0" name="Text Box 79"/>
            <p:cNvSpPr txBox="1">
              <a:spLocks noChangeArrowheads="1"/>
            </p:cNvSpPr>
            <p:nvPr/>
          </p:nvSpPr>
          <p:spPr bwMode="auto">
            <a:xfrm>
              <a:off x="1745" y="4059"/>
              <a:ext cx="3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7" name="Line 74"/>
          <p:cNvSpPr>
            <a:spLocks noChangeShapeType="1"/>
          </p:cNvSpPr>
          <p:nvPr/>
        </p:nvSpPr>
        <p:spPr bwMode="auto">
          <a:xfrm flipH="1">
            <a:off x="3750628" y="3399825"/>
            <a:ext cx="344115" cy="6232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" name="Text Box 78"/>
          <p:cNvSpPr txBox="1">
            <a:spLocks noChangeArrowheads="1"/>
          </p:cNvSpPr>
          <p:nvPr/>
        </p:nvSpPr>
        <p:spPr bwMode="auto">
          <a:xfrm>
            <a:off x="2868141" y="3429069"/>
            <a:ext cx="1330207" cy="48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1400" baseline="-25000" dirty="0" err="1">
                <a:solidFill>
                  <a:srgbClr val="FF0000"/>
                </a:solidFill>
                <a:latin typeface="Arial" charset="0"/>
              </a:rPr>
              <a:t>max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 =65 MW</a:t>
            </a:r>
            <a:endParaRPr lang="en-US" sz="14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9" name="Text Box 103"/>
          <p:cNvSpPr txBox="1">
            <a:spLocks noChangeArrowheads="1"/>
          </p:cNvSpPr>
          <p:nvPr/>
        </p:nvSpPr>
        <p:spPr bwMode="auto">
          <a:xfrm>
            <a:off x="4953000" y="2424636"/>
            <a:ext cx="1882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π</a:t>
            </a:r>
            <a:r>
              <a:rPr lang="en-GB" sz="1800" baseline="-25000" dirty="0">
                <a:solidFill>
                  <a:srgbClr val="FF0000"/>
                </a:solidFill>
                <a:cs typeface="+mn-cs"/>
                <a:sym typeface="Symbol" charset="0"/>
              </a:rPr>
              <a:t>2 </a:t>
            </a: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= 3.00 $/MWh</a:t>
            </a:r>
            <a:endParaRPr lang="en-GB" sz="1800" dirty="0">
              <a:cs typeface="+mn-cs"/>
            </a:endParaRPr>
          </a:p>
        </p:txBody>
      </p:sp>
      <p:sp>
        <p:nvSpPr>
          <p:cNvPr id="80" name="Text Box 104"/>
          <p:cNvSpPr txBox="1">
            <a:spLocks noChangeArrowheads="1"/>
          </p:cNvSpPr>
          <p:nvPr/>
        </p:nvSpPr>
        <p:spPr bwMode="auto">
          <a:xfrm>
            <a:off x="742278" y="5606559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π</a:t>
            </a:r>
            <a:r>
              <a:rPr lang="en-GB" sz="1800" baseline="-25000" dirty="0">
                <a:solidFill>
                  <a:srgbClr val="FF0000"/>
                </a:solidFill>
                <a:cs typeface="+mn-cs"/>
                <a:sym typeface="Symbol" charset="0"/>
              </a:rPr>
              <a:t>3</a:t>
            </a: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=12.00 $/MWh</a:t>
            </a:r>
            <a:endParaRPr lang="en-GB" sz="1800" dirty="0">
              <a:cs typeface="+mn-cs"/>
            </a:endParaRPr>
          </a:p>
        </p:txBody>
      </p:sp>
      <p:sp>
        <p:nvSpPr>
          <p:cNvPr id="81" name="Text Box 105"/>
          <p:cNvSpPr txBox="1">
            <a:spLocks noChangeArrowheads="1"/>
          </p:cNvSpPr>
          <p:nvPr/>
        </p:nvSpPr>
        <p:spPr bwMode="auto">
          <a:xfrm>
            <a:off x="1650239" y="1796559"/>
            <a:ext cx="177637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π</a:t>
            </a:r>
            <a:r>
              <a:rPr lang="en-GB" sz="1800" baseline="-25000" dirty="0">
                <a:solidFill>
                  <a:srgbClr val="FF0000"/>
                </a:solidFill>
                <a:cs typeface="+mn-cs"/>
                <a:sym typeface="Symbol" charset="0"/>
              </a:rPr>
              <a:t>1</a:t>
            </a: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=7.50 $/</a:t>
            </a:r>
            <a:r>
              <a:rPr lang="en-GB" sz="1800" dirty="0" err="1">
                <a:solidFill>
                  <a:srgbClr val="FF0000"/>
                </a:solidFill>
                <a:cs typeface="+mn-cs"/>
                <a:sym typeface="Symbol" charset="0"/>
              </a:rPr>
              <a:t>MWh</a:t>
            </a:r>
            <a:endParaRPr lang="en-GB" sz="1800" dirty="0">
              <a:cs typeface="+mn-cs"/>
            </a:endParaRPr>
          </a:p>
        </p:txBody>
      </p:sp>
      <p:sp>
        <p:nvSpPr>
          <p:cNvPr id="84" name="Rectangle 3"/>
          <p:cNvSpPr txBox="1">
            <a:spLocks noChangeArrowheads="1"/>
          </p:cNvSpPr>
          <p:nvPr/>
        </p:nvSpPr>
        <p:spPr>
          <a:xfrm>
            <a:off x="5097420" y="4484618"/>
            <a:ext cx="4536100" cy="1981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Low bid by C 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Reduces price at bus 2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Increases price at bus 3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Very profitable for D!</a:t>
            </a:r>
          </a:p>
        </p:txBody>
      </p:sp>
    </p:spTree>
    <p:extLst>
      <p:ext uri="{BB962C8B-B14F-4D97-AF65-F5344CB8AC3E}">
        <p14:creationId xmlns:p14="http://schemas.microsoft.com/office/powerpoint/2010/main" val="16440093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D increases its bid to 20 $/MWh</a:t>
            </a:r>
            <a:endParaRPr lang="en-GB" dirty="0">
              <a:cs typeface="+mj-cs"/>
            </a:endParaRPr>
          </a:p>
        </p:txBody>
      </p:sp>
      <p:sp>
        <p:nvSpPr>
          <p:cNvPr id="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AF5DB-2B28-AA45-8AA6-2825D2FB164B}" type="slidenum">
              <a:rPr lang="en-GB"/>
              <a:pPr>
                <a:defRPr/>
              </a:pPr>
              <a:t>77</a:t>
            </a:fld>
            <a:endParaRPr lang="en-GB"/>
          </a:p>
        </p:txBody>
      </p:sp>
      <p:grpSp>
        <p:nvGrpSpPr>
          <p:cNvPr id="70661" name="Group 80"/>
          <p:cNvGrpSpPr>
            <a:grpSpLocks/>
          </p:cNvGrpSpPr>
          <p:nvPr/>
        </p:nvGrpSpPr>
        <p:grpSpPr bwMode="auto">
          <a:xfrm>
            <a:off x="272480" y="1413077"/>
            <a:ext cx="6116361" cy="4503540"/>
            <a:chOff x="480" y="1712"/>
            <a:chExt cx="3306" cy="2464"/>
          </a:xfrm>
        </p:grpSpPr>
        <p:sp>
          <p:nvSpPr>
            <p:cNvPr id="425988" name="AutoShape 4"/>
            <p:cNvSpPr>
              <a:spLocks noChangeArrowheads="1"/>
            </p:cNvSpPr>
            <p:nvPr/>
          </p:nvSpPr>
          <p:spPr bwMode="auto">
            <a:xfrm>
              <a:off x="1835" y="3594"/>
              <a:ext cx="124" cy="438"/>
            </a:xfrm>
            <a:prstGeom prst="downArrow">
              <a:avLst>
                <a:gd name="adj1" fmla="val 28167"/>
                <a:gd name="adj2" fmla="val 9524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64" name="Line 5"/>
            <p:cNvSpPr>
              <a:spLocks noChangeShapeType="1"/>
            </p:cNvSpPr>
            <p:nvPr/>
          </p:nvSpPr>
          <p:spPr bwMode="auto">
            <a:xfrm>
              <a:off x="1225" y="1834"/>
              <a:ext cx="0" cy="86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AutoShape 6"/>
            <p:cNvSpPr>
              <a:spLocks noChangeArrowheads="1"/>
            </p:cNvSpPr>
            <p:nvPr/>
          </p:nvSpPr>
          <p:spPr bwMode="auto">
            <a:xfrm rot="10800000">
              <a:off x="829" y="2570"/>
              <a:ext cx="391" cy="457"/>
            </a:xfrm>
            <a:custGeom>
              <a:avLst/>
              <a:gdLst>
                <a:gd name="T0" fmla="*/ 306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9 w 21600"/>
                <a:gd name="T7" fmla="*/ 457 h 21600"/>
                <a:gd name="T8" fmla="*/ 317 w 21600"/>
                <a:gd name="T9" fmla="*/ 322 h 21600"/>
                <a:gd name="T10" fmla="*/ 391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40 h 21600"/>
                <a:gd name="T20" fmla="*/ 1751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45" y="7200"/>
                  </a:lnTo>
                  <a:lnTo>
                    <a:pt x="16245" y="20035"/>
                  </a:lnTo>
                  <a:lnTo>
                    <a:pt x="0" y="20035"/>
                  </a:lnTo>
                  <a:lnTo>
                    <a:pt x="0" y="21600"/>
                  </a:lnTo>
                  <a:lnTo>
                    <a:pt x="17514" y="21600"/>
                  </a:lnTo>
                  <a:lnTo>
                    <a:pt x="17514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66" name="Group 7"/>
            <p:cNvGrpSpPr>
              <a:grpSpLocks/>
            </p:cNvGrpSpPr>
            <p:nvPr/>
          </p:nvGrpSpPr>
          <p:grpSpPr bwMode="auto">
            <a:xfrm>
              <a:off x="583" y="2208"/>
              <a:ext cx="638" cy="353"/>
              <a:chOff x="2942" y="2697"/>
              <a:chExt cx="1026" cy="568"/>
            </a:xfrm>
          </p:grpSpPr>
          <p:sp>
            <p:nvSpPr>
              <p:cNvPr id="70729" name="Line 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30" name="Group 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731" name="Oval 1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32" name="Group 1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3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37" name="Arc 1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38" name="Arc 1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34" name="Group 1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35" name="Arc 1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36" name="Arc 1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667" name="Text Box 18"/>
            <p:cNvSpPr txBox="1">
              <a:spLocks noChangeArrowheads="1"/>
            </p:cNvSpPr>
            <p:nvPr/>
          </p:nvSpPr>
          <p:spPr bwMode="auto">
            <a:xfrm>
              <a:off x="1207" y="2748"/>
              <a:ext cx="1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0668" name="AutoShape 19"/>
            <p:cNvSpPr>
              <a:spLocks noChangeArrowheads="1"/>
            </p:cNvSpPr>
            <p:nvPr/>
          </p:nvSpPr>
          <p:spPr bwMode="auto">
            <a:xfrm rot="10800000" flipH="1">
              <a:off x="2949" y="2578"/>
              <a:ext cx="390" cy="456"/>
            </a:xfrm>
            <a:custGeom>
              <a:avLst/>
              <a:gdLst>
                <a:gd name="T0" fmla="*/ 305 w 21600"/>
                <a:gd name="T1" fmla="*/ 0 h 21600"/>
                <a:gd name="T2" fmla="*/ 220 w 21600"/>
                <a:gd name="T3" fmla="*/ 152 h 21600"/>
                <a:gd name="T4" fmla="*/ 0 w 21600"/>
                <a:gd name="T5" fmla="*/ 440 h 21600"/>
                <a:gd name="T6" fmla="*/ 158 w 21600"/>
                <a:gd name="T7" fmla="*/ 456 h 21600"/>
                <a:gd name="T8" fmla="*/ 316 w 21600"/>
                <a:gd name="T9" fmla="*/ 322 h 21600"/>
                <a:gd name="T10" fmla="*/ 390 w 21600"/>
                <a:gd name="T11" fmla="*/ 152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20084 h 21600"/>
                <a:gd name="T20" fmla="*/ 17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880" y="0"/>
                  </a:moveTo>
                  <a:lnTo>
                    <a:pt x="12159" y="7200"/>
                  </a:lnTo>
                  <a:lnTo>
                    <a:pt x="16269" y="7200"/>
                  </a:lnTo>
                  <a:lnTo>
                    <a:pt x="16269" y="20092"/>
                  </a:lnTo>
                  <a:lnTo>
                    <a:pt x="0" y="20092"/>
                  </a:lnTo>
                  <a:lnTo>
                    <a:pt x="0" y="21600"/>
                  </a:lnTo>
                  <a:lnTo>
                    <a:pt x="17490" y="21600"/>
                  </a:lnTo>
                  <a:lnTo>
                    <a:pt x="17490" y="7200"/>
                  </a:lnTo>
                  <a:lnTo>
                    <a:pt x="21600" y="7200"/>
                  </a:lnTo>
                  <a:lnTo>
                    <a:pt x="1688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Text Box 20"/>
            <p:cNvSpPr txBox="1">
              <a:spLocks noChangeArrowheads="1"/>
            </p:cNvSpPr>
            <p:nvPr/>
          </p:nvSpPr>
          <p:spPr bwMode="auto">
            <a:xfrm>
              <a:off x="2916" y="2748"/>
              <a:ext cx="1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0670" name="Line 21"/>
            <p:cNvSpPr>
              <a:spLocks noChangeShapeType="1"/>
            </p:cNvSpPr>
            <p:nvPr/>
          </p:nvSpPr>
          <p:spPr bwMode="auto">
            <a:xfrm>
              <a:off x="2943" y="1834"/>
              <a:ext cx="0" cy="8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06" name="Line 22"/>
            <p:cNvSpPr>
              <a:spLocks noChangeShapeType="1"/>
            </p:cNvSpPr>
            <p:nvPr/>
          </p:nvSpPr>
          <p:spPr bwMode="auto">
            <a:xfrm>
              <a:off x="1226" y="2208"/>
              <a:ext cx="172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2" name="Line 23"/>
            <p:cNvSpPr>
              <a:spLocks noChangeShapeType="1"/>
            </p:cNvSpPr>
            <p:nvPr/>
          </p:nvSpPr>
          <p:spPr bwMode="auto">
            <a:xfrm rot="-5400000">
              <a:off x="2080" y="3270"/>
              <a:ext cx="0" cy="6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08" name="Freeform 24"/>
            <p:cNvSpPr>
              <a:spLocks/>
            </p:cNvSpPr>
            <p:nvPr/>
          </p:nvSpPr>
          <p:spPr bwMode="auto">
            <a:xfrm>
              <a:off x="1235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6009" name="Freeform 25"/>
            <p:cNvSpPr>
              <a:spLocks/>
            </p:cNvSpPr>
            <p:nvPr/>
          </p:nvSpPr>
          <p:spPr bwMode="auto">
            <a:xfrm flipH="1">
              <a:off x="2281" y="2589"/>
              <a:ext cx="670" cy="1023"/>
            </a:xfrm>
            <a:custGeom>
              <a:avLst/>
              <a:gdLst>
                <a:gd name="T0" fmla="*/ 0 w 1520"/>
                <a:gd name="T1" fmla="*/ 0 h 2320"/>
                <a:gd name="T2" fmla="*/ 360 w 1520"/>
                <a:gd name="T3" fmla="*/ 0 h 2320"/>
                <a:gd name="T4" fmla="*/ 1520 w 1520"/>
                <a:gd name="T5" fmla="*/ 2000 h 2320"/>
                <a:gd name="T6" fmla="*/ 1520 w 1520"/>
                <a:gd name="T7" fmla="*/ 23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0" h="2320">
                  <a:moveTo>
                    <a:pt x="0" y="0"/>
                  </a:moveTo>
                  <a:lnTo>
                    <a:pt x="360" y="0"/>
                  </a:lnTo>
                  <a:lnTo>
                    <a:pt x="1520" y="2000"/>
                  </a:lnTo>
                  <a:lnTo>
                    <a:pt x="1520" y="232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5" name="Text Box 26"/>
            <p:cNvSpPr txBox="1">
              <a:spLocks noChangeArrowheads="1"/>
            </p:cNvSpPr>
            <p:nvPr/>
          </p:nvSpPr>
          <p:spPr bwMode="auto">
            <a:xfrm>
              <a:off x="2478" y="3558"/>
              <a:ext cx="1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grpSp>
          <p:nvGrpSpPr>
            <p:cNvPr id="70676" name="Group 27"/>
            <p:cNvGrpSpPr>
              <a:grpSpLocks/>
            </p:cNvGrpSpPr>
            <p:nvPr/>
          </p:nvGrpSpPr>
          <p:grpSpPr bwMode="auto">
            <a:xfrm>
              <a:off x="549" y="1765"/>
              <a:ext cx="676" cy="374"/>
              <a:chOff x="2942" y="2697"/>
              <a:chExt cx="1026" cy="568"/>
            </a:xfrm>
          </p:grpSpPr>
          <p:sp>
            <p:nvSpPr>
              <p:cNvPr id="70719" name="Line 28"/>
              <p:cNvSpPr>
                <a:spLocks noChangeShapeType="1"/>
              </p:cNvSpPr>
              <p:nvPr/>
            </p:nvSpPr>
            <p:spPr bwMode="auto">
              <a:xfrm>
                <a:off x="3550" y="2981"/>
                <a:ext cx="4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20" name="Group 29"/>
              <p:cNvGrpSpPr>
                <a:grpSpLocks/>
              </p:cNvGrpSpPr>
              <p:nvPr/>
            </p:nvGrpSpPr>
            <p:grpSpPr bwMode="auto">
              <a:xfrm>
                <a:off x="2942" y="2697"/>
                <a:ext cx="568" cy="568"/>
                <a:chOff x="2414" y="2180"/>
                <a:chExt cx="568" cy="568"/>
              </a:xfrm>
            </p:grpSpPr>
            <p:sp>
              <p:nvSpPr>
                <p:cNvPr id="70721" name="Oval 30"/>
                <p:cNvSpPr>
                  <a:spLocks noChangeArrowheads="1"/>
                </p:cNvSpPr>
                <p:nvPr/>
              </p:nvSpPr>
              <p:spPr bwMode="auto">
                <a:xfrm>
                  <a:off x="2414" y="2180"/>
                  <a:ext cx="568" cy="568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22" name="Group 31"/>
                <p:cNvGrpSpPr>
                  <a:grpSpLocks/>
                </p:cNvGrpSpPr>
                <p:nvPr/>
              </p:nvGrpSpPr>
              <p:grpSpPr bwMode="auto">
                <a:xfrm>
                  <a:off x="2502" y="2362"/>
                  <a:ext cx="393" cy="203"/>
                  <a:chOff x="2220" y="3747"/>
                  <a:chExt cx="521" cy="267"/>
                </a:xfrm>
              </p:grpSpPr>
              <p:grpSp>
                <p:nvGrpSpPr>
                  <p:cNvPr id="7072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220" y="3747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27" name="Arc 33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28" name="Arc 34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24" name="Group 35"/>
                  <p:cNvGrpSpPr>
                    <a:grpSpLocks/>
                  </p:cNvGrpSpPr>
                  <p:nvPr/>
                </p:nvGrpSpPr>
                <p:grpSpPr bwMode="auto">
                  <a:xfrm flipV="1">
                    <a:off x="2482" y="3881"/>
                    <a:ext cx="259" cy="133"/>
                    <a:chOff x="2212" y="3739"/>
                    <a:chExt cx="337" cy="187"/>
                  </a:xfrm>
                </p:grpSpPr>
                <p:sp>
                  <p:nvSpPr>
                    <p:cNvPr id="70725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238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26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2212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0677" name="Group 38"/>
            <p:cNvGrpSpPr>
              <a:grpSpLocks/>
            </p:cNvGrpSpPr>
            <p:nvPr/>
          </p:nvGrpSpPr>
          <p:grpSpPr bwMode="auto">
            <a:xfrm>
              <a:off x="2944" y="1834"/>
              <a:ext cx="842" cy="390"/>
              <a:chOff x="7880" y="1988"/>
              <a:chExt cx="1233" cy="568"/>
            </a:xfrm>
          </p:grpSpPr>
          <p:sp>
            <p:nvSpPr>
              <p:cNvPr id="70709" name="Line 39"/>
              <p:cNvSpPr>
                <a:spLocks noChangeShapeType="1"/>
              </p:cNvSpPr>
              <p:nvPr/>
            </p:nvSpPr>
            <p:spPr bwMode="auto">
              <a:xfrm flipH="1">
                <a:off x="7880" y="2269"/>
                <a:ext cx="659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10" name="Group 40"/>
              <p:cNvGrpSpPr>
                <a:grpSpLocks/>
              </p:cNvGrpSpPr>
              <p:nvPr/>
            </p:nvGrpSpPr>
            <p:grpSpPr bwMode="auto">
              <a:xfrm>
                <a:off x="8545" y="1988"/>
                <a:ext cx="568" cy="568"/>
                <a:chOff x="8545" y="1988"/>
                <a:chExt cx="568" cy="568"/>
              </a:xfrm>
            </p:grpSpPr>
            <p:sp>
              <p:nvSpPr>
                <p:cNvPr id="70711" name="Oval 41"/>
                <p:cNvSpPr>
                  <a:spLocks noChangeArrowheads="1"/>
                </p:cNvSpPr>
                <p:nvPr/>
              </p:nvSpPr>
              <p:spPr bwMode="auto">
                <a:xfrm flipH="1">
                  <a:off x="8545" y="1988"/>
                  <a:ext cx="568" cy="568"/>
                </a:xfrm>
                <a:prstGeom prst="ellipse">
                  <a:avLst/>
                </a:prstGeom>
                <a:solidFill>
                  <a:srgbClr val="103DFC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712" name="Group 42"/>
                <p:cNvGrpSpPr>
                  <a:grpSpLocks/>
                </p:cNvGrpSpPr>
                <p:nvPr/>
              </p:nvGrpSpPr>
              <p:grpSpPr bwMode="auto">
                <a:xfrm>
                  <a:off x="8598" y="2170"/>
                  <a:ext cx="393" cy="203"/>
                  <a:chOff x="2442" y="3747"/>
                  <a:chExt cx="520" cy="267"/>
                </a:xfrm>
              </p:grpSpPr>
              <p:grpSp>
                <p:nvGrpSpPr>
                  <p:cNvPr id="70713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442" y="3747"/>
                    <a:ext cx="260" cy="133"/>
                    <a:chOff x="2500" y="3739"/>
                    <a:chExt cx="338" cy="187"/>
                  </a:xfrm>
                </p:grpSpPr>
                <p:sp>
                  <p:nvSpPr>
                    <p:cNvPr id="70717" name="Arc 44"/>
                    <p:cNvSpPr>
                      <a:spLocks/>
                    </p:cNvSpPr>
                    <p:nvPr/>
                  </p:nvSpPr>
                  <p:spPr bwMode="auto">
                    <a:xfrm>
                      <a:off x="2669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18" name="Arc 45"/>
                    <p:cNvSpPr>
                      <a:spLocks/>
                    </p:cNvSpPr>
                    <p:nvPr/>
                  </p:nvSpPr>
                  <p:spPr bwMode="auto">
                    <a:xfrm flipH="1">
                      <a:off x="250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14" name="Group 46"/>
                  <p:cNvGrpSpPr>
                    <a:grpSpLocks/>
                  </p:cNvGrpSpPr>
                  <p:nvPr/>
                </p:nvGrpSpPr>
                <p:grpSpPr bwMode="auto">
                  <a:xfrm flipV="1">
                    <a:off x="2703" y="3881"/>
                    <a:ext cx="259" cy="133"/>
                    <a:chOff x="2500" y="3739"/>
                    <a:chExt cx="337" cy="187"/>
                  </a:xfrm>
                </p:grpSpPr>
                <p:sp>
                  <p:nvSpPr>
                    <p:cNvPr id="70715" name="Arc 47"/>
                    <p:cNvSpPr>
                      <a:spLocks/>
                    </p:cNvSpPr>
                    <p:nvPr/>
                  </p:nvSpPr>
                  <p:spPr bwMode="auto">
                    <a:xfrm>
                      <a:off x="2668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16" name="Arc 48"/>
                    <p:cNvSpPr>
                      <a:spLocks/>
                    </p:cNvSpPr>
                    <p:nvPr/>
                  </p:nvSpPr>
                  <p:spPr bwMode="auto">
                    <a:xfrm flipH="1">
                      <a:off x="2500" y="3739"/>
                      <a:ext cx="169" cy="187"/>
                    </a:xfrm>
                    <a:custGeom>
                      <a:avLst/>
                      <a:gdLst>
                        <a:gd name="T0" fmla="*/ 0 w 21600"/>
                        <a:gd name="T1" fmla="*/ 0 h 22422"/>
                        <a:gd name="T2" fmla="*/ 169 w 21600"/>
                        <a:gd name="T3" fmla="*/ 187 h 22422"/>
                        <a:gd name="T4" fmla="*/ 0 w 21600"/>
                        <a:gd name="T5" fmla="*/ 180 h 22422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22422" fill="none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</a:path>
                        <a:path w="21600" h="22422" stroke="0" extrusionOk="0">
                          <a:moveTo>
                            <a:pt x="0" y="-1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21874"/>
                            <a:pt x="21594" y="22148"/>
                            <a:pt x="21584" y="22422"/>
                          </a:cubicBezTo>
                          <a:lnTo>
                            <a:pt x="0" y="21600"/>
                          </a:lnTo>
                          <a:lnTo>
                            <a:pt x="0" y="-1"/>
                          </a:lnTo>
                          <a:close/>
                        </a:path>
                      </a:pathLst>
                    </a:custGeom>
                    <a:solidFill>
                      <a:srgbClr val="103DFC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70678" name="Text Box 49"/>
            <p:cNvSpPr txBox="1">
              <a:spLocks noChangeArrowheads="1"/>
            </p:cNvSpPr>
            <p:nvPr/>
          </p:nvSpPr>
          <p:spPr bwMode="auto">
            <a:xfrm>
              <a:off x="3394" y="1731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C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79" name="Text Box 50"/>
            <p:cNvSpPr txBox="1">
              <a:spLocks noChangeArrowheads="1"/>
            </p:cNvSpPr>
            <p:nvPr/>
          </p:nvSpPr>
          <p:spPr bwMode="auto">
            <a:xfrm>
              <a:off x="480" y="1765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A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0" name="Text Box 51"/>
            <p:cNvSpPr txBox="1">
              <a:spLocks noChangeArrowheads="1"/>
            </p:cNvSpPr>
            <p:nvPr/>
          </p:nvSpPr>
          <p:spPr bwMode="auto">
            <a:xfrm>
              <a:off x="514" y="2205"/>
              <a:ext cx="161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B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1" name="Line 52"/>
            <p:cNvSpPr>
              <a:spLocks noChangeShapeType="1"/>
            </p:cNvSpPr>
            <p:nvPr/>
          </p:nvSpPr>
          <p:spPr bwMode="auto">
            <a:xfrm rot="5400000" flipH="1">
              <a:off x="2155" y="3732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82" name="Group 53"/>
            <p:cNvGrpSpPr>
              <a:grpSpLocks/>
            </p:cNvGrpSpPr>
            <p:nvPr/>
          </p:nvGrpSpPr>
          <p:grpSpPr bwMode="auto">
            <a:xfrm>
              <a:off x="2097" y="3809"/>
              <a:ext cx="367" cy="366"/>
              <a:chOff x="8338" y="1988"/>
              <a:chExt cx="568" cy="568"/>
            </a:xfrm>
          </p:grpSpPr>
          <p:sp>
            <p:nvSpPr>
              <p:cNvPr id="70701" name="Oval 54"/>
              <p:cNvSpPr>
                <a:spLocks noChangeArrowheads="1"/>
              </p:cNvSpPr>
              <p:nvPr/>
            </p:nvSpPr>
            <p:spPr bwMode="auto">
              <a:xfrm flipH="1">
                <a:off x="8338" y="1988"/>
                <a:ext cx="568" cy="568"/>
              </a:xfrm>
              <a:prstGeom prst="ellipse">
                <a:avLst/>
              </a:prstGeom>
              <a:solidFill>
                <a:srgbClr val="FF9933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702" name="Group 55"/>
              <p:cNvGrpSpPr>
                <a:grpSpLocks/>
              </p:cNvGrpSpPr>
              <p:nvPr/>
            </p:nvGrpSpPr>
            <p:grpSpPr bwMode="auto">
              <a:xfrm>
                <a:off x="8425" y="2170"/>
                <a:ext cx="393" cy="203"/>
                <a:chOff x="2220" y="3747"/>
                <a:chExt cx="521" cy="267"/>
              </a:xfrm>
            </p:grpSpPr>
            <p:grpSp>
              <p:nvGrpSpPr>
                <p:cNvPr id="70703" name="Group 56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70707" name="Arc 57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708" name="Arc 58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704" name="Group 59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70705" name="Arc 60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706" name="Arc 61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0683" name="Text Box 62"/>
            <p:cNvSpPr txBox="1">
              <a:spLocks noChangeArrowheads="1"/>
            </p:cNvSpPr>
            <p:nvPr/>
          </p:nvSpPr>
          <p:spPr bwMode="auto">
            <a:xfrm>
              <a:off x="2523" y="3872"/>
              <a:ext cx="1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D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4" name="Text Box 63"/>
            <p:cNvSpPr txBox="1">
              <a:spLocks noChangeArrowheads="1"/>
            </p:cNvSpPr>
            <p:nvPr/>
          </p:nvSpPr>
          <p:spPr bwMode="auto">
            <a:xfrm>
              <a:off x="751" y="3035"/>
              <a:ext cx="62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50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85" name="Text Box 64"/>
            <p:cNvSpPr txBox="1">
              <a:spLocks noChangeArrowheads="1"/>
            </p:cNvSpPr>
            <p:nvPr/>
          </p:nvSpPr>
          <p:spPr bwMode="auto">
            <a:xfrm>
              <a:off x="3105" y="3068"/>
              <a:ext cx="47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60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49" name="Line 65"/>
            <p:cNvSpPr>
              <a:spLocks noChangeShapeType="1"/>
            </p:cNvSpPr>
            <p:nvPr/>
          </p:nvSpPr>
          <p:spPr bwMode="auto">
            <a:xfrm>
              <a:off x="997" y="1903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7" name="Text Box 66"/>
            <p:cNvSpPr txBox="1">
              <a:spLocks noChangeArrowheads="1"/>
            </p:cNvSpPr>
            <p:nvPr/>
          </p:nvSpPr>
          <p:spPr bwMode="auto">
            <a:xfrm>
              <a:off x="928" y="1712"/>
              <a:ext cx="5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47.5 </a:t>
              </a:r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1" name="Line 67"/>
            <p:cNvSpPr>
              <a:spLocks noChangeShapeType="1"/>
            </p:cNvSpPr>
            <p:nvPr/>
          </p:nvSpPr>
          <p:spPr bwMode="auto">
            <a:xfrm>
              <a:off x="979" y="2339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9" name="Text Box 68"/>
            <p:cNvSpPr txBox="1">
              <a:spLocks noChangeArrowheads="1"/>
            </p:cNvSpPr>
            <p:nvPr/>
          </p:nvSpPr>
          <p:spPr bwMode="auto">
            <a:xfrm>
              <a:off x="928" y="2213"/>
              <a:ext cx="608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285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3" name="Line 69"/>
            <p:cNvSpPr>
              <a:spLocks noChangeShapeType="1"/>
            </p:cNvSpPr>
            <p:nvPr/>
          </p:nvSpPr>
          <p:spPr bwMode="auto">
            <a:xfrm flipH="1">
              <a:off x="2994" y="1984"/>
              <a:ext cx="1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1" name="Text Box 70"/>
            <p:cNvSpPr txBox="1">
              <a:spLocks noChangeArrowheads="1"/>
            </p:cNvSpPr>
            <p:nvPr/>
          </p:nvSpPr>
          <p:spPr bwMode="auto">
            <a:xfrm>
              <a:off x="2994" y="1824"/>
              <a:ext cx="36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0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0695" name="Text Box 74"/>
            <p:cNvSpPr txBox="1">
              <a:spLocks noChangeArrowheads="1"/>
            </p:cNvSpPr>
            <p:nvPr/>
          </p:nvSpPr>
          <p:spPr bwMode="auto">
            <a:xfrm>
              <a:off x="2405" y="3715"/>
              <a:ext cx="4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77.5 MW</a:t>
              </a:r>
              <a:endParaRPr lang="en-US" sz="1400" baseline="-250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26059" name="Line 75"/>
            <p:cNvSpPr>
              <a:spLocks noChangeShapeType="1"/>
            </p:cNvSpPr>
            <p:nvPr/>
          </p:nvSpPr>
          <p:spPr bwMode="auto">
            <a:xfrm flipV="1">
              <a:off x="2349" y="3625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0" name="Text Box 79"/>
            <p:cNvSpPr txBox="1">
              <a:spLocks noChangeArrowheads="1"/>
            </p:cNvSpPr>
            <p:nvPr/>
          </p:nvSpPr>
          <p:spPr bwMode="auto">
            <a:xfrm>
              <a:off x="1745" y="4059"/>
              <a:ext cx="38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chemeClr val="tx1"/>
                  </a:solidFill>
                  <a:latin typeface="Arial" charset="0"/>
                </a:rPr>
                <a:t>300 MW</a:t>
              </a:r>
              <a:endParaRPr lang="en-US" sz="1400" baseline="-250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7" name="Line 74"/>
          <p:cNvSpPr>
            <a:spLocks noChangeShapeType="1"/>
          </p:cNvSpPr>
          <p:nvPr/>
        </p:nvSpPr>
        <p:spPr bwMode="auto">
          <a:xfrm flipH="1">
            <a:off x="3750628" y="3399825"/>
            <a:ext cx="344115" cy="6232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8" name="Text Box 78"/>
          <p:cNvSpPr txBox="1">
            <a:spLocks noChangeArrowheads="1"/>
          </p:cNvSpPr>
          <p:nvPr/>
        </p:nvSpPr>
        <p:spPr bwMode="auto">
          <a:xfrm>
            <a:off x="2868141" y="3429069"/>
            <a:ext cx="1330207" cy="48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1400" baseline="-25000" dirty="0" err="1">
                <a:solidFill>
                  <a:srgbClr val="FF0000"/>
                </a:solidFill>
                <a:latin typeface="Arial" charset="0"/>
              </a:rPr>
              <a:t>max</a:t>
            </a:r>
            <a:r>
              <a:rPr lang="en-US" sz="1400" dirty="0">
                <a:solidFill>
                  <a:srgbClr val="FF0000"/>
                </a:solidFill>
                <a:latin typeface="Arial" charset="0"/>
              </a:rPr>
              <a:t> =65 MW</a:t>
            </a:r>
            <a:endParaRPr lang="en-US" sz="14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9" name="Text Box 103"/>
          <p:cNvSpPr txBox="1">
            <a:spLocks noChangeArrowheads="1"/>
          </p:cNvSpPr>
          <p:nvPr/>
        </p:nvSpPr>
        <p:spPr bwMode="auto">
          <a:xfrm>
            <a:off x="4953000" y="2424636"/>
            <a:ext cx="19591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π</a:t>
            </a:r>
            <a:r>
              <a:rPr lang="en-GB" sz="1800" baseline="-25000" dirty="0">
                <a:solidFill>
                  <a:srgbClr val="FF0000"/>
                </a:solidFill>
                <a:cs typeface="+mn-cs"/>
                <a:sym typeface="Symbol" charset="0"/>
              </a:rPr>
              <a:t>2 </a:t>
            </a: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= -5.00 $/MWh</a:t>
            </a:r>
            <a:endParaRPr lang="en-GB" sz="1800" dirty="0">
              <a:cs typeface="+mn-cs"/>
            </a:endParaRPr>
          </a:p>
        </p:txBody>
      </p:sp>
      <p:sp>
        <p:nvSpPr>
          <p:cNvPr id="80" name="Text Box 104"/>
          <p:cNvSpPr txBox="1">
            <a:spLocks noChangeArrowheads="1"/>
          </p:cNvSpPr>
          <p:nvPr/>
        </p:nvSpPr>
        <p:spPr bwMode="auto">
          <a:xfrm>
            <a:off x="595895" y="4713497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π</a:t>
            </a:r>
            <a:r>
              <a:rPr lang="en-GB" sz="1800" baseline="-25000" dirty="0">
                <a:solidFill>
                  <a:srgbClr val="FF0000"/>
                </a:solidFill>
                <a:cs typeface="+mn-cs"/>
                <a:sym typeface="Symbol" charset="0"/>
              </a:rPr>
              <a:t>3</a:t>
            </a: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=20.00 $/MWh</a:t>
            </a:r>
            <a:endParaRPr lang="en-GB" sz="1800" dirty="0">
              <a:cs typeface="+mn-cs"/>
            </a:endParaRPr>
          </a:p>
        </p:txBody>
      </p:sp>
      <p:sp>
        <p:nvSpPr>
          <p:cNvPr id="81" name="Text Box 105"/>
          <p:cNvSpPr txBox="1">
            <a:spLocks noChangeArrowheads="1"/>
          </p:cNvSpPr>
          <p:nvPr/>
        </p:nvSpPr>
        <p:spPr bwMode="auto">
          <a:xfrm>
            <a:off x="1650239" y="1796559"/>
            <a:ext cx="177637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π</a:t>
            </a:r>
            <a:r>
              <a:rPr lang="en-GB" sz="1800" baseline="-25000" dirty="0">
                <a:solidFill>
                  <a:srgbClr val="FF0000"/>
                </a:solidFill>
                <a:cs typeface="+mn-cs"/>
                <a:sym typeface="Symbol" charset="0"/>
              </a:rPr>
              <a:t>1</a:t>
            </a:r>
            <a:r>
              <a:rPr lang="en-GB" sz="1800" dirty="0">
                <a:solidFill>
                  <a:srgbClr val="FF0000"/>
                </a:solidFill>
                <a:cs typeface="+mn-cs"/>
                <a:sym typeface="Symbol" charset="0"/>
              </a:rPr>
              <a:t>=7.50 $/</a:t>
            </a:r>
            <a:r>
              <a:rPr lang="en-GB" sz="1800" dirty="0" err="1">
                <a:solidFill>
                  <a:srgbClr val="FF0000"/>
                </a:solidFill>
                <a:cs typeface="+mn-cs"/>
                <a:sym typeface="Symbol" charset="0"/>
              </a:rPr>
              <a:t>MWh</a:t>
            </a:r>
            <a:endParaRPr lang="en-GB" sz="1800" dirty="0">
              <a:cs typeface="+mn-cs"/>
            </a:endParaRP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5097420" y="4484618"/>
            <a:ext cx="4536100" cy="1981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D takes advantage of the constraint on line 2-3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D’s output cannot be less than 77.5 MW</a:t>
            </a:r>
          </a:p>
          <a:p>
            <a:pPr>
              <a:lnSpc>
                <a:spcPct val="90000"/>
              </a:lnSpc>
              <a:defRPr/>
            </a:pPr>
            <a:r>
              <a:rPr lang="en-GB" sz="2400" dirty="0">
                <a:cs typeface="+mn-cs"/>
              </a:rPr>
              <a:t>Can essentially bid what it wants</a:t>
            </a:r>
          </a:p>
        </p:txBody>
      </p:sp>
    </p:spTree>
    <p:extLst>
      <p:ext uri="{BB962C8B-B14F-4D97-AF65-F5344CB8AC3E}">
        <p14:creationId xmlns:p14="http://schemas.microsoft.com/office/powerpoint/2010/main" val="13497290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9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Effect of losses on prices</a:t>
            </a:r>
          </a:p>
        </p:txBody>
      </p:sp>
      <p:sp>
        <p:nvSpPr>
          <p:cNvPr id="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D65B-49C3-964C-967F-B41E6D0C5EDB}" type="slidenum">
              <a:rPr lang="en-GB"/>
              <a:pPr>
                <a:defRPr/>
              </a:pPr>
              <a:t>78</a:t>
            </a:fld>
            <a:endParaRPr lang="en-GB"/>
          </a:p>
        </p:txBody>
      </p:sp>
      <p:grpSp>
        <p:nvGrpSpPr>
          <p:cNvPr id="86019" name="Group 2"/>
          <p:cNvGrpSpPr>
            <a:grpSpLocks/>
          </p:cNvGrpSpPr>
          <p:nvPr/>
        </p:nvGrpSpPr>
        <p:grpSpPr bwMode="auto">
          <a:xfrm>
            <a:off x="1396999" y="1177926"/>
            <a:ext cx="6775451" cy="1470025"/>
            <a:chOff x="2430" y="2230"/>
            <a:chExt cx="6652" cy="1564"/>
          </a:xfrm>
        </p:grpSpPr>
        <p:sp>
          <p:nvSpPr>
            <p:cNvPr id="86031" name="Line 3"/>
            <p:cNvSpPr>
              <a:spLocks noChangeShapeType="1"/>
            </p:cNvSpPr>
            <p:nvPr/>
          </p:nvSpPr>
          <p:spPr bwMode="auto">
            <a:xfrm>
              <a:off x="3976" y="2556"/>
              <a:ext cx="0" cy="11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Line 4"/>
            <p:cNvSpPr>
              <a:spLocks noChangeShapeType="1"/>
            </p:cNvSpPr>
            <p:nvPr/>
          </p:nvSpPr>
          <p:spPr bwMode="auto">
            <a:xfrm>
              <a:off x="3018" y="3100"/>
              <a:ext cx="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33" name="Group 5"/>
            <p:cNvGrpSpPr>
              <a:grpSpLocks/>
            </p:cNvGrpSpPr>
            <p:nvPr/>
          </p:nvGrpSpPr>
          <p:grpSpPr bwMode="auto">
            <a:xfrm>
              <a:off x="2430" y="2816"/>
              <a:ext cx="568" cy="568"/>
              <a:chOff x="2414" y="2180"/>
              <a:chExt cx="568" cy="568"/>
            </a:xfrm>
          </p:grpSpPr>
          <p:sp>
            <p:nvSpPr>
              <p:cNvPr id="86042" name="Oval 6"/>
              <p:cNvSpPr>
                <a:spLocks noChangeArrowheads="1"/>
              </p:cNvSpPr>
              <p:nvPr/>
            </p:nvSpPr>
            <p:spPr bwMode="auto">
              <a:xfrm>
                <a:off x="2414" y="2180"/>
                <a:ext cx="568" cy="568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6043" name="Group 7"/>
              <p:cNvGrpSpPr>
                <a:grpSpLocks/>
              </p:cNvGrpSpPr>
              <p:nvPr/>
            </p:nvGrpSpPr>
            <p:grpSpPr bwMode="auto">
              <a:xfrm>
                <a:off x="2502" y="2362"/>
                <a:ext cx="393" cy="203"/>
                <a:chOff x="2220" y="3747"/>
                <a:chExt cx="521" cy="267"/>
              </a:xfrm>
            </p:grpSpPr>
            <p:grpSp>
              <p:nvGrpSpPr>
                <p:cNvPr id="86044" name="Group 8"/>
                <p:cNvGrpSpPr>
                  <a:grpSpLocks/>
                </p:cNvGrpSpPr>
                <p:nvPr/>
              </p:nvGrpSpPr>
              <p:grpSpPr bwMode="auto">
                <a:xfrm>
                  <a:off x="2220" y="3747"/>
                  <a:ext cx="259" cy="133"/>
                  <a:chOff x="2212" y="3739"/>
                  <a:chExt cx="337" cy="187"/>
                </a:xfrm>
              </p:grpSpPr>
              <p:sp>
                <p:nvSpPr>
                  <p:cNvPr id="86048" name="Arc 9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49" name="Arc 10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45" name="Group 11"/>
                <p:cNvGrpSpPr>
                  <a:grpSpLocks/>
                </p:cNvGrpSpPr>
                <p:nvPr/>
              </p:nvGrpSpPr>
              <p:grpSpPr bwMode="auto">
                <a:xfrm flipV="1">
                  <a:off x="2482" y="3881"/>
                  <a:ext cx="259" cy="133"/>
                  <a:chOff x="2212" y="3739"/>
                  <a:chExt cx="337" cy="187"/>
                </a:xfrm>
              </p:grpSpPr>
              <p:sp>
                <p:nvSpPr>
                  <p:cNvPr id="86046" name="Arc 12"/>
                  <p:cNvSpPr>
                    <a:spLocks/>
                  </p:cNvSpPr>
                  <p:nvPr/>
                </p:nvSpPr>
                <p:spPr bwMode="auto">
                  <a:xfrm>
                    <a:off x="2380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047" name="Arc 13"/>
                  <p:cNvSpPr>
                    <a:spLocks/>
                  </p:cNvSpPr>
                  <p:nvPr/>
                </p:nvSpPr>
                <p:spPr bwMode="auto">
                  <a:xfrm flipH="1">
                    <a:off x="2212" y="3739"/>
                    <a:ext cx="169" cy="187"/>
                  </a:xfrm>
                  <a:custGeom>
                    <a:avLst/>
                    <a:gdLst>
                      <a:gd name="T0" fmla="*/ 0 w 21600"/>
                      <a:gd name="T1" fmla="*/ 0 h 22422"/>
                      <a:gd name="T2" fmla="*/ 169 w 21600"/>
                      <a:gd name="T3" fmla="*/ 187 h 22422"/>
                      <a:gd name="T4" fmla="*/ 0 w 21600"/>
                      <a:gd name="T5" fmla="*/ 180 h 224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2422" fill="none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</a:path>
                      <a:path w="21600" h="22422" stroke="0" extrusionOk="0">
                        <a:moveTo>
                          <a:pt x="0" y="-1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74"/>
                          <a:pt x="21594" y="22148"/>
                          <a:pt x="21584" y="22422"/>
                        </a:cubicBezTo>
                        <a:lnTo>
                          <a:pt x="0" y="21600"/>
                        </a:lnTo>
                        <a:lnTo>
                          <a:pt x="0" y="-1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6034" name="Text Box 14"/>
            <p:cNvSpPr txBox="1">
              <a:spLocks noChangeArrowheads="1"/>
            </p:cNvSpPr>
            <p:nvPr/>
          </p:nvSpPr>
          <p:spPr bwMode="auto">
            <a:xfrm>
              <a:off x="8584" y="3388"/>
              <a:ext cx="49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86035" name="Line 15"/>
            <p:cNvSpPr>
              <a:spLocks noChangeShapeType="1"/>
            </p:cNvSpPr>
            <p:nvPr/>
          </p:nvSpPr>
          <p:spPr bwMode="auto">
            <a:xfrm>
              <a:off x="7872" y="2557"/>
              <a:ext cx="0" cy="11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2" name="Line 16"/>
            <p:cNvSpPr>
              <a:spLocks noChangeShapeType="1"/>
            </p:cNvSpPr>
            <p:nvPr/>
          </p:nvSpPr>
          <p:spPr bwMode="auto">
            <a:xfrm>
              <a:off x="3979" y="3100"/>
              <a:ext cx="390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1793" name="Line 17"/>
            <p:cNvSpPr>
              <a:spLocks noChangeShapeType="1"/>
            </p:cNvSpPr>
            <p:nvPr/>
          </p:nvSpPr>
          <p:spPr bwMode="auto">
            <a:xfrm>
              <a:off x="3100" y="2840"/>
              <a:ext cx="76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1794" name="Text Box 18"/>
            <p:cNvSpPr txBox="1">
              <a:spLocks noChangeArrowheads="1"/>
            </p:cNvSpPr>
            <p:nvPr/>
          </p:nvSpPr>
          <p:spPr bwMode="auto">
            <a:xfrm>
              <a:off x="3240" y="2499"/>
              <a:ext cx="320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1600">
                <a:solidFill>
                  <a:schemeClr val="tx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039" name="Text Box 19"/>
            <p:cNvSpPr txBox="1">
              <a:spLocks noChangeArrowheads="1"/>
            </p:cNvSpPr>
            <p:nvPr/>
          </p:nvSpPr>
          <p:spPr bwMode="auto">
            <a:xfrm>
              <a:off x="3924" y="2230"/>
              <a:ext cx="49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6040" name="Text Box 20"/>
            <p:cNvSpPr txBox="1">
              <a:spLocks noChangeArrowheads="1"/>
            </p:cNvSpPr>
            <p:nvPr/>
          </p:nvSpPr>
          <p:spPr bwMode="auto">
            <a:xfrm>
              <a:off x="7844" y="2230"/>
              <a:ext cx="498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C0128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331797" name="Freeform 21"/>
            <p:cNvSpPr>
              <a:spLocks/>
            </p:cNvSpPr>
            <p:nvPr/>
          </p:nvSpPr>
          <p:spPr bwMode="auto">
            <a:xfrm>
              <a:off x="7880" y="3080"/>
              <a:ext cx="480" cy="600"/>
            </a:xfrm>
            <a:custGeom>
              <a:avLst/>
              <a:gdLst>
                <a:gd name="T0" fmla="*/ 0 w 480"/>
                <a:gd name="T1" fmla="*/ 0 h 600"/>
                <a:gd name="T2" fmla="*/ 480 w 480"/>
                <a:gd name="T3" fmla="*/ 0 h 600"/>
                <a:gd name="T4" fmla="*/ 480 w 480"/>
                <a:gd name="T5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600">
                  <a:moveTo>
                    <a:pt x="0" y="0"/>
                  </a:moveTo>
                  <a:lnTo>
                    <a:pt x="480" y="0"/>
                  </a:lnTo>
                  <a:lnTo>
                    <a:pt x="480" y="60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33179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67002"/>
            <a:ext cx="792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1800" name="Text Box 24"/>
          <p:cNvSpPr txBox="1">
            <a:spLocks noChangeArrowheads="1"/>
          </p:cNvSpPr>
          <p:nvPr/>
        </p:nvSpPr>
        <p:spPr bwMode="auto">
          <a:xfrm>
            <a:off x="2087564" y="1447800"/>
            <a:ext cx="200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>
                <a:solidFill>
                  <a:schemeClr val="tx1"/>
                </a:solidFill>
                <a:cs typeface="+mn-cs"/>
              </a:rPr>
              <a:t>G</a:t>
            </a:r>
            <a:endParaRPr lang="en-GB">
              <a:cs typeface="+mn-cs"/>
            </a:endParaRPr>
          </a:p>
        </p:txBody>
      </p:sp>
      <p:pic>
        <p:nvPicPr>
          <p:cNvPr id="331801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817938"/>
            <a:ext cx="43751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1802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495802"/>
            <a:ext cx="85852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1803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114927"/>
            <a:ext cx="36322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31804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791200"/>
            <a:ext cx="27241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705350" y="5334002"/>
            <a:ext cx="4953000" cy="1152525"/>
            <a:chOff x="4705350" y="5334002"/>
            <a:chExt cx="4953000" cy="1152525"/>
          </a:xfrm>
        </p:grpSpPr>
        <p:graphicFrame>
          <p:nvGraphicFramePr>
            <p:cNvPr id="86027" name="Object 29"/>
            <p:cNvGraphicFramePr>
              <a:graphicFrameLocks noChangeAspect="1"/>
            </p:cNvGraphicFramePr>
            <p:nvPr>
              <p:extLst/>
            </p:nvPr>
          </p:nvGraphicFramePr>
          <p:xfrm>
            <a:off x="6521450" y="5334002"/>
            <a:ext cx="1403350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27" r:id="rId9" imgW="431800" imgH="177800" progId="">
                    <p:embed/>
                  </p:oleObj>
                </mc:Choice>
                <mc:Fallback>
                  <p:oleObj r:id="rId9" imgW="431800" imgH="17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1450" y="5334002"/>
                          <a:ext cx="1403350" cy="51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028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6521450" y="6019802"/>
            <a:ext cx="3136900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628" r:id="rId11" imgW="1295400" imgH="177800" progId="">
                    <p:embed/>
                  </p:oleObj>
                </mc:Choice>
                <mc:Fallback>
                  <p:oleObj r:id="rId11" imgW="1295400" imgH="177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1450" y="6019802"/>
                          <a:ext cx="3136900" cy="466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1807" name="AutoShape 31"/>
            <p:cNvSpPr>
              <a:spLocks/>
            </p:cNvSpPr>
            <p:nvPr/>
          </p:nvSpPr>
          <p:spPr bwMode="auto">
            <a:xfrm>
              <a:off x="6191250" y="5486400"/>
              <a:ext cx="330200" cy="9906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1808" name="AutoShape 32"/>
            <p:cNvSpPr>
              <a:spLocks noChangeArrowheads="1"/>
            </p:cNvSpPr>
            <p:nvPr/>
          </p:nvSpPr>
          <p:spPr bwMode="auto">
            <a:xfrm>
              <a:off x="4705350" y="5715000"/>
              <a:ext cx="1073150" cy="533400"/>
            </a:xfrm>
            <a:prstGeom prst="rightArrow">
              <a:avLst>
                <a:gd name="adj1" fmla="val 50000"/>
                <a:gd name="adj2" fmla="val 5029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7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9979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>
                <a:cs typeface="+mj-cs"/>
              </a:rPr>
              <a:t>Losses between Borduria &amp; Syldavia</a:t>
            </a:r>
            <a:endParaRPr lang="en-GB">
              <a:cs typeface="+mj-cs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CED06-E5EA-4746-9D56-DDE2B3860893}" type="slidenum">
              <a:rPr lang="en-GB"/>
              <a:pPr>
                <a:defRPr/>
              </a:pPr>
              <a:t>79</a:t>
            </a:fld>
            <a:endParaRPr lang="en-GB"/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1319213" y="1752600"/>
            <a:ext cx="7924800" cy="5105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1981200" y="1552576"/>
            <a:ext cx="990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8069" name="Object 3"/>
          <p:cNvGraphicFramePr>
            <a:graphicFrameLocks noChangeAspect="1"/>
          </p:cNvGraphicFramePr>
          <p:nvPr/>
        </p:nvGraphicFramePr>
        <p:xfrm>
          <a:off x="1622426" y="1778000"/>
          <a:ext cx="7318375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1" name="Worksheet" r:id="rId4" imgW="8674100" imgH="5930900" progId="Excel.Sheet.8">
                  <p:embed/>
                </p:oleObj>
              </mc:Choice>
              <mc:Fallback>
                <p:oleObj name="Worksheet" r:id="rId4" imgW="8674100" imgH="59309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6" y="1778000"/>
                        <a:ext cx="7318375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5"/>
          <p:cNvGraphicFramePr>
            <a:graphicFrameLocks noChangeAspect="1"/>
          </p:cNvGraphicFramePr>
          <p:nvPr/>
        </p:nvGraphicFramePr>
        <p:xfrm>
          <a:off x="1651000" y="1143000"/>
          <a:ext cx="2063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2" r:id="rId6" imgW="927100" imgH="177800" progId="">
                  <p:embed/>
                </p:oleObj>
              </mc:Choice>
              <mc:Fallback>
                <p:oleObj r:id="rId6" imgW="927100" imgH="177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143000"/>
                        <a:ext cx="2063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2" name="Object 6"/>
          <p:cNvGraphicFramePr>
            <a:graphicFrameLocks noChangeAspect="1"/>
          </p:cNvGraphicFramePr>
          <p:nvPr/>
        </p:nvGraphicFramePr>
        <p:xfrm>
          <a:off x="5489575" y="1143000"/>
          <a:ext cx="3095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3" r:id="rId8" imgW="1536700" imgH="203200" progId="">
                  <p:embed/>
                </p:oleObj>
              </mc:Choice>
              <mc:Fallback>
                <p:oleObj r:id="rId8" imgW="15367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1143000"/>
                        <a:ext cx="30956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2978150" y="1828801"/>
            <a:ext cx="4067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Minimization of the total cost</a:t>
            </a: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64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Problems with physical rights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n-cs"/>
              </a:rPr>
              <a:t>Parallel paths</a:t>
            </a:r>
          </a:p>
          <a:p>
            <a:pPr eaLnBrk="1" hangingPunct="1">
              <a:defRPr/>
            </a:pPr>
            <a:r>
              <a:rPr lang="en-GB">
                <a:cs typeface="+mn-cs"/>
              </a:rPr>
              <a:t>Market 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F5CCF-6CB6-F849-87C7-89CD18F326DC}" type="slidenum">
              <a:rPr lang="en-GB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857500"/>
            <a:ext cx="8420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>
                <a:cs typeface="Times" charset="0"/>
              </a:rPr>
              <a:t>Mathematical Formulation </a:t>
            </a:r>
            <a:br>
              <a:rPr lang="en-GB" sz="4000" dirty="0">
                <a:cs typeface="Times" charset="0"/>
              </a:rPr>
            </a:br>
            <a:r>
              <a:rPr lang="en-GB" sz="4000" dirty="0">
                <a:cs typeface="Times" charset="0"/>
              </a:rPr>
              <a:t>of Nodal Pricing </a:t>
            </a:r>
            <a:endParaRPr lang="en-GB" dirty="0">
              <a:cs typeface="Times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56419-DD8E-0143-8FB8-D57DFED8C79B}" type="slidenum">
              <a:rPr lang="en-GB"/>
              <a:pPr>
                <a:defRPr/>
              </a:pPr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32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System Operator needs systematic method to calculate prices</a:t>
            </a:r>
          </a:p>
          <a:p>
            <a:r>
              <a:rPr lang="en-US" dirty="0"/>
              <a:t>Constrained optimization problem</a:t>
            </a:r>
          </a:p>
          <a:p>
            <a:pPr lvl="1"/>
            <a:r>
              <a:rPr lang="en-US" dirty="0"/>
              <a:t>Maximization of global welfare</a:t>
            </a:r>
          </a:p>
          <a:p>
            <a:pPr lvl="1"/>
            <a:r>
              <a:rPr lang="en-US" dirty="0"/>
              <a:t>Takes generator bids as representing marginal costs</a:t>
            </a:r>
          </a:p>
          <a:p>
            <a:r>
              <a:rPr lang="en-US" dirty="0"/>
              <a:t>Assume perfect competition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951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One-bus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82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632520" y="1340768"/>
            <a:ext cx="6477506" cy="461665"/>
            <a:chOff x="632520" y="1340768"/>
            <a:chExt cx="6477506" cy="46166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632520" y="1391580"/>
            <a:ext cx="390043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75" name="Equation" r:id="rId3" imgW="165100" imgH="152400" progId="Equation.DSMT4">
                    <p:embed/>
                  </p:oleObj>
                </mc:Choice>
                <mc:Fallback>
                  <p:oleObj name="Equation" r:id="rId3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2520" y="1391580"/>
                          <a:ext cx="390043" cy="3600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2631216" y="1340768"/>
              <a:ext cx="4478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Total demand of the consumers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2520" y="1893220"/>
            <a:ext cx="6768752" cy="461665"/>
            <a:chOff x="632520" y="1844824"/>
            <a:chExt cx="6768752" cy="46166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632520" y="1859632"/>
            <a:ext cx="432048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76" name="Equation" r:id="rId5" imgW="152400" imgH="152400" progId="Equation.DSMT4">
                    <p:embed/>
                  </p:oleObj>
                </mc:Choice>
                <mc:Fallback>
                  <p:oleObj name="Equation" r:id="rId5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2520" y="1859632"/>
                          <a:ext cx="432048" cy="4320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631216" y="1844824"/>
              <a:ext cx="4770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Total production of the generators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520" y="2445672"/>
            <a:ext cx="5988791" cy="504056"/>
            <a:chOff x="632520" y="2377404"/>
            <a:chExt cx="5988791" cy="504056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632520" y="2377404"/>
            <a:ext cx="913602" cy="504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77" name="Equation" r:id="rId7" imgW="368300" imgH="203200" progId="Equation.3">
                    <p:embed/>
                  </p:oleObj>
                </mc:Choice>
                <mc:Fallback>
                  <p:oleObj name="Equation" r:id="rId7" imgW="3683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2520" y="2377404"/>
                          <a:ext cx="913602" cy="5040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631216" y="2398600"/>
              <a:ext cx="39900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Consumers’ benefit function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2520" y="3040515"/>
            <a:ext cx="5467915" cy="462909"/>
            <a:chOff x="632520" y="2966091"/>
            <a:chExt cx="5467915" cy="46290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32520" y="2966091"/>
            <a:ext cx="864096" cy="462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78" name="Equation" r:id="rId9" imgW="355600" imgH="190500" progId="Equation.DSMT4">
                    <p:embed/>
                  </p:oleObj>
                </mc:Choice>
                <mc:Fallback>
                  <p:oleObj name="Equation" r:id="rId9" imgW="3556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2520" y="2966091"/>
                          <a:ext cx="864096" cy="4629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631216" y="2966713"/>
              <a:ext cx="3469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Producers’ cost function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2520" y="3594212"/>
            <a:ext cx="4150697" cy="461665"/>
            <a:chOff x="632520" y="3594212"/>
            <a:chExt cx="4150697" cy="461665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632520" y="3609020"/>
            <a:ext cx="1872208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79" name="Equation" r:id="rId11" imgW="825500" imgH="190500" progId="Equation.DSMT4">
                    <p:embed/>
                  </p:oleObj>
                </mc:Choice>
                <mc:Fallback>
                  <p:oleObj name="Equation" r:id="rId11" imgW="8255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32520" y="3609020"/>
                          <a:ext cx="1872208" cy="4320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2631216" y="3594212"/>
              <a:ext cx="21520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Global welfare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2520" y="4509120"/>
            <a:ext cx="3384376" cy="1080120"/>
            <a:chOff x="632520" y="4509120"/>
            <a:chExt cx="3384376" cy="1080120"/>
          </a:xfrm>
        </p:grpSpPr>
        <p:sp>
          <p:nvSpPr>
            <p:cNvPr id="22" name="TextBox 21"/>
            <p:cNvSpPr txBox="1"/>
            <p:nvPr/>
          </p:nvSpPr>
          <p:spPr>
            <a:xfrm>
              <a:off x="632520" y="4509120"/>
              <a:ext cx="1484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Maximize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2144688" y="4538737"/>
            <a:ext cx="1872208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80" name="Equation" r:id="rId13" imgW="825500" imgH="190500" progId="Equation.DSMT4">
                    <p:embed/>
                  </p:oleObj>
                </mc:Choice>
                <mc:Fallback>
                  <p:oleObj name="Equation" r:id="rId13" imgW="8255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44688" y="4538737"/>
                          <a:ext cx="1872208" cy="4320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704528" y="5127575"/>
              <a:ext cx="1638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Subject to: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2288703" y="5229200"/>
            <a:ext cx="1500167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81" name="Equation" r:id="rId14" imgW="635000" imgH="152400" progId="Equation.3">
                    <p:embed/>
                  </p:oleObj>
                </mc:Choice>
                <mc:Fallback>
                  <p:oleObj name="Equation" r:id="rId14" imgW="635000" imgH="152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288703" y="5229200"/>
                          <a:ext cx="1500167" cy="3600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4841975" y="3756636"/>
            <a:ext cx="5026436" cy="2873027"/>
            <a:chOff x="1347788" y="2214563"/>
            <a:chExt cx="7065962" cy="3387725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347788" y="4054475"/>
              <a:ext cx="2323294" cy="39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600">
                  <a:solidFill>
                    <a:schemeClr val="tx1"/>
                  </a:solidFill>
                </a:rPr>
                <a:t>Suppliers</a:t>
              </a:r>
              <a:r>
                <a:rPr lang="ja-JP" altLang="en-GB" sz="1600">
                  <a:solidFill>
                    <a:schemeClr val="tx1"/>
                  </a:solidFill>
                  <a:latin typeface="Arial"/>
                </a:rPr>
                <a:t>’</a:t>
              </a:r>
              <a:r>
                <a:rPr lang="en-GB" sz="1600">
                  <a:solidFill>
                    <a:schemeClr val="tx1"/>
                  </a:solidFill>
                </a:rPr>
                <a:t> profit</a:t>
              </a:r>
            </a:p>
          </p:txBody>
        </p:sp>
        <p:grpSp>
          <p:nvGrpSpPr>
            <p:cNvPr id="30" name="Group 22"/>
            <p:cNvGrpSpPr>
              <a:grpSpLocks/>
            </p:cNvGrpSpPr>
            <p:nvPr/>
          </p:nvGrpSpPr>
          <p:grpSpPr bwMode="auto">
            <a:xfrm>
              <a:off x="4810125" y="2214563"/>
              <a:ext cx="3603625" cy="3387725"/>
              <a:chOff x="3030" y="1395"/>
              <a:chExt cx="2270" cy="2134"/>
            </a:xfrm>
          </p:grpSpPr>
          <p:sp>
            <p:nvSpPr>
              <p:cNvPr id="37" name="Freeform 4"/>
              <p:cNvSpPr>
                <a:spLocks/>
              </p:cNvSpPr>
              <p:nvPr/>
            </p:nvSpPr>
            <p:spPr bwMode="auto">
              <a:xfrm>
                <a:off x="3030" y="1710"/>
                <a:ext cx="791" cy="661"/>
              </a:xfrm>
              <a:custGeom>
                <a:avLst/>
                <a:gdLst>
                  <a:gd name="T0" fmla="*/ 0 w 791"/>
                  <a:gd name="T1" fmla="*/ 0 h 661"/>
                  <a:gd name="T2" fmla="*/ 0 w 791"/>
                  <a:gd name="T3" fmla="*/ 660 h 661"/>
                  <a:gd name="T4" fmla="*/ 790 w 791"/>
                  <a:gd name="T5" fmla="*/ 660 h 661"/>
                  <a:gd name="T6" fmla="*/ 0 w 791"/>
                  <a:gd name="T7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1" h="661">
                    <a:moveTo>
                      <a:pt x="0" y="0"/>
                    </a:moveTo>
                    <a:lnTo>
                      <a:pt x="0" y="660"/>
                    </a:lnTo>
                    <a:lnTo>
                      <a:pt x="790" y="6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012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3030" y="2370"/>
                <a:ext cx="791" cy="601"/>
              </a:xfrm>
              <a:custGeom>
                <a:avLst/>
                <a:gdLst>
                  <a:gd name="T0" fmla="*/ 790 w 791"/>
                  <a:gd name="T1" fmla="*/ 0 h 601"/>
                  <a:gd name="T2" fmla="*/ 0 w 791"/>
                  <a:gd name="T3" fmla="*/ 0 h 601"/>
                  <a:gd name="T4" fmla="*/ 0 w 791"/>
                  <a:gd name="T5" fmla="*/ 600 h 601"/>
                  <a:gd name="T6" fmla="*/ 790 w 791"/>
                  <a:gd name="T7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1" h="601">
                    <a:moveTo>
                      <a:pt x="790" y="0"/>
                    </a:moveTo>
                    <a:lnTo>
                      <a:pt x="0" y="0"/>
                    </a:lnTo>
                    <a:lnTo>
                      <a:pt x="0" y="600"/>
                    </a:lnTo>
                    <a:lnTo>
                      <a:pt x="790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6"/>
              <p:cNvSpPr>
                <a:spLocks noChangeArrowheads="1"/>
              </p:cNvSpPr>
              <p:nvPr/>
            </p:nvSpPr>
            <p:spPr bwMode="auto">
              <a:xfrm>
                <a:off x="4282" y="3257"/>
                <a:ext cx="923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1800">
                    <a:solidFill>
                      <a:schemeClr val="tx1"/>
                    </a:solidFill>
                  </a:rPr>
                  <a:t>Quantity</a:t>
                </a:r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>
                <a:off x="3050" y="3176"/>
                <a:ext cx="159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 flipV="1">
                <a:off x="3040" y="1437"/>
                <a:ext cx="0" cy="17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9"/>
              <p:cNvSpPr>
                <a:spLocks noChangeArrowheads="1"/>
              </p:cNvSpPr>
              <p:nvPr/>
            </p:nvSpPr>
            <p:spPr bwMode="auto">
              <a:xfrm>
                <a:off x="3082" y="1395"/>
                <a:ext cx="627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1800" dirty="0">
                    <a:solidFill>
                      <a:schemeClr val="tx1"/>
                    </a:solidFill>
                  </a:rPr>
                  <a:t>Price</a:t>
                </a:r>
              </a:p>
            </p:txBody>
          </p:sp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4484" y="1674"/>
                <a:ext cx="752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1800">
                    <a:solidFill>
                      <a:schemeClr val="tx1"/>
                    </a:solidFill>
                  </a:rPr>
                  <a:t>supply</a:t>
                </a:r>
              </a:p>
            </p:txBody>
          </p:sp>
          <p:sp>
            <p:nvSpPr>
              <p:cNvPr id="44" name="Rectangle 11"/>
              <p:cNvSpPr>
                <a:spLocks noChangeArrowheads="1"/>
              </p:cNvSpPr>
              <p:nvPr/>
            </p:nvSpPr>
            <p:spPr bwMode="auto">
              <a:xfrm>
                <a:off x="4400" y="2505"/>
                <a:ext cx="900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GB" sz="1800">
                    <a:solidFill>
                      <a:schemeClr val="tx1"/>
                    </a:solidFill>
                  </a:rPr>
                  <a:t>demand</a:t>
                </a:r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 flipV="1">
                <a:off x="3038" y="1910"/>
                <a:ext cx="1374" cy="1060"/>
              </a:xfrm>
              <a:prstGeom prst="line">
                <a:avLst/>
              </a:prstGeom>
              <a:noFill/>
              <a:ln w="25400">
                <a:solidFill>
                  <a:srgbClr val="103DF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>
                <a:off x="3038" y="1708"/>
                <a:ext cx="1297" cy="106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3820" y="2374"/>
                <a:ext cx="0" cy="7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1347788" y="2863850"/>
              <a:ext cx="2884399" cy="39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Consumers</a:t>
              </a:r>
              <a:r>
                <a:rPr lang="ja-JP" altLang="en-GB" sz="1600" dirty="0">
                  <a:solidFill>
                    <a:schemeClr val="tx1"/>
                  </a:solidFill>
                  <a:latin typeface="Arial"/>
                </a:rPr>
                <a:t>’</a:t>
              </a:r>
              <a:r>
                <a:rPr lang="en-GB" sz="1600" dirty="0">
                  <a:solidFill>
                    <a:schemeClr val="tx1"/>
                  </a:solidFill>
                </a:rPr>
                <a:t> surplus</a:t>
              </a: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4232187" y="3132138"/>
              <a:ext cx="920839" cy="274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3671082" y="4190998"/>
              <a:ext cx="1450192" cy="81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1347788" y="3405188"/>
              <a:ext cx="358775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1365250" y="4762500"/>
              <a:ext cx="25304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1347788" y="5103813"/>
              <a:ext cx="3483813" cy="396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= Social </a:t>
              </a:r>
              <a:r>
                <a:rPr lang="en-GB" sz="1600">
                  <a:solidFill>
                    <a:schemeClr val="tx1"/>
                  </a:solidFill>
                </a:rPr>
                <a:t>or global </a:t>
              </a:r>
              <a:r>
                <a:rPr lang="en-GB" sz="1600" dirty="0">
                  <a:solidFill>
                    <a:schemeClr val="tx1"/>
                  </a:solidFill>
                </a:rPr>
                <a:t>welfare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2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One-bus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83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60512" y="1484784"/>
            <a:ext cx="181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Lagrangian: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432720" y="1556792"/>
          <a:ext cx="512697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59" name="Equation" r:id="rId3" imgW="2260600" imgH="190500" progId="Equation.DSMT4">
                  <p:embed/>
                </p:oleObj>
              </mc:Choice>
              <mc:Fallback>
                <p:oleObj name="Equation" r:id="rId3" imgW="2260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2720" y="1556792"/>
                        <a:ext cx="5126970" cy="43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60512" y="2247255"/>
            <a:ext cx="3109745" cy="3269977"/>
            <a:chOff x="560512" y="2247255"/>
            <a:chExt cx="3109745" cy="3269977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704528" y="2852936"/>
            <a:ext cx="2425044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60" name="Equation" r:id="rId5" imgW="1104900" imgH="393700" progId="Equation.DSMT4">
                    <p:embed/>
                  </p:oleObj>
                </mc:Choice>
                <mc:Fallback>
                  <p:oleObj name="Equation" r:id="rId5" imgW="11049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4528" y="2852936"/>
                          <a:ext cx="2425044" cy="864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/>
            </p:nvPr>
          </p:nvGraphicFramePr>
          <p:xfrm>
            <a:off x="704528" y="3753036"/>
            <a:ext cx="2592288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61" name="Equation" r:id="rId7" imgW="1181100" imgH="393700" progId="Equation.DSMT4">
                    <p:embed/>
                  </p:oleObj>
                </mc:Choice>
                <mc:Fallback>
                  <p:oleObj name="Equation" r:id="rId7" imgW="11811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4528" y="3753036"/>
                          <a:ext cx="2592288" cy="864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/>
            </p:nvPr>
          </p:nvGraphicFramePr>
          <p:xfrm>
            <a:off x="704527" y="4653136"/>
            <a:ext cx="2174177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62" name="Equation" r:id="rId9" imgW="990600" imgH="393700" progId="Equation.DSMT4">
                    <p:embed/>
                  </p:oleObj>
                </mc:Choice>
                <mc:Fallback>
                  <p:oleObj name="Equation" r:id="rId9" imgW="990600" imgH="393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04527" y="4653136"/>
                          <a:ext cx="2174177" cy="864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560512" y="2247255"/>
              <a:ext cx="31097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Optimality conditions: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12840" y="2996952"/>
            <a:ext cx="3096344" cy="1656184"/>
            <a:chOff x="3512840" y="2996952"/>
            <a:chExt cx="3096344" cy="1656184"/>
          </a:xfrm>
        </p:grpSpPr>
        <p:sp>
          <p:nvSpPr>
            <p:cNvPr id="31" name="Right Brace 30"/>
            <p:cNvSpPr/>
            <p:nvPr/>
          </p:nvSpPr>
          <p:spPr>
            <a:xfrm>
              <a:off x="3512840" y="2996952"/>
              <a:ext cx="504056" cy="1656184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>
              <p:extLst/>
            </p:nvPr>
          </p:nvGraphicFramePr>
          <p:xfrm>
            <a:off x="4514850" y="3352163"/>
            <a:ext cx="2094334" cy="940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63" name="Equation" r:id="rId11" imgW="876300" imgH="393700" progId="Equation.3">
                    <p:embed/>
                  </p:oleObj>
                </mc:Choice>
                <mc:Fallback>
                  <p:oleObj name="Equation" r:id="rId11" imgW="8763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514850" y="3352163"/>
                          <a:ext cx="2094334" cy="9409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4232920" y="5301208"/>
            <a:ext cx="541160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Consumption and production increase</a:t>
            </a:r>
          </a:p>
          <a:p>
            <a:r>
              <a:rPr lang="en-US" dirty="0"/>
              <a:t>up to the point where marginal value =</a:t>
            </a:r>
          </a:p>
          <a:p>
            <a:r>
              <a:rPr lang="en-US" dirty="0"/>
              <a:t>marginal cost = price</a:t>
            </a:r>
          </a:p>
        </p:txBody>
      </p:sp>
    </p:spTree>
    <p:extLst>
      <p:ext uri="{BB962C8B-B14F-4D97-AF65-F5344CB8AC3E}">
        <p14:creationId xmlns:p14="http://schemas.microsoft.com/office/powerpoint/2010/main" val="143274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of infinite capacity with losses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84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60512" y="1628800"/>
          <a:ext cx="189021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3" name="Equation" r:id="rId3" imgW="762000" imgH="203200" progId="Equation.DSMT4">
                  <p:embed/>
                </p:oleObj>
              </mc:Choice>
              <mc:Fallback>
                <p:oleObj name="Equation" r:id="rId3" imgW="762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512" y="1628800"/>
                        <a:ext cx="1890210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18442" y="1628800"/>
            <a:ext cx="321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: net injection at bus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512" y="2237963"/>
            <a:ext cx="8927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Network creates economic welfare by allowing trades between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nodes with positive injections and nodes with negative injections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0512" y="3268663"/>
            <a:ext cx="7358082" cy="1268412"/>
            <a:chOff x="560512" y="3268663"/>
            <a:chExt cx="7358082" cy="1268412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560512" y="3573016"/>
            <a:ext cx="1152128" cy="5120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84" name="Equation" r:id="rId5" imgW="457200" imgH="203200" progId="Equation.DSMT4">
                    <p:embed/>
                  </p:oleObj>
                </mc:Choice>
                <mc:Fallback>
                  <p:oleObj name="Equation" r:id="rId5" imgW="4572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0512" y="3573016"/>
                          <a:ext cx="1152128" cy="5120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1916113" y="3268663"/>
            <a:ext cx="1033462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85" name="Equation" r:id="rId7" imgW="393700" imgH="215900" progId="Equation.3">
                    <p:embed/>
                  </p:oleObj>
                </mc:Choice>
                <mc:Fallback>
                  <p:oleObj name="Equation" r:id="rId7" imgW="3937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16113" y="3268663"/>
                          <a:ext cx="1033462" cy="565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884363" y="4005263"/>
            <a:ext cx="1066800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86" name="Equation" r:id="rId9" imgW="406400" imgH="203200" progId="Equation.DSMT4">
                    <p:embed/>
                  </p:oleObj>
                </mc:Choice>
                <mc:Fallback>
                  <p:oleObj name="Equation" r:id="rId9" imgW="4064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884363" y="4005263"/>
                          <a:ext cx="1066800" cy="53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eft Brace 11"/>
            <p:cNvSpPr/>
            <p:nvPr/>
          </p:nvSpPr>
          <p:spPr>
            <a:xfrm>
              <a:off x="1712640" y="3356992"/>
              <a:ext cx="288032" cy="1080120"/>
            </a:xfrm>
            <a:prstGeom prst="leftBrace">
              <a:avLst/>
            </a:prstGeom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96816" y="3284984"/>
              <a:ext cx="46217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Benefits of consumers at node </a:t>
              </a:r>
              <a:r>
                <a:rPr lang="en-US" i="1" dirty="0">
                  <a:solidFill>
                    <a:srgbClr val="000000"/>
                  </a:solidFill>
                </a:rPr>
                <a:t>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96816" y="4041131"/>
              <a:ext cx="4185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  <a:r>
                <a:rPr lang="en-US" dirty="0">
                  <a:solidFill>
                    <a:srgbClr val="000000"/>
                  </a:solidFill>
                </a:rPr>
                <a:t> Cost of producers at node </a:t>
              </a:r>
              <a:r>
                <a:rPr lang="en-US" i="1" dirty="0">
                  <a:solidFill>
                    <a:srgbClr val="000000"/>
                  </a:solidFill>
                </a:rPr>
                <a:t>k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0512" y="4797152"/>
            <a:ext cx="4843302" cy="1173829"/>
            <a:chOff x="560512" y="4797152"/>
            <a:chExt cx="4843302" cy="117382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560512" y="4797152"/>
            <a:ext cx="2448272" cy="1173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87" name="Equation" r:id="rId11" imgW="927100" imgH="444500" progId="Equation.3">
                    <p:embed/>
                  </p:oleObj>
                </mc:Choice>
                <mc:Fallback>
                  <p:oleObj name="Equation" r:id="rId11" imgW="927100" imgH="444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60512" y="4797152"/>
                          <a:ext cx="2448272" cy="11738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3080792" y="5157192"/>
              <a:ext cx="2323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: Global welfare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6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of infinite capacity with losses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85</a:t>
            </a:fld>
            <a:endParaRPr lang="en-GB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088904" y="1340768"/>
          <a:ext cx="380842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47" name="Equation" r:id="rId3" imgW="1727200" imgH="457200" progId="Equation.DSMT4">
                  <p:embed/>
                </p:oleObj>
              </mc:Choice>
              <mc:Fallback>
                <p:oleObj name="Equation" r:id="rId3" imgW="1727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8904" y="1340768"/>
                        <a:ext cx="3808423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2520" y="1556792"/>
            <a:ext cx="32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Welfare maximization: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63735" y="2607295"/>
            <a:ext cx="6709545" cy="1613793"/>
            <a:chOff x="763735" y="2607295"/>
            <a:chExt cx="6709545" cy="1613793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763735" y="3235196"/>
            <a:ext cx="6709545" cy="985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48" name="Equation" r:id="rId5" imgW="3111500" imgH="457200" progId="Equation.3">
                    <p:embed/>
                  </p:oleObj>
                </mc:Choice>
                <mc:Fallback>
                  <p:oleObj name="Equation" r:id="rId5" imgW="31115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3735" y="3235196"/>
                          <a:ext cx="6709545" cy="9858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76536" y="2607295"/>
              <a:ext cx="3486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Alternative formulations: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00872" y="4293097"/>
            <a:ext cx="6019597" cy="1929699"/>
            <a:chOff x="3800872" y="4293097"/>
            <a:chExt cx="6019597" cy="1929699"/>
          </a:xfrm>
        </p:grpSpPr>
        <p:sp>
          <p:nvSpPr>
            <p:cNvPr id="22" name="Left Brace 21"/>
            <p:cNvSpPr/>
            <p:nvPr/>
          </p:nvSpPr>
          <p:spPr>
            <a:xfrm rot="16200000">
              <a:off x="6105128" y="3501009"/>
              <a:ext cx="504056" cy="2088232"/>
            </a:xfrm>
            <a:prstGeom prst="leftBrace">
              <a:avLst>
                <a:gd name="adj1" fmla="val 71322"/>
                <a:gd name="adj2" fmla="val 50000"/>
              </a:avLst>
            </a:prstGeom>
            <a:ln w="28575" cmpd="sng"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00872" y="4653136"/>
              <a:ext cx="601959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Assumes that: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/>
                <a:t>Demands are insensitive to prices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/>
                <a:t>Loads are constant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dirty="0"/>
                <a:t>Hence consumers’ benefits are constant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8504" y="6207695"/>
            <a:ext cx="6624736" cy="461665"/>
            <a:chOff x="416496" y="5517232"/>
            <a:chExt cx="6624736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1040521" y="5517232"/>
              <a:ext cx="6000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Equivalent to Optimal Power Flow problem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416496" y="5661248"/>
              <a:ext cx="504056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8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of infinite capacity with losses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86</a:t>
            </a:fld>
            <a:endParaRPr lang="en-GB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32520" y="1484784"/>
          <a:ext cx="21907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71" name="Equation" r:id="rId3" imgW="1016000" imgH="457200" progId="Equation.3">
                  <p:embed/>
                </p:oleObj>
              </mc:Choice>
              <mc:Fallback>
                <p:oleObj name="Equation" r:id="rId3" imgW="1016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520" y="1484784"/>
                        <a:ext cx="2190750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520" y="2636912"/>
            <a:ext cx="83279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Constraints: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No constraints on network flows because infinite capacity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Total generation = total load + losses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or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Net injection = total losses in the branches of the network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04528" y="4869160"/>
          <a:ext cx="3456384" cy="110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72" name="Equation" r:id="rId5" imgW="1384300" imgH="444500" progId="Equation.3">
                  <p:embed/>
                </p:oleObj>
              </mc:Choice>
              <mc:Fallback>
                <p:oleObj name="Equation" r:id="rId5" imgW="1384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528" y="4869160"/>
                        <a:ext cx="3456384" cy="1109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6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can we exclude the slack bus from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dirty="0">
                <a:latin typeface="+mn-lt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87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04470" y="1484303"/>
            <a:ext cx="870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power system is a closed system (conservation of energy)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4470" y="2222928"/>
                <a:ext cx="3790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𝑑𝐿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+…+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70" y="2222928"/>
                <a:ext cx="379065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288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470" y="3607845"/>
                <a:ext cx="3790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𝑑𝐿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−…−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70" y="3607845"/>
                <a:ext cx="379065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88" r="-161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04470" y="286922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4470" y="4254137"/>
                <a:ext cx="882427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Let us assume that any change in injections at nodes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1,..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and consequent change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compensated by a change in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injection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70" y="4254137"/>
                <a:ext cx="8824275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10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04470" y="5731425"/>
                <a:ext cx="5250155" cy="681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mr-IN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num>
                      <m:den>
                        <m:r>
                          <a:rPr lang="mr-IN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=0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70" y="5731425"/>
                <a:ext cx="5250155" cy="681084"/>
              </a:xfrm>
              <a:prstGeom prst="rect">
                <a:avLst/>
              </a:prstGeom>
              <a:blipFill rotWithShape="0">
                <a:blip r:embed="rId5"/>
                <a:stretch>
                  <a:fillRect l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4501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of infinite capacity with losses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88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32519" y="1484784"/>
          <a:ext cx="576864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6" name="Equation" r:id="rId3" imgW="2616200" imgH="457200" progId="Equation.DSMT4">
                  <p:embed/>
                </p:oleObj>
              </mc:Choice>
              <mc:Fallback>
                <p:oleObj name="Equation" r:id="rId3" imgW="2616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519" y="1484784"/>
                        <a:ext cx="5768641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520" y="2852738"/>
            <a:ext cx="4104456" cy="3537762"/>
            <a:chOff x="632520" y="2852738"/>
            <a:chExt cx="4104456" cy="3537762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632520" y="2852738"/>
            <a:ext cx="3568700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7" name="Equation" r:id="rId5" imgW="1790700" imgH="469900" progId="Equation.DSMT4">
                    <p:embed/>
                  </p:oleObj>
                </mc:Choice>
                <mc:Fallback>
                  <p:oleObj name="Equation" r:id="rId5" imgW="1790700" imgH="469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2520" y="2852738"/>
                          <a:ext cx="3568700" cy="936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32520" y="4149080"/>
            <a:ext cx="2808312" cy="1049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8" name="Equation" r:id="rId7" imgW="1155700" imgH="431800" progId="Equation.DSMT4">
                    <p:embed/>
                  </p:oleObj>
                </mc:Choice>
                <mc:Fallback>
                  <p:oleObj name="Equation" r:id="rId7" imgW="1155700" imgH="431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32520" y="4149080"/>
                          <a:ext cx="2808312" cy="10492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704528" y="5517231"/>
            <a:ext cx="4032448" cy="873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9" name="Equation" r:id="rId9" imgW="1993900" imgH="431800" progId="Equation.3">
                    <p:embed/>
                  </p:oleObj>
                </mc:Choice>
                <mc:Fallback>
                  <p:oleObj name="Equation" r:id="rId9" imgW="1993900" imgH="431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04528" y="5517231"/>
                          <a:ext cx="4032448" cy="8732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989513" y="3397250"/>
          <a:ext cx="4788023" cy="186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0" name="Equation" r:id="rId11" imgW="2349500" imgH="914400" progId="Equation.3">
                  <p:embed/>
                </p:oleObj>
              </mc:Choice>
              <mc:Fallback>
                <p:oleObj name="Equation" r:id="rId11" imgW="23495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89513" y="3397250"/>
                        <a:ext cx="4788023" cy="186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of infinite capacity with losses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89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32520" y="1556792"/>
          <a:ext cx="6188076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9" name="Equation" r:id="rId3" imgW="3035300" imgH="482600" progId="Equation.3">
                  <p:embed/>
                </p:oleObj>
              </mc:Choice>
              <mc:Fallback>
                <p:oleObj name="Equation" r:id="rId3" imgW="3035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520" y="1556792"/>
                        <a:ext cx="6188076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8504" y="2751311"/>
            <a:ext cx="8909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Nodal price at bus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is related to the nodal price at the slack bus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48544" y="3405121"/>
            <a:ext cx="4682430" cy="1031991"/>
            <a:chOff x="848544" y="3284984"/>
            <a:chExt cx="4682430" cy="1031991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848544" y="3356992"/>
            <a:ext cx="1080120" cy="918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40" name="Equation" r:id="rId5" imgW="508000" imgH="431800" progId="Equation.DSMT4">
                    <p:embed/>
                  </p:oleObj>
                </mc:Choice>
                <mc:Fallback>
                  <p:oleObj name="Equation" r:id="rId5" imgW="508000" imgH="431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48544" y="3356992"/>
                          <a:ext cx="1080120" cy="9181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ight Arrow 12"/>
            <p:cNvSpPr/>
            <p:nvPr/>
          </p:nvSpPr>
          <p:spPr>
            <a:xfrm>
              <a:off x="2360712" y="3645024"/>
              <a:ext cx="936104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800872" y="3284984"/>
            <a:ext cx="1730102" cy="10319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41" name="Equation" r:id="rId7" imgW="723900" imgH="431800" progId="Equation.DSMT4">
                    <p:embed/>
                  </p:oleObj>
                </mc:Choice>
                <mc:Fallback>
                  <p:oleObj name="Equation" r:id="rId7" imgW="723900" imgH="431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00872" y="3284984"/>
                          <a:ext cx="1730102" cy="10319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488504" y="4725144"/>
            <a:ext cx="9201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If the injection at a bus increases the losses, the price at that node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will be less than the price at the slack bus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Penalizes the generators at that bus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Encourages consumers at that bus</a:t>
            </a:r>
          </a:p>
        </p:txBody>
      </p:sp>
    </p:spTree>
    <p:extLst>
      <p:ext uri="{BB962C8B-B14F-4D97-AF65-F5344CB8AC3E}">
        <p14:creationId xmlns:p14="http://schemas.microsoft.com/office/powerpoint/2010/main" val="11515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1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cs typeface="+mj-cs"/>
              </a:rPr>
              <a:t>Parallel paths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DF5BB5-BA1D-E246-974A-99EC26D772A9}" type="slidenum">
              <a:rPr lang="en-GB"/>
              <a:pPr>
                <a:defRPr/>
              </a:pPr>
              <a:t>9</a:t>
            </a:fld>
            <a:endParaRPr lang="en-GB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5265738" y="1925644"/>
            <a:ext cx="2633662" cy="2009775"/>
            <a:chOff x="6124" y="1340"/>
            <a:chExt cx="2874" cy="2376"/>
          </a:xfrm>
        </p:grpSpPr>
        <p:sp>
          <p:nvSpPr>
            <p:cNvPr id="15387" name="Arc 4"/>
            <p:cNvSpPr>
              <a:spLocks/>
            </p:cNvSpPr>
            <p:nvPr/>
          </p:nvSpPr>
          <p:spPr bwMode="auto">
            <a:xfrm>
              <a:off x="6124" y="1340"/>
              <a:ext cx="2680" cy="1160"/>
            </a:xfrm>
            <a:custGeom>
              <a:avLst/>
              <a:gdLst>
                <a:gd name="T0" fmla="*/ 0 w 21600"/>
                <a:gd name="T1" fmla="*/ 0 h 21600"/>
                <a:gd name="T2" fmla="*/ 2680 w 21600"/>
                <a:gd name="T3" fmla="*/ 1160 h 21600"/>
                <a:gd name="T4" fmla="*/ 0 w 21600"/>
                <a:gd name="T5" fmla="*/ 11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Oval 5"/>
            <p:cNvSpPr>
              <a:spLocks noChangeArrowheads="1"/>
            </p:cNvSpPr>
            <p:nvPr/>
          </p:nvSpPr>
          <p:spPr bwMode="auto">
            <a:xfrm>
              <a:off x="8662" y="2362"/>
              <a:ext cx="336" cy="3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Arc 6"/>
            <p:cNvSpPr>
              <a:spLocks/>
            </p:cNvSpPr>
            <p:nvPr/>
          </p:nvSpPr>
          <p:spPr bwMode="auto">
            <a:xfrm flipV="1">
              <a:off x="6124" y="2556"/>
              <a:ext cx="2680" cy="1160"/>
            </a:xfrm>
            <a:custGeom>
              <a:avLst/>
              <a:gdLst>
                <a:gd name="T0" fmla="*/ 0 w 21600"/>
                <a:gd name="T1" fmla="*/ 0 h 21600"/>
                <a:gd name="T2" fmla="*/ 2680 w 21600"/>
                <a:gd name="T3" fmla="*/ 1160 h 21600"/>
                <a:gd name="T4" fmla="*/ 0 w 21600"/>
                <a:gd name="T5" fmla="*/ 11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7"/>
          <p:cNvGrpSpPr>
            <a:grpSpLocks/>
          </p:cNvGrpSpPr>
          <p:nvPr/>
        </p:nvGrpSpPr>
        <p:grpSpPr bwMode="auto">
          <a:xfrm flipH="1">
            <a:off x="2644775" y="1925644"/>
            <a:ext cx="2635250" cy="2009775"/>
            <a:chOff x="6124" y="1340"/>
            <a:chExt cx="2874" cy="2376"/>
          </a:xfrm>
        </p:grpSpPr>
        <p:sp>
          <p:nvSpPr>
            <p:cNvPr id="15384" name="Arc 8"/>
            <p:cNvSpPr>
              <a:spLocks/>
            </p:cNvSpPr>
            <p:nvPr/>
          </p:nvSpPr>
          <p:spPr bwMode="auto">
            <a:xfrm>
              <a:off x="6124" y="1340"/>
              <a:ext cx="2680" cy="1160"/>
            </a:xfrm>
            <a:custGeom>
              <a:avLst/>
              <a:gdLst>
                <a:gd name="T0" fmla="*/ 0 w 21600"/>
                <a:gd name="T1" fmla="*/ 0 h 21600"/>
                <a:gd name="T2" fmla="*/ 2680 w 21600"/>
                <a:gd name="T3" fmla="*/ 1160 h 21600"/>
                <a:gd name="T4" fmla="*/ 0 w 21600"/>
                <a:gd name="T5" fmla="*/ 11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Oval 9"/>
            <p:cNvSpPr>
              <a:spLocks noChangeArrowheads="1"/>
            </p:cNvSpPr>
            <p:nvPr/>
          </p:nvSpPr>
          <p:spPr bwMode="auto">
            <a:xfrm>
              <a:off x="8662" y="2362"/>
              <a:ext cx="336" cy="3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Arc 10"/>
            <p:cNvSpPr>
              <a:spLocks/>
            </p:cNvSpPr>
            <p:nvPr/>
          </p:nvSpPr>
          <p:spPr bwMode="auto">
            <a:xfrm flipV="1">
              <a:off x="6124" y="2556"/>
              <a:ext cx="2680" cy="1160"/>
            </a:xfrm>
            <a:custGeom>
              <a:avLst/>
              <a:gdLst>
                <a:gd name="T0" fmla="*/ 0 w 21600"/>
                <a:gd name="T1" fmla="*/ 0 h 21600"/>
                <a:gd name="T2" fmla="*/ 2680 w 21600"/>
                <a:gd name="T3" fmla="*/ 1160 h 21600"/>
                <a:gd name="T4" fmla="*/ 0 w 21600"/>
                <a:gd name="T5" fmla="*/ 11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2906713" y="2713038"/>
            <a:ext cx="5191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7200900" y="2713038"/>
            <a:ext cx="5207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15367" name="Line 14"/>
          <p:cNvSpPr>
            <a:spLocks noChangeShapeType="1"/>
          </p:cNvSpPr>
          <p:nvPr/>
        </p:nvSpPr>
        <p:spPr bwMode="auto">
          <a:xfrm>
            <a:off x="5000628" y="3494088"/>
            <a:ext cx="650875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4894263" y="1671639"/>
            <a:ext cx="862012" cy="5238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i="1">
                <a:latin typeface="Times New Roman" charset="0"/>
              </a:rPr>
              <a:t>x</a:t>
            </a:r>
            <a:r>
              <a:rPr lang="en-GB" i="1" baseline="-25000">
                <a:latin typeface="Times New Roman" charset="0"/>
              </a:rPr>
              <a:t>A</a:t>
            </a:r>
            <a:endParaRPr lang="en-GB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4870452" y="3633789"/>
            <a:ext cx="862013" cy="5238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i="1">
                <a:latin typeface="Times New Roman" charset="0"/>
              </a:rPr>
              <a:t>x</a:t>
            </a:r>
            <a:r>
              <a:rPr lang="en-GB" i="1" baseline="-25000">
                <a:latin typeface="Times New Roman" charset="0"/>
              </a:rPr>
              <a:t>B</a:t>
            </a:r>
          </a:p>
        </p:txBody>
      </p:sp>
      <p:sp>
        <p:nvSpPr>
          <p:cNvPr id="15370" name="Text Box 19"/>
          <p:cNvSpPr txBox="1">
            <a:spLocks noChangeArrowheads="1"/>
          </p:cNvSpPr>
          <p:nvPr/>
        </p:nvSpPr>
        <p:spPr bwMode="auto">
          <a:xfrm>
            <a:off x="4787903" y="3073406"/>
            <a:ext cx="5572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71" name="Text Box 20"/>
          <p:cNvSpPr txBox="1">
            <a:spLocks noChangeArrowheads="1"/>
          </p:cNvSpPr>
          <p:nvPr/>
        </p:nvSpPr>
        <p:spPr bwMode="auto">
          <a:xfrm>
            <a:off x="5075240" y="2352681"/>
            <a:ext cx="5572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72" name="Line 21"/>
          <p:cNvSpPr>
            <a:spLocks noChangeShapeType="1"/>
          </p:cNvSpPr>
          <p:nvPr/>
        </p:nvSpPr>
        <p:spPr bwMode="auto">
          <a:xfrm>
            <a:off x="1995488" y="2936875"/>
            <a:ext cx="649287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22"/>
          <p:cNvSpPr>
            <a:spLocks noChangeShapeType="1"/>
          </p:cNvSpPr>
          <p:nvPr/>
        </p:nvSpPr>
        <p:spPr bwMode="auto">
          <a:xfrm>
            <a:off x="7853364" y="2917825"/>
            <a:ext cx="649287" cy="0"/>
          </a:xfrm>
          <a:prstGeom prst="line">
            <a:avLst/>
          </a:prstGeom>
          <a:noFill/>
          <a:ln w="38100" cmpd="sng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23"/>
          <p:cNvSpPr txBox="1">
            <a:spLocks noChangeArrowheads="1"/>
          </p:cNvSpPr>
          <p:nvPr/>
        </p:nvSpPr>
        <p:spPr bwMode="auto">
          <a:xfrm>
            <a:off x="2068516" y="2532069"/>
            <a:ext cx="4095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75" name="Text Box 24"/>
          <p:cNvSpPr txBox="1">
            <a:spLocks noChangeArrowheads="1"/>
          </p:cNvSpPr>
          <p:nvPr/>
        </p:nvSpPr>
        <p:spPr bwMode="auto">
          <a:xfrm>
            <a:off x="7861303" y="2532069"/>
            <a:ext cx="4111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C0128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19515" name="Text Box 27"/>
          <p:cNvSpPr txBox="1">
            <a:spLocks noChangeArrowheads="1"/>
          </p:cNvSpPr>
          <p:nvPr/>
        </p:nvSpPr>
        <p:spPr bwMode="auto">
          <a:xfrm>
            <a:off x="1981203" y="2514600"/>
            <a:ext cx="20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chemeClr val="tx2"/>
                </a:solidFill>
                <a:latin typeface="Times New Roman" charset="0"/>
                <a:cs typeface="+mn-cs"/>
              </a:rPr>
              <a:t>P</a:t>
            </a:r>
            <a:endParaRPr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319516" name="Text Box 28"/>
          <p:cNvSpPr txBox="1">
            <a:spLocks noChangeArrowheads="1"/>
          </p:cNvSpPr>
          <p:nvPr/>
        </p:nvSpPr>
        <p:spPr bwMode="auto">
          <a:xfrm>
            <a:off x="8054975" y="2514600"/>
            <a:ext cx="20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chemeClr val="tx2"/>
                </a:solidFill>
                <a:latin typeface="Times New Roman" charset="0"/>
                <a:cs typeface="+mn-cs"/>
              </a:rPr>
              <a:t>P</a:t>
            </a:r>
            <a:endParaRPr lang="en-GB">
              <a:solidFill>
                <a:schemeClr val="tx2"/>
              </a:solidFill>
              <a:cs typeface="+mn-cs"/>
            </a:endParaRPr>
          </a:p>
        </p:txBody>
      </p:sp>
      <p:sp>
        <p:nvSpPr>
          <p:cNvPr id="319517" name="Text Box 29"/>
          <p:cNvSpPr txBox="1">
            <a:spLocks noChangeArrowheads="1"/>
          </p:cNvSpPr>
          <p:nvPr/>
        </p:nvSpPr>
        <p:spPr bwMode="auto">
          <a:xfrm>
            <a:off x="5035553" y="3022600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rgbClr val="000075"/>
                </a:solidFill>
                <a:latin typeface="Times New Roman" charset="0"/>
                <a:cs typeface="+mn-cs"/>
              </a:rPr>
              <a:t>F</a:t>
            </a:r>
            <a:r>
              <a:rPr lang="en-GB" i="1" baseline="30000">
                <a:solidFill>
                  <a:srgbClr val="000075"/>
                </a:solidFill>
                <a:latin typeface="Times New Roman" charset="0"/>
                <a:cs typeface="+mn-cs"/>
              </a:rPr>
              <a:t>B</a:t>
            </a:r>
            <a:endParaRPr lang="en-GB">
              <a:cs typeface="+mn-cs"/>
            </a:endParaRPr>
          </a:p>
        </p:txBody>
      </p:sp>
      <p:sp>
        <p:nvSpPr>
          <p:cNvPr id="15380" name="Line 30"/>
          <p:cNvSpPr>
            <a:spLocks noChangeShapeType="1"/>
          </p:cNvSpPr>
          <p:nvPr/>
        </p:nvSpPr>
        <p:spPr bwMode="auto">
          <a:xfrm>
            <a:off x="4953000" y="2362200"/>
            <a:ext cx="650875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9" name="Text Box 31"/>
          <p:cNvSpPr txBox="1">
            <a:spLocks noChangeArrowheads="1"/>
          </p:cNvSpPr>
          <p:nvPr/>
        </p:nvSpPr>
        <p:spPr bwMode="auto">
          <a:xfrm>
            <a:off x="4953003" y="2438400"/>
            <a:ext cx="612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i="1">
                <a:solidFill>
                  <a:srgbClr val="000075"/>
                </a:solidFill>
                <a:latin typeface="Times New Roman" charset="0"/>
                <a:cs typeface="+mn-cs"/>
              </a:rPr>
              <a:t>F</a:t>
            </a:r>
            <a:r>
              <a:rPr lang="en-GB" i="1" baseline="30000">
                <a:solidFill>
                  <a:srgbClr val="000075"/>
                </a:solidFill>
                <a:latin typeface="Times New Roman" charset="0"/>
                <a:cs typeface="+mn-cs"/>
              </a:rPr>
              <a:t>A</a:t>
            </a:r>
            <a:endParaRPr lang="en-GB">
              <a:cs typeface="+mn-cs"/>
            </a:endParaRPr>
          </a:p>
        </p:txBody>
      </p:sp>
      <p:pic>
        <p:nvPicPr>
          <p:cNvPr id="31952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800606"/>
            <a:ext cx="33020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9522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800606"/>
            <a:ext cx="31369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of finite capacity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90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60512" y="1340768"/>
            <a:ext cx="285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Limits on line flows: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800871" y="1340768"/>
          <a:ext cx="521489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45" name="Equation" r:id="rId3" imgW="2184400" imgH="241300" progId="Equation.DSMT4">
                  <p:embed/>
                </p:oleObj>
              </mc:Choice>
              <mc:Fallback>
                <p:oleObj name="Equation" r:id="rId3" imgW="2184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0871" y="1340768"/>
                        <a:ext cx="5214895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40632" y="5229200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(Bus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is the slack bus)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625944"/>
              </p:ext>
            </p:extLst>
          </p:nvPr>
        </p:nvGraphicFramePr>
        <p:xfrm>
          <a:off x="854471" y="2726453"/>
          <a:ext cx="5986700" cy="188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46" r:id="rId5" imgW="2946400" imgH="927100" progId="Equation.DSMT36">
                  <p:embed/>
                </p:oleObj>
              </mc:Choice>
              <mc:Fallback>
                <p:oleObj r:id="rId5" imgW="2946400" imgH="927100" progId="Equation.DSMT36">
                  <p:embed/>
                  <p:pic>
                    <p:nvPicPr>
                      <p:cNvPr id="0" name="Object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71" y="2726453"/>
                        <a:ext cx="5986700" cy="1883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7472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of finite capacity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22014"/>
              </p:ext>
            </p:extLst>
          </p:nvPr>
        </p:nvGraphicFramePr>
        <p:xfrm>
          <a:off x="632520" y="2693880"/>
          <a:ext cx="2664296" cy="99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50" name="Equation" r:id="rId3" imgW="1155700" imgH="431800" progId="Equation.DSMT4">
                  <p:embed/>
                </p:oleObj>
              </mc:Choice>
              <mc:Fallback>
                <p:oleObj name="Equation" r:id="rId3" imgW="1155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520" y="2693880"/>
                        <a:ext cx="2664296" cy="995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849071"/>
              </p:ext>
            </p:extLst>
          </p:nvPr>
        </p:nvGraphicFramePr>
        <p:xfrm>
          <a:off x="632519" y="3890412"/>
          <a:ext cx="425258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51" name="Equation" r:id="rId5" imgW="2019300" imgH="444500" progId="Equation.DSMT4">
                  <p:embed/>
                </p:oleObj>
              </mc:Choice>
              <mc:Fallback>
                <p:oleObj name="Equation" r:id="rId5" imgW="2019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519" y="3890412"/>
                        <a:ext cx="4252587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664208"/>
              </p:ext>
            </p:extLst>
          </p:nvPr>
        </p:nvGraphicFramePr>
        <p:xfrm>
          <a:off x="632519" y="1645974"/>
          <a:ext cx="6968160" cy="84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52" r:id="rId7" imgW="3657600" imgH="444500" progId="Equation.DSMT36">
                  <p:embed/>
                </p:oleObj>
              </mc:Choice>
              <mc:Fallback>
                <p:oleObj r:id="rId7" imgW="3657600" imgH="444500" progId="Equation.DSMT36">
                  <p:embed/>
                  <p:pic>
                    <p:nvPicPr>
                      <p:cNvPr id="0" name="Object 7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19" y="1645974"/>
                        <a:ext cx="6968160" cy="846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7582"/>
              </p:ext>
            </p:extLst>
          </p:nvPr>
        </p:nvGraphicFramePr>
        <p:xfrm>
          <a:off x="632519" y="5027597"/>
          <a:ext cx="5724696" cy="741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53" r:id="rId9" imgW="3136900" imgH="406400" progId="Equation.DSMT36">
                  <p:embed/>
                </p:oleObj>
              </mc:Choice>
              <mc:Fallback>
                <p:oleObj r:id="rId9" imgW="3136900" imgH="406400" progId="Equation.DSMT36">
                  <p:embed/>
                  <p:pic>
                    <p:nvPicPr>
                      <p:cNvPr id="0" name="Object 7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19" y="5027597"/>
                        <a:ext cx="5724696" cy="741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50970"/>
              </p:ext>
            </p:extLst>
          </p:nvPr>
        </p:nvGraphicFramePr>
        <p:xfrm>
          <a:off x="632519" y="5970340"/>
          <a:ext cx="7486045" cy="49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54" r:id="rId11" imgW="3657600" imgH="241300" progId="Equation.DSMT36">
                  <p:embed/>
                </p:oleObj>
              </mc:Choice>
              <mc:Fallback>
                <p:oleObj r:id="rId11" imgW="3657600" imgH="241300" progId="Equation.DSMT36">
                  <p:embed/>
                  <p:pic>
                    <p:nvPicPr>
                      <p:cNvPr id="0" name="Object 7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19" y="5970340"/>
                        <a:ext cx="7486045" cy="493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8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that only line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 is congested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EF20B-D7FF-8443-AA08-F95F0D50C6BD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60512" y="1412776"/>
          <a:ext cx="4387851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3" name="Equation" r:id="rId3" imgW="1435100" imgH="228600" progId="Equation.DSMT4">
                  <p:embed/>
                </p:oleObj>
              </mc:Choice>
              <mc:Fallback>
                <p:oleObj name="Equation" r:id="rId3" imgW="1435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512" y="1412776"/>
                        <a:ext cx="4387851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60512" y="3428999"/>
          <a:ext cx="1224136" cy="94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4" name="Equation" r:id="rId5" imgW="558800" imgH="431800" progId="Equation.DSMT4">
                  <p:embed/>
                </p:oleObj>
              </mc:Choice>
              <mc:Fallback>
                <p:oleObj name="Equation" r:id="rId5" imgW="558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512" y="3428999"/>
                        <a:ext cx="1224136" cy="945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60512" y="4293096"/>
          <a:ext cx="307577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5" name="Equation" r:id="rId7" imgW="1460500" imgH="444500" progId="Equation.DSMT4">
                  <p:embed/>
                </p:oleObj>
              </mc:Choice>
              <mc:Fallback>
                <p:oleObj name="Equation" r:id="rId7" imgW="14605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0512" y="4293096"/>
                        <a:ext cx="3075770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60511" y="5517232"/>
          <a:ext cx="442659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6" name="Equation" r:id="rId9" imgW="1854200" imgH="241300" progId="Equation.3">
                  <p:embed/>
                </p:oleObj>
              </mc:Choice>
              <mc:Fallback>
                <p:oleObj name="Equation" r:id="rId9" imgW="1854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0511" y="5517232"/>
                        <a:ext cx="4426597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808984" y="3140968"/>
            <a:ext cx="4890906" cy="2289740"/>
            <a:chOff x="4808984" y="3140968"/>
            <a:chExt cx="4890906" cy="2289740"/>
          </a:xfrm>
        </p:grpSpPr>
        <p:sp>
          <p:nvSpPr>
            <p:cNvPr id="10" name="TextBox 9"/>
            <p:cNvSpPr txBox="1"/>
            <p:nvPr/>
          </p:nvSpPr>
          <p:spPr>
            <a:xfrm>
              <a:off x="5817096" y="3861048"/>
              <a:ext cx="388279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Price at all buses (except </a:t>
              </a:r>
              <a:br>
                <a:rPr lang="en-US" dirty="0"/>
              </a:br>
              <a:r>
                <a:rPr lang="en-US" dirty="0"/>
                <a:t>slack bus) is affected by</a:t>
              </a:r>
              <a:br>
                <a:rPr lang="en-US" dirty="0"/>
              </a:br>
              <a:r>
                <a:rPr lang="en-US" dirty="0"/>
                <a:t>the congestion on any one </a:t>
              </a:r>
            </a:p>
            <a:p>
              <a:r>
                <a:rPr lang="en-US" dirty="0"/>
                <a:t>line.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808984" y="3140968"/>
              <a:ext cx="936104" cy="792088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45539"/>
              </p:ext>
            </p:extLst>
          </p:nvPr>
        </p:nvGraphicFramePr>
        <p:xfrm>
          <a:off x="560511" y="2317187"/>
          <a:ext cx="6193900" cy="96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7" r:id="rId11" imgW="2844800" imgH="444500" progId="Equation.DSMT36">
                  <p:embed/>
                </p:oleObj>
              </mc:Choice>
              <mc:Fallback>
                <p:oleObj r:id="rId11" imgW="2844800" imgH="444500" progId="Equation.DSMT36">
                  <p:embed/>
                  <p:pic>
                    <p:nvPicPr>
                      <p:cNvPr id="0" name="Object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11" y="2317187"/>
                        <a:ext cx="6193900" cy="967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864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 formulated, this is a non-linear optimization problem</a:t>
            </a:r>
          </a:p>
          <a:p>
            <a:r>
              <a:rPr lang="en-US" dirty="0"/>
              <a:t>Solution of non-linear problems is: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Not robust</a:t>
            </a:r>
          </a:p>
          <a:p>
            <a:pPr lvl="2"/>
            <a:r>
              <a:rPr lang="en-US" dirty="0"/>
              <a:t>No convergence</a:t>
            </a:r>
          </a:p>
          <a:p>
            <a:pPr lvl="2"/>
            <a:r>
              <a:rPr lang="en-US" dirty="0"/>
              <a:t>Solution may depend on the starting point</a:t>
            </a:r>
          </a:p>
          <a:p>
            <a:r>
              <a:rPr lang="en-US" dirty="0"/>
              <a:t>Need to linearize the problem</a:t>
            </a:r>
          </a:p>
          <a:p>
            <a:pPr lvl="1"/>
            <a:r>
              <a:rPr lang="en-US" dirty="0"/>
              <a:t>Ignore losses (add them later as a correction)</a:t>
            </a:r>
          </a:p>
          <a:p>
            <a:pPr lvl="1"/>
            <a:r>
              <a:rPr lang="en-US" dirty="0"/>
              <a:t>Linear expression for the flows as a function of the injections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734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93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Flow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US" sz="1400"/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ADA8D-18EA-944F-BE3C-786A62B4F87F}" type="slidenum">
              <a:rPr lang="en-GB"/>
              <a:pPr/>
              <a:t>94</a:t>
            </a:fld>
            <a:endParaRPr lang="en-GB" sz="1300"/>
          </a:p>
        </p:txBody>
      </p:sp>
      <p:grpSp>
        <p:nvGrpSpPr>
          <p:cNvPr id="301060" name="Group 4"/>
          <p:cNvGrpSpPr>
            <a:grpSpLocks/>
          </p:cNvGrpSpPr>
          <p:nvPr/>
        </p:nvGrpSpPr>
        <p:grpSpPr bwMode="auto">
          <a:xfrm>
            <a:off x="2490788" y="2652713"/>
            <a:ext cx="4953000" cy="152400"/>
            <a:chOff x="1440" y="1440"/>
            <a:chExt cx="3120" cy="96"/>
          </a:xfrm>
        </p:grpSpPr>
        <p:sp>
          <p:nvSpPr>
            <p:cNvPr id="301061" name="Rectangle 5"/>
            <p:cNvSpPr>
              <a:spLocks noChangeArrowheads="1"/>
            </p:cNvSpPr>
            <p:nvPr/>
          </p:nvSpPr>
          <p:spPr bwMode="auto">
            <a:xfrm>
              <a:off x="1440" y="1440"/>
              <a:ext cx="624" cy="9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2" name="Rectangle 6"/>
            <p:cNvSpPr>
              <a:spLocks noChangeArrowheads="1"/>
            </p:cNvSpPr>
            <p:nvPr/>
          </p:nvSpPr>
          <p:spPr bwMode="auto">
            <a:xfrm>
              <a:off x="2064" y="1440"/>
              <a:ext cx="624" cy="9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3" name="Rectangle 7"/>
            <p:cNvSpPr>
              <a:spLocks noChangeArrowheads="1"/>
            </p:cNvSpPr>
            <p:nvPr/>
          </p:nvSpPr>
          <p:spPr bwMode="auto">
            <a:xfrm>
              <a:off x="2688" y="1440"/>
              <a:ext cx="624" cy="9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4" name="Rectangle 8"/>
            <p:cNvSpPr>
              <a:spLocks noChangeArrowheads="1"/>
            </p:cNvSpPr>
            <p:nvPr/>
          </p:nvSpPr>
          <p:spPr bwMode="auto">
            <a:xfrm>
              <a:off x="3312" y="1440"/>
              <a:ext cx="624" cy="9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065" name="Rectangle 9"/>
            <p:cNvSpPr>
              <a:spLocks noChangeArrowheads="1"/>
            </p:cNvSpPr>
            <p:nvPr/>
          </p:nvSpPr>
          <p:spPr bwMode="auto">
            <a:xfrm>
              <a:off x="3936" y="1440"/>
              <a:ext cx="624" cy="9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01066" name="AutoShape 10"/>
          <p:cNvCxnSpPr>
            <a:cxnSpLocks noChangeShapeType="1"/>
            <a:endCxn id="301062" idx="0"/>
          </p:cNvCxnSpPr>
          <p:nvPr/>
        </p:nvCxnSpPr>
        <p:spPr bwMode="auto">
          <a:xfrm>
            <a:off x="1082676" y="2043113"/>
            <a:ext cx="2894013" cy="6096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1067" name="AutoShape 11"/>
          <p:cNvCxnSpPr>
            <a:cxnSpLocks noChangeShapeType="1"/>
            <a:endCxn id="301064" idx="0"/>
          </p:cNvCxnSpPr>
          <p:nvPr/>
        </p:nvCxnSpPr>
        <p:spPr bwMode="auto">
          <a:xfrm rot="10800000" flipV="1">
            <a:off x="5957889" y="2043113"/>
            <a:ext cx="2439987" cy="6096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1068" name="Oval 12"/>
          <p:cNvSpPr>
            <a:spLocks noChangeArrowheads="1"/>
          </p:cNvSpPr>
          <p:nvPr/>
        </p:nvSpPr>
        <p:spPr bwMode="auto">
          <a:xfrm>
            <a:off x="3444875" y="4495800"/>
            <a:ext cx="838200" cy="838200"/>
          </a:xfrm>
          <a:prstGeom prst="ellipse">
            <a:avLst/>
          </a:prstGeom>
          <a:solidFill>
            <a:srgbClr val="FF66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imes New Roman" charset="0"/>
              </a:rPr>
              <a:t>G</a:t>
            </a:r>
            <a:endParaRPr lang="en-GB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1069" name="Line 13"/>
          <p:cNvSpPr>
            <a:spLocks noChangeShapeType="1"/>
          </p:cNvSpPr>
          <p:nvPr/>
        </p:nvSpPr>
        <p:spPr bwMode="auto">
          <a:xfrm>
            <a:off x="6035675" y="4419600"/>
            <a:ext cx="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1070" name="AutoShape 14"/>
          <p:cNvCxnSpPr>
            <a:cxnSpLocks noChangeShapeType="1"/>
            <a:stCxn id="301068" idx="0"/>
            <a:endCxn id="301069" idx="0"/>
          </p:cNvCxnSpPr>
          <p:nvPr/>
        </p:nvCxnSpPr>
        <p:spPr bwMode="auto">
          <a:xfrm rot="16200000">
            <a:off x="4911725" y="3357563"/>
            <a:ext cx="76200" cy="2171700"/>
          </a:xfrm>
          <a:prstGeom prst="bentConnector3">
            <a:avLst>
              <a:gd name="adj1" fmla="val 831245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1071" name="AutoShape 15"/>
          <p:cNvCxnSpPr>
            <a:cxnSpLocks noChangeShapeType="1"/>
            <a:endCxn id="301063" idx="2"/>
          </p:cNvCxnSpPr>
          <p:nvPr/>
        </p:nvCxnSpPr>
        <p:spPr bwMode="auto">
          <a:xfrm flipV="1">
            <a:off x="4953000" y="2805113"/>
            <a:ext cx="14288" cy="1066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1072" name="Text Box 16"/>
          <p:cNvSpPr txBox="1">
            <a:spLocks noChangeArrowheads="1"/>
          </p:cNvSpPr>
          <p:nvPr/>
        </p:nvSpPr>
        <p:spPr bwMode="auto">
          <a:xfrm>
            <a:off x="7086601" y="2941638"/>
            <a:ext cx="887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Times New Roman" charset="0"/>
              </a:rPr>
              <a:t>Bus k</a:t>
            </a:r>
          </a:p>
        </p:txBody>
      </p:sp>
      <p:sp>
        <p:nvSpPr>
          <p:cNvPr id="301073" name="Text Box 17"/>
          <p:cNvSpPr txBox="1">
            <a:spLocks noChangeArrowheads="1"/>
          </p:cNvSpPr>
          <p:nvPr/>
        </p:nvSpPr>
        <p:spPr bwMode="auto">
          <a:xfrm>
            <a:off x="609600" y="1585913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990000"/>
                </a:solidFill>
                <a:latin typeface="Times New Roman" charset="0"/>
              </a:rPr>
              <a:t>To bus i</a:t>
            </a:r>
            <a:endParaRPr lang="en-GB">
              <a:latin typeface="Times New Roman" charset="0"/>
            </a:endParaRPr>
          </a:p>
        </p:txBody>
      </p:sp>
      <p:sp>
        <p:nvSpPr>
          <p:cNvPr id="301074" name="Text Box 18"/>
          <p:cNvSpPr txBox="1">
            <a:spLocks noChangeArrowheads="1"/>
          </p:cNvSpPr>
          <p:nvPr/>
        </p:nvSpPr>
        <p:spPr bwMode="auto">
          <a:xfrm>
            <a:off x="8093075" y="1585913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990000"/>
                </a:solidFill>
                <a:latin typeface="Times New Roman" charset="0"/>
              </a:rPr>
              <a:t>To bus j</a:t>
            </a:r>
          </a:p>
        </p:txBody>
      </p:sp>
      <p:graphicFrame>
        <p:nvGraphicFramePr>
          <p:cNvPr id="301075" name="Object 19"/>
          <p:cNvGraphicFramePr>
            <a:graphicFrameLocks noChangeAspect="1"/>
          </p:cNvGraphicFramePr>
          <p:nvPr/>
        </p:nvGraphicFramePr>
        <p:xfrm>
          <a:off x="2466975" y="4038600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0" name="Equation" r:id="rId3" imgW="977900" imgH="381000" progId="Equation.DSMT36">
                  <p:embed/>
                </p:oleObj>
              </mc:Choice>
              <mc:Fallback>
                <p:oleObj name="Equation" r:id="rId3" imgW="977900" imgH="3810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4038600"/>
                        <a:ext cx="97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76" name="Line 20"/>
          <p:cNvSpPr>
            <a:spLocks noChangeShapeType="1"/>
          </p:cNvSpPr>
          <p:nvPr/>
        </p:nvSpPr>
        <p:spPr bwMode="auto">
          <a:xfrm flipV="1">
            <a:off x="3597275" y="3886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>
            <a:off x="6264275" y="38862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1078" name="Object 22"/>
          <p:cNvGraphicFramePr>
            <a:graphicFrameLocks noChangeAspect="1"/>
          </p:cNvGraphicFramePr>
          <p:nvPr/>
        </p:nvGraphicFramePr>
        <p:xfrm>
          <a:off x="6416675" y="4038600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1" name="Equation" r:id="rId5" imgW="952500" imgH="381000" progId="Equation.DSMT36">
                  <p:embed/>
                </p:oleObj>
              </mc:Choice>
              <mc:Fallback>
                <p:oleObj name="Equation" r:id="rId5" imgW="952500" imgH="3810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4038600"/>
                        <a:ext cx="95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9" name="Object 23"/>
          <p:cNvGraphicFramePr>
            <a:graphicFrameLocks noChangeAspect="1"/>
          </p:cNvGraphicFramePr>
          <p:nvPr/>
        </p:nvGraphicFramePr>
        <p:xfrm>
          <a:off x="2819400" y="3179763"/>
          <a:ext cx="1892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2" name="Equation" r:id="rId7" imgW="1892300" imgH="393700" progId="Equation.DSMT36">
                  <p:embed/>
                </p:oleObj>
              </mc:Choice>
              <mc:Fallback>
                <p:oleObj name="Equation" r:id="rId7" imgW="1892300" imgH="3937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79763"/>
                        <a:ext cx="1892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80" name="Line 24"/>
          <p:cNvSpPr>
            <a:spLocks noChangeShapeType="1"/>
          </p:cNvSpPr>
          <p:nvPr/>
        </p:nvSpPr>
        <p:spPr bwMode="auto">
          <a:xfrm flipV="1">
            <a:off x="4816475" y="303371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1081" name="Object 25"/>
          <p:cNvGraphicFramePr>
            <a:graphicFrameLocks noChangeAspect="1"/>
          </p:cNvGraphicFramePr>
          <p:nvPr/>
        </p:nvGraphicFramePr>
        <p:xfrm>
          <a:off x="1387475" y="2347913"/>
          <a:ext cx="901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3" name="Equation" r:id="rId9" imgW="901700" imgH="330200" progId="Equation.DSMT36">
                  <p:embed/>
                </p:oleObj>
              </mc:Choice>
              <mc:Fallback>
                <p:oleObj name="Equation" r:id="rId9" imgW="901700" imgH="3302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347913"/>
                        <a:ext cx="901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82" name="Line 26"/>
          <p:cNvSpPr>
            <a:spLocks noChangeShapeType="1"/>
          </p:cNvSpPr>
          <p:nvPr/>
        </p:nvSpPr>
        <p:spPr bwMode="auto">
          <a:xfrm flipH="1">
            <a:off x="1387475" y="2195513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1083" name="Object 27"/>
          <p:cNvGraphicFramePr>
            <a:graphicFrameLocks noChangeAspect="1"/>
          </p:cNvGraphicFramePr>
          <p:nvPr/>
        </p:nvGraphicFramePr>
        <p:xfrm>
          <a:off x="7559675" y="2347913"/>
          <a:ext cx="927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4" name="Equation" r:id="rId11" imgW="927100" imgH="368300" progId="Equation.DSMT36">
                  <p:embed/>
                </p:oleObj>
              </mc:Choice>
              <mc:Fallback>
                <p:oleObj name="Equation" r:id="rId11" imgW="927100" imgH="3683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2347913"/>
                        <a:ext cx="927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84" name="Line 28"/>
          <p:cNvSpPr>
            <a:spLocks noChangeShapeType="1"/>
          </p:cNvSpPr>
          <p:nvPr/>
        </p:nvSpPr>
        <p:spPr bwMode="auto">
          <a:xfrm>
            <a:off x="7559675" y="2271713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86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Flow Equations</a:t>
            </a:r>
          </a:p>
        </p:txBody>
      </p:sp>
      <p:graphicFrame>
        <p:nvGraphicFramePr>
          <p:cNvPr id="270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329405"/>
              </p:ext>
            </p:extLst>
          </p:nvPr>
        </p:nvGraphicFramePr>
        <p:xfrm>
          <a:off x="560512" y="1460501"/>
          <a:ext cx="5837238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0" name="Equation" r:id="rId3" imgW="5257800" imgH="1485900" progId="Equation.DSMT36">
                  <p:embed/>
                </p:oleObj>
              </mc:Choice>
              <mc:Fallback>
                <p:oleObj name="Equation" r:id="rId3" imgW="5257800" imgH="14859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12" y="1460501"/>
                        <a:ext cx="5837238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/>
          <p:cNvSpPr/>
          <p:nvPr/>
        </p:nvSpPr>
        <p:spPr>
          <a:xfrm>
            <a:off x="6609184" y="1628800"/>
            <a:ext cx="360040" cy="1296144"/>
          </a:xfrm>
          <a:prstGeom prst="rightBrace">
            <a:avLst>
              <a:gd name="adj1" fmla="val 4369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7256" y="1844824"/>
            <a:ext cx="234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every node</a:t>
            </a:r>
            <a:br>
              <a:rPr lang="en-US" dirty="0"/>
            </a:b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dirty="0"/>
              <a:t> in the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512" y="3386982"/>
                <a:ext cx="58372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magnitude of voltage at buses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k, </a:t>
                </a:r>
                <a:r>
                  <a:rPr lang="en-US" i="1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2" y="3386982"/>
                <a:ext cx="583723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81" t="-2833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0512" y="4033382"/>
                <a:ext cx="58372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angle of voltage at buses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k, </a:t>
                </a:r>
                <a:r>
                  <a:rPr lang="en-US" i="1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2" y="4033382"/>
                <a:ext cx="583723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881" t="-2833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0512" y="4700595"/>
                <a:ext cx="73448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Real part of element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k, </a:t>
                </a:r>
                <a:r>
                  <a:rPr lang="en-US" i="1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 of the admittance matrix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2" y="4700595"/>
                <a:ext cx="734481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94" t="-2623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0512" y="5346995"/>
                <a:ext cx="813690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Imaginary part of element </a:t>
                </a:r>
                <a:r>
                  <a:rPr lang="en-US" i="1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k, </a:t>
                </a:r>
                <a:r>
                  <a:rPr lang="en-US" i="1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i</a:t>
                </a:r>
                <a:r>
                  <a:rPr lang="en-US" dirty="0">
                    <a:solidFill>
                      <a:schemeClr val="tx1"/>
                    </a:solidFill>
                  </a:rPr>
                  <a:t> of the admittance matrix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2" y="5346995"/>
                <a:ext cx="813690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73" t="-2623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C9287-E016-444F-BDD7-9DADEC8A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9CB81-347E-9949-AB91-873D9BF598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917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Terms of the admittance matrix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D. Kirschen and the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DCAF-8574-784D-8FBF-CFFC344BFADB}" type="slidenum">
              <a:rPr lang="en-US" smtClean="0"/>
              <a:pPr/>
              <a:t>96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1" name="Group 3"/>
          <p:cNvGrpSpPr>
            <a:grpSpLocks/>
          </p:cNvGrpSpPr>
          <p:nvPr/>
        </p:nvGrpSpPr>
        <p:grpSpPr bwMode="auto">
          <a:xfrm flipV="1">
            <a:off x="3034870" y="1923890"/>
            <a:ext cx="2908731" cy="463711"/>
            <a:chOff x="2208" y="1151"/>
            <a:chExt cx="1021" cy="192"/>
          </a:xfrm>
        </p:grpSpPr>
        <p:grpSp>
          <p:nvGrpSpPr>
            <p:cNvPr id="102" name="Group 4"/>
            <p:cNvGrpSpPr>
              <a:grpSpLocks/>
            </p:cNvGrpSpPr>
            <p:nvPr/>
          </p:nvGrpSpPr>
          <p:grpSpPr bwMode="auto">
            <a:xfrm>
              <a:off x="2714" y="1171"/>
              <a:ext cx="515" cy="172"/>
              <a:chOff x="2748" y="1177"/>
              <a:chExt cx="515" cy="172"/>
            </a:xfrm>
          </p:grpSpPr>
          <p:grpSp>
            <p:nvGrpSpPr>
              <p:cNvPr id="112" name="Group 5"/>
              <p:cNvGrpSpPr>
                <a:grpSpLocks/>
              </p:cNvGrpSpPr>
              <p:nvPr/>
            </p:nvGrpSpPr>
            <p:grpSpPr bwMode="auto">
              <a:xfrm rot="5400000" flipH="1" flipV="1">
                <a:off x="2936" y="1115"/>
                <a:ext cx="116" cy="352"/>
                <a:chOff x="2721" y="2547"/>
                <a:chExt cx="117" cy="391"/>
              </a:xfrm>
            </p:grpSpPr>
            <p:grpSp>
              <p:nvGrpSpPr>
                <p:cNvPr id="121" name="Group 6"/>
                <p:cNvGrpSpPr>
                  <a:grpSpLocks/>
                </p:cNvGrpSpPr>
                <p:nvPr/>
              </p:nvGrpSpPr>
              <p:grpSpPr bwMode="auto">
                <a:xfrm rot="-5400000">
                  <a:off x="2700" y="2800"/>
                  <a:ext cx="159" cy="117"/>
                  <a:chOff x="2543" y="1926"/>
                  <a:chExt cx="159" cy="117"/>
                </a:xfrm>
              </p:grpSpPr>
              <p:sp>
                <p:nvSpPr>
                  <p:cNvPr id="128" name="Freeform 7"/>
                  <p:cNvSpPr>
                    <a:spLocks/>
                  </p:cNvSpPr>
                  <p:nvPr/>
                </p:nvSpPr>
                <p:spPr bwMode="auto">
                  <a:xfrm>
                    <a:off x="2624" y="1926"/>
                    <a:ext cx="78" cy="117"/>
                  </a:xfrm>
                  <a:custGeom>
                    <a:avLst/>
                    <a:gdLst>
                      <a:gd name="T0" fmla="*/ 0 w 78"/>
                      <a:gd name="T1" fmla="*/ 0 h 117"/>
                      <a:gd name="T2" fmla="*/ 0 w 78"/>
                      <a:gd name="T3" fmla="*/ 7 h 117"/>
                      <a:gd name="T4" fmla="*/ 15 w 78"/>
                      <a:gd name="T5" fmla="*/ 9 h 117"/>
                      <a:gd name="T6" fmla="*/ 26 w 78"/>
                      <a:gd name="T7" fmla="*/ 15 h 117"/>
                      <a:gd name="T8" fmla="*/ 40 w 78"/>
                      <a:gd name="T9" fmla="*/ 26 h 117"/>
                      <a:gd name="T10" fmla="*/ 51 w 78"/>
                      <a:gd name="T11" fmla="*/ 40 h 117"/>
                      <a:gd name="T12" fmla="*/ 59 w 78"/>
                      <a:gd name="T13" fmla="*/ 55 h 117"/>
                      <a:gd name="T14" fmla="*/ 65 w 78"/>
                      <a:gd name="T15" fmla="*/ 75 h 117"/>
                      <a:gd name="T16" fmla="*/ 71 w 78"/>
                      <a:gd name="T17" fmla="*/ 96 h 117"/>
                      <a:gd name="T18" fmla="*/ 71 w 78"/>
                      <a:gd name="T19" fmla="*/ 96 h 117"/>
                      <a:gd name="T20" fmla="*/ 71 w 78"/>
                      <a:gd name="T21" fmla="*/ 117 h 117"/>
                      <a:gd name="T22" fmla="*/ 78 w 78"/>
                      <a:gd name="T23" fmla="*/ 117 h 117"/>
                      <a:gd name="T24" fmla="*/ 78 w 78"/>
                      <a:gd name="T25" fmla="*/ 96 h 117"/>
                      <a:gd name="T26" fmla="*/ 78 w 78"/>
                      <a:gd name="T27" fmla="*/ 94 h 117"/>
                      <a:gd name="T28" fmla="*/ 73 w 78"/>
                      <a:gd name="T29" fmla="*/ 73 h 117"/>
                      <a:gd name="T30" fmla="*/ 67 w 78"/>
                      <a:gd name="T31" fmla="*/ 53 h 117"/>
                      <a:gd name="T32" fmla="*/ 65 w 78"/>
                      <a:gd name="T33" fmla="*/ 51 h 117"/>
                      <a:gd name="T34" fmla="*/ 57 w 78"/>
                      <a:gd name="T35" fmla="*/ 34 h 117"/>
                      <a:gd name="T36" fmla="*/ 46 w 78"/>
                      <a:gd name="T37" fmla="*/ 21 h 117"/>
                      <a:gd name="T38" fmla="*/ 32 w 78"/>
                      <a:gd name="T39" fmla="*/ 9 h 117"/>
                      <a:gd name="T40" fmla="*/ 30 w 78"/>
                      <a:gd name="T41" fmla="*/ 9 h 117"/>
                      <a:gd name="T42" fmla="*/ 17 w 78"/>
                      <a:gd name="T43" fmla="*/ 2 h 117"/>
                      <a:gd name="T44" fmla="*/ 0 w 78"/>
                      <a:gd name="T45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78" h="117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5" y="9"/>
                        </a:lnTo>
                        <a:lnTo>
                          <a:pt x="26" y="15"/>
                        </a:lnTo>
                        <a:lnTo>
                          <a:pt x="40" y="26"/>
                        </a:lnTo>
                        <a:lnTo>
                          <a:pt x="51" y="40"/>
                        </a:lnTo>
                        <a:lnTo>
                          <a:pt x="59" y="55"/>
                        </a:lnTo>
                        <a:lnTo>
                          <a:pt x="65" y="75"/>
                        </a:lnTo>
                        <a:lnTo>
                          <a:pt x="71" y="96"/>
                        </a:lnTo>
                        <a:lnTo>
                          <a:pt x="71" y="96"/>
                        </a:lnTo>
                        <a:lnTo>
                          <a:pt x="71" y="117"/>
                        </a:lnTo>
                        <a:lnTo>
                          <a:pt x="78" y="117"/>
                        </a:lnTo>
                        <a:lnTo>
                          <a:pt x="78" y="96"/>
                        </a:lnTo>
                        <a:lnTo>
                          <a:pt x="78" y="94"/>
                        </a:lnTo>
                        <a:lnTo>
                          <a:pt x="73" y="73"/>
                        </a:lnTo>
                        <a:lnTo>
                          <a:pt x="67" y="53"/>
                        </a:lnTo>
                        <a:lnTo>
                          <a:pt x="65" y="51"/>
                        </a:lnTo>
                        <a:lnTo>
                          <a:pt x="57" y="34"/>
                        </a:lnTo>
                        <a:lnTo>
                          <a:pt x="46" y="21"/>
                        </a:lnTo>
                        <a:lnTo>
                          <a:pt x="32" y="9"/>
                        </a:lnTo>
                        <a:lnTo>
                          <a:pt x="30" y="9"/>
                        </a:lnTo>
                        <a:lnTo>
                          <a:pt x="1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8"/>
                  <p:cNvSpPr>
                    <a:spLocks/>
                  </p:cNvSpPr>
                  <p:nvPr/>
                </p:nvSpPr>
                <p:spPr bwMode="auto">
                  <a:xfrm>
                    <a:off x="2543" y="1926"/>
                    <a:ext cx="81" cy="117"/>
                  </a:xfrm>
                  <a:custGeom>
                    <a:avLst/>
                    <a:gdLst>
                      <a:gd name="T0" fmla="*/ 0 w 81"/>
                      <a:gd name="T1" fmla="*/ 117 h 117"/>
                      <a:gd name="T2" fmla="*/ 8 w 81"/>
                      <a:gd name="T3" fmla="*/ 117 h 117"/>
                      <a:gd name="T4" fmla="*/ 9 w 81"/>
                      <a:gd name="T5" fmla="*/ 96 h 117"/>
                      <a:gd name="T6" fmla="*/ 9 w 81"/>
                      <a:gd name="T7" fmla="*/ 96 h 117"/>
                      <a:gd name="T8" fmla="*/ 13 w 81"/>
                      <a:gd name="T9" fmla="*/ 75 h 117"/>
                      <a:gd name="T10" fmla="*/ 21 w 81"/>
                      <a:gd name="T11" fmla="*/ 55 h 117"/>
                      <a:gd name="T12" fmla="*/ 31 w 81"/>
                      <a:gd name="T13" fmla="*/ 40 h 117"/>
                      <a:gd name="T14" fmla="*/ 40 w 81"/>
                      <a:gd name="T15" fmla="*/ 26 h 117"/>
                      <a:gd name="T16" fmla="*/ 54 w 81"/>
                      <a:gd name="T17" fmla="*/ 15 h 117"/>
                      <a:gd name="T18" fmla="*/ 67 w 81"/>
                      <a:gd name="T19" fmla="*/ 9 h 117"/>
                      <a:gd name="T20" fmla="*/ 67 w 81"/>
                      <a:gd name="T21" fmla="*/ 9 h 117"/>
                      <a:gd name="T22" fmla="*/ 81 w 81"/>
                      <a:gd name="T23" fmla="*/ 7 h 117"/>
                      <a:gd name="T24" fmla="*/ 81 w 81"/>
                      <a:gd name="T25" fmla="*/ 0 h 117"/>
                      <a:gd name="T26" fmla="*/ 67 w 81"/>
                      <a:gd name="T27" fmla="*/ 2 h 117"/>
                      <a:gd name="T28" fmla="*/ 65 w 81"/>
                      <a:gd name="T29" fmla="*/ 2 h 117"/>
                      <a:gd name="T30" fmla="*/ 50 w 81"/>
                      <a:gd name="T31" fmla="*/ 9 h 117"/>
                      <a:gd name="T32" fmla="*/ 48 w 81"/>
                      <a:gd name="T33" fmla="*/ 9 h 117"/>
                      <a:gd name="T34" fmla="*/ 34 w 81"/>
                      <a:gd name="T35" fmla="*/ 21 h 117"/>
                      <a:gd name="T36" fmla="*/ 25 w 81"/>
                      <a:gd name="T37" fmla="*/ 34 h 117"/>
                      <a:gd name="T38" fmla="*/ 15 w 81"/>
                      <a:gd name="T39" fmla="*/ 51 h 117"/>
                      <a:gd name="T40" fmla="*/ 13 w 81"/>
                      <a:gd name="T41" fmla="*/ 53 h 117"/>
                      <a:gd name="T42" fmla="*/ 6 w 81"/>
                      <a:gd name="T43" fmla="*/ 73 h 117"/>
                      <a:gd name="T44" fmla="*/ 2 w 81"/>
                      <a:gd name="T45" fmla="*/ 94 h 117"/>
                      <a:gd name="T46" fmla="*/ 2 w 81"/>
                      <a:gd name="T47" fmla="*/ 96 h 117"/>
                      <a:gd name="T48" fmla="*/ 0 w 81"/>
                      <a:gd name="T49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81" h="117">
                        <a:moveTo>
                          <a:pt x="0" y="117"/>
                        </a:moveTo>
                        <a:lnTo>
                          <a:pt x="8" y="117"/>
                        </a:lnTo>
                        <a:lnTo>
                          <a:pt x="9" y="96"/>
                        </a:lnTo>
                        <a:lnTo>
                          <a:pt x="9" y="96"/>
                        </a:lnTo>
                        <a:lnTo>
                          <a:pt x="13" y="75"/>
                        </a:lnTo>
                        <a:lnTo>
                          <a:pt x="21" y="55"/>
                        </a:lnTo>
                        <a:lnTo>
                          <a:pt x="31" y="40"/>
                        </a:lnTo>
                        <a:lnTo>
                          <a:pt x="40" y="26"/>
                        </a:lnTo>
                        <a:lnTo>
                          <a:pt x="54" y="15"/>
                        </a:lnTo>
                        <a:lnTo>
                          <a:pt x="67" y="9"/>
                        </a:lnTo>
                        <a:lnTo>
                          <a:pt x="67" y="9"/>
                        </a:lnTo>
                        <a:lnTo>
                          <a:pt x="81" y="7"/>
                        </a:lnTo>
                        <a:lnTo>
                          <a:pt x="81" y="0"/>
                        </a:lnTo>
                        <a:lnTo>
                          <a:pt x="67" y="2"/>
                        </a:lnTo>
                        <a:lnTo>
                          <a:pt x="65" y="2"/>
                        </a:lnTo>
                        <a:lnTo>
                          <a:pt x="50" y="9"/>
                        </a:lnTo>
                        <a:lnTo>
                          <a:pt x="48" y="9"/>
                        </a:lnTo>
                        <a:lnTo>
                          <a:pt x="34" y="21"/>
                        </a:lnTo>
                        <a:lnTo>
                          <a:pt x="25" y="34"/>
                        </a:lnTo>
                        <a:lnTo>
                          <a:pt x="15" y="51"/>
                        </a:lnTo>
                        <a:lnTo>
                          <a:pt x="13" y="53"/>
                        </a:lnTo>
                        <a:lnTo>
                          <a:pt x="6" y="73"/>
                        </a:lnTo>
                        <a:lnTo>
                          <a:pt x="2" y="94"/>
                        </a:lnTo>
                        <a:lnTo>
                          <a:pt x="2" y="96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" name="Group 9"/>
                <p:cNvGrpSpPr>
                  <a:grpSpLocks/>
                </p:cNvGrpSpPr>
                <p:nvPr/>
              </p:nvGrpSpPr>
              <p:grpSpPr bwMode="auto">
                <a:xfrm rot="-5400000">
                  <a:off x="2699" y="2688"/>
                  <a:ext cx="162" cy="117"/>
                  <a:chOff x="2654" y="1926"/>
                  <a:chExt cx="162" cy="117"/>
                </a:xfrm>
              </p:grpSpPr>
              <p:sp>
                <p:nvSpPr>
                  <p:cNvPr id="126" name="Freeform 10"/>
                  <p:cNvSpPr>
                    <a:spLocks/>
                  </p:cNvSpPr>
                  <p:nvPr/>
                </p:nvSpPr>
                <p:spPr bwMode="auto">
                  <a:xfrm>
                    <a:off x="2654" y="1926"/>
                    <a:ext cx="81" cy="117"/>
                  </a:xfrm>
                  <a:custGeom>
                    <a:avLst/>
                    <a:gdLst>
                      <a:gd name="T0" fmla="*/ 0 w 81"/>
                      <a:gd name="T1" fmla="*/ 117 h 117"/>
                      <a:gd name="T2" fmla="*/ 8 w 81"/>
                      <a:gd name="T3" fmla="*/ 117 h 117"/>
                      <a:gd name="T4" fmla="*/ 10 w 81"/>
                      <a:gd name="T5" fmla="*/ 96 h 117"/>
                      <a:gd name="T6" fmla="*/ 10 w 81"/>
                      <a:gd name="T7" fmla="*/ 96 h 117"/>
                      <a:gd name="T8" fmla="*/ 14 w 81"/>
                      <a:gd name="T9" fmla="*/ 75 h 117"/>
                      <a:gd name="T10" fmla="*/ 21 w 81"/>
                      <a:gd name="T11" fmla="*/ 55 h 117"/>
                      <a:gd name="T12" fmla="*/ 31 w 81"/>
                      <a:gd name="T13" fmla="*/ 40 h 117"/>
                      <a:gd name="T14" fmla="*/ 41 w 81"/>
                      <a:gd name="T15" fmla="*/ 26 h 117"/>
                      <a:gd name="T16" fmla="*/ 54 w 81"/>
                      <a:gd name="T17" fmla="*/ 15 h 117"/>
                      <a:gd name="T18" fmla="*/ 67 w 81"/>
                      <a:gd name="T19" fmla="*/ 9 h 117"/>
                      <a:gd name="T20" fmla="*/ 67 w 81"/>
                      <a:gd name="T21" fmla="*/ 9 h 117"/>
                      <a:gd name="T22" fmla="*/ 81 w 81"/>
                      <a:gd name="T23" fmla="*/ 7 h 117"/>
                      <a:gd name="T24" fmla="*/ 81 w 81"/>
                      <a:gd name="T25" fmla="*/ 0 h 117"/>
                      <a:gd name="T26" fmla="*/ 67 w 81"/>
                      <a:gd name="T27" fmla="*/ 2 h 117"/>
                      <a:gd name="T28" fmla="*/ 66 w 81"/>
                      <a:gd name="T29" fmla="*/ 2 h 117"/>
                      <a:gd name="T30" fmla="*/ 50 w 81"/>
                      <a:gd name="T31" fmla="*/ 9 h 117"/>
                      <a:gd name="T32" fmla="*/ 48 w 81"/>
                      <a:gd name="T33" fmla="*/ 9 h 117"/>
                      <a:gd name="T34" fmla="*/ 35 w 81"/>
                      <a:gd name="T35" fmla="*/ 21 h 117"/>
                      <a:gd name="T36" fmla="*/ 25 w 81"/>
                      <a:gd name="T37" fmla="*/ 34 h 117"/>
                      <a:gd name="T38" fmla="*/ 16 w 81"/>
                      <a:gd name="T39" fmla="*/ 51 h 117"/>
                      <a:gd name="T40" fmla="*/ 14 w 81"/>
                      <a:gd name="T41" fmla="*/ 53 h 117"/>
                      <a:gd name="T42" fmla="*/ 6 w 81"/>
                      <a:gd name="T43" fmla="*/ 73 h 117"/>
                      <a:gd name="T44" fmla="*/ 2 w 81"/>
                      <a:gd name="T45" fmla="*/ 94 h 117"/>
                      <a:gd name="T46" fmla="*/ 2 w 81"/>
                      <a:gd name="T47" fmla="*/ 96 h 117"/>
                      <a:gd name="T48" fmla="*/ 0 w 81"/>
                      <a:gd name="T49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81" h="117">
                        <a:moveTo>
                          <a:pt x="0" y="117"/>
                        </a:moveTo>
                        <a:lnTo>
                          <a:pt x="8" y="117"/>
                        </a:lnTo>
                        <a:lnTo>
                          <a:pt x="10" y="96"/>
                        </a:lnTo>
                        <a:lnTo>
                          <a:pt x="10" y="96"/>
                        </a:lnTo>
                        <a:lnTo>
                          <a:pt x="14" y="75"/>
                        </a:lnTo>
                        <a:lnTo>
                          <a:pt x="21" y="55"/>
                        </a:lnTo>
                        <a:lnTo>
                          <a:pt x="31" y="40"/>
                        </a:lnTo>
                        <a:lnTo>
                          <a:pt x="41" y="26"/>
                        </a:lnTo>
                        <a:lnTo>
                          <a:pt x="54" y="15"/>
                        </a:lnTo>
                        <a:lnTo>
                          <a:pt x="67" y="9"/>
                        </a:lnTo>
                        <a:lnTo>
                          <a:pt x="67" y="9"/>
                        </a:lnTo>
                        <a:lnTo>
                          <a:pt x="81" y="7"/>
                        </a:lnTo>
                        <a:lnTo>
                          <a:pt x="81" y="0"/>
                        </a:lnTo>
                        <a:lnTo>
                          <a:pt x="67" y="2"/>
                        </a:lnTo>
                        <a:lnTo>
                          <a:pt x="66" y="2"/>
                        </a:lnTo>
                        <a:lnTo>
                          <a:pt x="50" y="9"/>
                        </a:lnTo>
                        <a:lnTo>
                          <a:pt x="48" y="9"/>
                        </a:lnTo>
                        <a:lnTo>
                          <a:pt x="35" y="21"/>
                        </a:lnTo>
                        <a:lnTo>
                          <a:pt x="25" y="34"/>
                        </a:lnTo>
                        <a:lnTo>
                          <a:pt x="16" y="51"/>
                        </a:lnTo>
                        <a:lnTo>
                          <a:pt x="14" y="53"/>
                        </a:lnTo>
                        <a:lnTo>
                          <a:pt x="6" y="73"/>
                        </a:lnTo>
                        <a:lnTo>
                          <a:pt x="2" y="94"/>
                        </a:lnTo>
                        <a:lnTo>
                          <a:pt x="2" y="96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1"/>
                  <p:cNvSpPr>
                    <a:spLocks/>
                  </p:cNvSpPr>
                  <p:nvPr/>
                </p:nvSpPr>
                <p:spPr bwMode="auto">
                  <a:xfrm>
                    <a:off x="2735" y="1926"/>
                    <a:ext cx="81" cy="117"/>
                  </a:xfrm>
                  <a:custGeom>
                    <a:avLst/>
                    <a:gdLst>
                      <a:gd name="T0" fmla="*/ 0 w 81"/>
                      <a:gd name="T1" fmla="*/ 0 h 117"/>
                      <a:gd name="T2" fmla="*/ 0 w 81"/>
                      <a:gd name="T3" fmla="*/ 7 h 117"/>
                      <a:gd name="T4" fmla="*/ 15 w 81"/>
                      <a:gd name="T5" fmla="*/ 9 h 117"/>
                      <a:gd name="T6" fmla="*/ 27 w 81"/>
                      <a:gd name="T7" fmla="*/ 15 h 117"/>
                      <a:gd name="T8" fmla="*/ 40 w 81"/>
                      <a:gd name="T9" fmla="*/ 26 h 117"/>
                      <a:gd name="T10" fmla="*/ 52 w 81"/>
                      <a:gd name="T11" fmla="*/ 40 h 117"/>
                      <a:gd name="T12" fmla="*/ 59 w 81"/>
                      <a:gd name="T13" fmla="*/ 55 h 117"/>
                      <a:gd name="T14" fmla="*/ 67 w 81"/>
                      <a:gd name="T15" fmla="*/ 75 h 117"/>
                      <a:gd name="T16" fmla="*/ 71 w 81"/>
                      <a:gd name="T17" fmla="*/ 96 h 117"/>
                      <a:gd name="T18" fmla="*/ 73 w 81"/>
                      <a:gd name="T19" fmla="*/ 96 h 117"/>
                      <a:gd name="T20" fmla="*/ 73 w 81"/>
                      <a:gd name="T21" fmla="*/ 117 h 117"/>
                      <a:gd name="T22" fmla="*/ 81 w 81"/>
                      <a:gd name="T23" fmla="*/ 117 h 117"/>
                      <a:gd name="T24" fmla="*/ 79 w 81"/>
                      <a:gd name="T25" fmla="*/ 96 h 117"/>
                      <a:gd name="T26" fmla="*/ 79 w 81"/>
                      <a:gd name="T27" fmla="*/ 94 h 117"/>
                      <a:gd name="T28" fmla="*/ 75 w 81"/>
                      <a:gd name="T29" fmla="*/ 73 h 117"/>
                      <a:gd name="T30" fmla="*/ 67 w 81"/>
                      <a:gd name="T31" fmla="*/ 53 h 117"/>
                      <a:gd name="T32" fmla="*/ 67 w 81"/>
                      <a:gd name="T33" fmla="*/ 51 h 117"/>
                      <a:gd name="T34" fmla="*/ 58 w 81"/>
                      <a:gd name="T35" fmla="*/ 34 h 117"/>
                      <a:gd name="T36" fmla="*/ 46 w 81"/>
                      <a:gd name="T37" fmla="*/ 21 h 117"/>
                      <a:gd name="T38" fmla="*/ 33 w 81"/>
                      <a:gd name="T39" fmla="*/ 9 h 117"/>
                      <a:gd name="T40" fmla="*/ 31 w 81"/>
                      <a:gd name="T41" fmla="*/ 9 h 117"/>
                      <a:gd name="T42" fmla="*/ 17 w 81"/>
                      <a:gd name="T43" fmla="*/ 2 h 117"/>
                      <a:gd name="T44" fmla="*/ 0 w 81"/>
                      <a:gd name="T45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1" h="117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5" y="9"/>
                        </a:lnTo>
                        <a:lnTo>
                          <a:pt x="27" y="15"/>
                        </a:lnTo>
                        <a:lnTo>
                          <a:pt x="40" y="26"/>
                        </a:lnTo>
                        <a:lnTo>
                          <a:pt x="52" y="40"/>
                        </a:lnTo>
                        <a:lnTo>
                          <a:pt x="59" y="55"/>
                        </a:lnTo>
                        <a:lnTo>
                          <a:pt x="67" y="75"/>
                        </a:lnTo>
                        <a:lnTo>
                          <a:pt x="71" y="96"/>
                        </a:lnTo>
                        <a:lnTo>
                          <a:pt x="73" y="96"/>
                        </a:lnTo>
                        <a:lnTo>
                          <a:pt x="73" y="117"/>
                        </a:lnTo>
                        <a:lnTo>
                          <a:pt x="81" y="117"/>
                        </a:lnTo>
                        <a:lnTo>
                          <a:pt x="79" y="96"/>
                        </a:lnTo>
                        <a:lnTo>
                          <a:pt x="79" y="94"/>
                        </a:lnTo>
                        <a:lnTo>
                          <a:pt x="75" y="73"/>
                        </a:lnTo>
                        <a:lnTo>
                          <a:pt x="67" y="53"/>
                        </a:lnTo>
                        <a:lnTo>
                          <a:pt x="67" y="51"/>
                        </a:lnTo>
                        <a:lnTo>
                          <a:pt x="58" y="34"/>
                        </a:lnTo>
                        <a:lnTo>
                          <a:pt x="46" y="21"/>
                        </a:lnTo>
                        <a:lnTo>
                          <a:pt x="33" y="9"/>
                        </a:lnTo>
                        <a:lnTo>
                          <a:pt x="31" y="9"/>
                        </a:lnTo>
                        <a:lnTo>
                          <a:pt x="1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" name="Group 12"/>
                <p:cNvGrpSpPr>
                  <a:grpSpLocks/>
                </p:cNvGrpSpPr>
                <p:nvPr/>
              </p:nvGrpSpPr>
              <p:grpSpPr bwMode="auto">
                <a:xfrm rot="-5400000">
                  <a:off x="2700" y="2568"/>
                  <a:ext cx="160" cy="117"/>
                  <a:chOff x="2775" y="1926"/>
                  <a:chExt cx="160" cy="117"/>
                </a:xfrm>
              </p:grpSpPr>
              <p:sp>
                <p:nvSpPr>
                  <p:cNvPr id="124" name="Freeform 13"/>
                  <p:cNvSpPr>
                    <a:spLocks/>
                  </p:cNvSpPr>
                  <p:nvPr/>
                </p:nvSpPr>
                <p:spPr bwMode="auto">
                  <a:xfrm>
                    <a:off x="2775" y="1926"/>
                    <a:ext cx="79" cy="117"/>
                  </a:xfrm>
                  <a:custGeom>
                    <a:avLst/>
                    <a:gdLst>
                      <a:gd name="T0" fmla="*/ 0 w 79"/>
                      <a:gd name="T1" fmla="*/ 117 h 117"/>
                      <a:gd name="T2" fmla="*/ 8 w 79"/>
                      <a:gd name="T3" fmla="*/ 117 h 117"/>
                      <a:gd name="T4" fmla="*/ 10 w 79"/>
                      <a:gd name="T5" fmla="*/ 96 h 117"/>
                      <a:gd name="T6" fmla="*/ 10 w 79"/>
                      <a:gd name="T7" fmla="*/ 96 h 117"/>
                      <a:gd name="T8" fmla="*/ 14 w 79"/>
                      <a:gd name="T9" fmla="*/ 75 h 117"/>
                      <a:gd name="T10" fmla="*/ 21 w 79"/>
                      <a:gd name="T11" fmla="*/ 55 h 117"/>
                      <a:gd name="T12" fmla="*/ 29 w 79"/>
                      <a:gd name="T13" fmla="*/ 40 h 117"/>
                      <a:gd name="T14" fmla="*/ 41 w 79"/>
                      <a:gd name="T15" fmla="*/ 26 h 117"/>
                      <a:gd name="T16" fmla="*/ 52 w 79"/>
                      <a:gd name="T17" fmla="*/ 15 h 117"/>
                      <a:gd name="T18" fmla="*/ 66 w 79"/>
                      <a:gd name="T19" fmla="*/ 9 h 117"/>
                      <a:gd name="T20" fmla="*/ 66 w 79"/>
                      <a:gd name="T21" fmla="*/ 9 h 117"/>
                      <a:gd name="T22" fmla="*/ 79 w 79"/>
                      <a:gd name="T23" fmla="*/ 7 h 117"/>
                      <a:gd name="T24" fmla="*/ 79 w 79"/>
                      <a:gd name="T25" fmla="*/ 0 h 117"/>
                      <a:gd name="T26" fmla="*/ 66 w 79"/>
                      <a:gd name="T27" fmla="*/ 2 h 117"/>
                      <a:gd name="T28" fmla="*/ 64 w 79"/>
                      <a:gd name="T29" fmla="*/ 2 h 117"/>
                      <a:gd name="T30" fmla="*/ 48 w 79"/>
                      <a:gd name="T31" fmla="*/ 9 h 117"/>
                      <a:gd name="T32" fmla="*/ 46 w 79"/>
                      <a:gd name="T33" fmla="*/ 9 h 117"/>
                      <a:gd name="T34" fmla="*/ 35 w 79"/>
                      <a:gd name="T35" fmla="*/ 21 h 117"/>
                      <a:gd name="T36" fmla="*/ 23 w 79"/>
                      <a:gd name="T37" fmla="*/ 34 h 117"/>
                      <a:gd name="T38" fmla="*/ 14 w 79"/>
                      <a:gd name="T39" fmla="*/ 51 h 117"/>
                      <a:gd name="T40" fmla="*/ 14 w 79"/>
                      <a:gd name="T41" fmla="*/ 53 h 117"/>
                      <a:gd name="T42" fmla="*/ 6 w 79"/>
                      <a:gd name="T43" fmla="*/ 73 h 117"/>
                      <a:gd name="T44" fmla="*/ 2 w 79"/>
                      <a:gd name="T45" fmla="*/ 94 h 117"/>
                      <a:gd name="T46" fmla="*/ 2 w 79"/>
                      <a:gd name="T47" fmla="*/ 96 h 117"/>
                      <a:gd name="T48" fmla="*/ 0 w 79"/>
                      <a:gd name="T49" fmla="*/ 117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79" h="117">
                        <a:moveTo>
                          <a:pt x="0" y="117"/>
                        </a:moveTo>
                        <a:lnTo>
                          <a:pt x="8" y="117"/>
                        </a:lnTo>
                        <a:lnTo>
                          <a:pt x="10" y="96"/>
                        </a:lnTo>
                        <a:lnTo>
                          <a:pt x="10" y="96"/>
                        </a:lnTo>
                        <a:lnTo>
                          <a:pt x="14" y="75"/>
                        </a:lnTo>
                        <a:lnTo>
                          <a:pt x="21" y="55"/>
                        </a:lnTo>
                        <a:lnTo>
                          <a:pt x="29" y="40"/>
                        </a:lnTo>
                        <a:lnTo>
                          <a:pt x="41" y="26"/>
                        </a:lnTo>
                        <a:lnTo>
                          <a:pt x="52" y="15"/>
                        </a:lnTo>
                        <a:lnTo>
                          <a:pt x="66" y="9"/>
                        </a:lnTo>
                        <a:lnTo>
                          <a:pt x="66" y="9"/>
                        </a:lnTo>
                        <a:lnTo>
                          <a:pt x="79" y="7"/>
                        </a:lnTo>
                        <a:lnTo>
                          <a:pt x="79" y="0"/>
                        </a:lnTo>
                        <a:lnTo>
                          <a:pt x="66" y="2"/>
                        </a:lnTo>
                        <a:lnTo>
                          <a:pt x="64" y="2"/>
                        </a:lnTo>
                        <a:lnTo>
                          <a:pt x="48" y="9"/>
                        </a:lnTo>
                        <a:lnTo>
                          <a:pt x="46" y="9"/>
                        </a:lnTo>
                        <a:lnTo>
                          <a:pt x="35" y="21"/>
                        </a:lnTo>
                        <a:lnTo>
                          <a:pt x="23" y="34"/>
                        </a:lnTo>
                        <a:lnTo>
                          <a:pt x="14" y="51"/>
                        </a:lnTo>
                        <a:lnTo>
                          <a:pt x="14" y="53"/>
                        </a:lnTo>
                        <a:lnTo>
                          <a:pt x="6" y="73"/>
                        </a:lnTo>
                        <a:lnTo>
                          <a:pt x="2" y="94"/>
                        </a:lnTo>
                        <a:lnTo>
                          <a:pt x="2" y="96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4"/>
                  <p:cNvSpPr>
                    <a:spLocks/>
                  </p:cNvSpPr>
                  <p:nvPr/>
                </p:nvSpPr>
                <p:spPr bwMode="auto">
                  <a:xfrm>
                    <a:off x="2854" y="1926"/>
                    <a:ext cx="81" cy="117"/>
                  </a:xfrm>
                  <a:custGeom>
                    <a:avLst/>
                    <a:gdLst>
                      <a:gd name="T0" fmla="*/ 0 w 81"/>
                      <a:gd name="T1" fmla="*/ 0 h 117"/>
                      <a:gd name="T2" fmla="*/ 0 w 81"/>
                      <a:gd name="T3" fmla="*/ 7 h 117"/>
                      <a:gd name="T4" fmla="*/ 15 w 81"/>
                      <a:gd name="T5" fmla="*/ 9 h 117"/>
                      <a:gd name="T6" fmla="*/ 27 w 81"/>
                      <a:gd name="T7" fmla="*/ 15 h 117"/>
                      <a:gd name="T8" fmla="*/ 40 w 81"/>
                      <a:gd name="T9" fmla="*/ 26 h 117"/>
                      <a:gd name="T10" fmla="*/ 52 w 81"/>
                      <a:gd name="T11" fmla="*/ 40 h 117"/>
                      <a:gd name="T12" fmla="*/ 60 w 81"/>
                      <a:gd name="T13" fmla="*/ 55 h 117"/>
                      <a:gd name="T14" fmla="*/ 67 w 81"/>
                      <a:gd name="T15" fmla="*/ 75 h 117"/>
                      <a:gd name="T16" fmla="*/ 71 w 81"/>
                      <a:gd name="T17" fmla="*/ 96 h 117"/>
                      <a:gd name="T18" fmla="*/ 73 w 81"/>
                      <a:gd name="T19" fmla="*/ 96 h 117"/>
                      <a:gd name="T20" fmla="*/ 73 w 81"/>
                      <a:gd name="T21" fmla="*/ 117 h 117"/>
                      <a:gd name="T22" fmla="*/ 81 w 81"/>
                      <a:gd name="T23" fmla="*/ 117 h 117"/>
                      <a:gd name="T24" fmla="*/ 79 w 81"/>
                      <a:gd name="T25" fmla="*/ 96 h 117"/>
                      <a:gd name="T26" fmla="*/ 79 w 81"/>
                      <a:gd name="T27" fmla="*/ 94 h 117"/>
                      <a:gd name="T28" fmla="*/ 75 w 81"/>
                      <a:gd name="T29" fmla="*/ 73 h 117"/>
                      <a:gd name="T30" fmla="*/ 67 w 81"/>
                      <a:gd name="T31" fmla="*/ 53 h 117"/>
                      <a:gd name="T32" fmla="*/ 67 w 81"/>
                      <a:gd name="T33" fmla="*/ 51 h 117"/>
                      <a:gd name="T34" fmla="*/ 58 w 81"/>
                      <a:gd name="T35" fmla="*/ 34 h 117"/>
                      <a:gd name="T36" fmla="*/ 46 w 81"/>
                      <a:gd name="T37" fmla="*/ 21 h 117"/>
                      <a:gd name="T38" fmla="*/ 33 w 81"/>
                      <a:gd name="T39" fmla="*/ 9 h 117"/>
                      <a:gd name="T40" fmla="*/ 31 w 81"/>
                      <a:gd name="T41" fmla="*/ 9 h 117"/>
                      <a:gd name="T42" fmla="*/ 17 w 81"/>
                      <a:gd name="T43" fmla="*/ 2 h 117"/>
                      <a:gd name="T44" fmla="*/ 0 w 81"/>
                      <a:gd name="T45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1" h="117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5" y="9"/>
                        </a:lnTo>
                        <a:lnTo>
                          <a:pt x="27" y="15"/>
                        </a:lnTo>
                        <a:lnTo>
                          <a:pt x="40" y="26"/>
                        </a:lnTo>
                        <a:lnTo>
                          <a:pt x="52" y="40"/>
                        </a:lnTo>
                        <a:lnTo>
                          <a:pt x="60" y="55"/>
                        </a:lnTo>
                        <a:lnTo>
                          <a:pt x="67" y="75"/>
                        </a:lnTo>
                        <a:lnTo>
                          <a:pt x="71" y="96"/>
                        </a:lnTo>
                        <a:lnTo>
                          <a:pt x="73" y="96"/>
                        </a:lnTo>
                        <a:lnTo>
                          <a:pt x="73" y="117"/>
                        </a:lnTo>
                        <a:lnTo>
                          <a:pt x="81" y="117"/>
                        </a:lnTo>
                        <a:lnTo>
                          <a:pt x="79" y="96"/>
                        </a:lnTo>
                        <a:lnTo>
                          <a:pt x="79" y="94"/>
                        </a:lnTo>
                        <a:lnTo>
                          <a:pt x="75" y="73"/>
                        </a:lnTo>
                        <a:lnTo>
                          <a:pt x="67" y="53"/>
                        </a:lnTo>
                        <a:lnTo>
                          <a:pt x="67" y="51"/>
                        </a:lnTo>
                        <a:lnTo>
                          <a:pt x="58" y="34"/>
                        </a:lnTo>
                        <a:lnTo>
                          <a:pt x="46" y="21"/>
                        </a:lnTo>
                        <a:lnTo>
                          <a:pt x="33" y="9"/>
                        </a:lnTo>
                        <a:lnTo>
                          <a:pt x="31" y="9"/>
                        </a:lnTo>
                        <a:lnTo>
                          <a:pt x="17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15"/>
              <p:cNvGrpSpPr>
                <a:grpSpLocks/>
              </p:cNvGrpSpPr>
              <p:nvPr/>
            </p:nvGrpSpPr>
            <p:grpSpPr bwMode="auto">
              <a:xfrm flipH="1" flipV="1">
                <a:off x="2919" y="1184"/>
                <a:ext cx="43" cy="60"/>
                <a:chOff x="2775" y="2031"/>
                <a:chExt cx="48" cy="60"/>
              </a:xfrm>
            </p:grpSpPr>
            <p:sp>
              <p:nvSpPr>
                <p:cNvPr id="119" name="Freeform 16"/>
                <p:cNvSpPr>
                  <a:spLocks/>
                </p:cNvSpPr>
                <p:nvPr/>
              </p:nvSpPr>
              <p:spPr bwMode="auto">
                <a:xfrm>
                  <a:off x="2794" y="2031"/>
                  <a:ext cx="29" cy="60"/>
                </a:xfrm>
                <a:custGeom>
                  <a:avLst/>
                  <a:gdLst>
                    <a:gd name="T0" fmla="*/ 29 w 29"/>
                    <a:gd name="T1" fmla="*/ 0 h 60"/>
                    <a:gd name="T2" fmla="*/ 22 w 29"/>
                    <a:gd name="T3" fmla="*/ 0 h 60"/>
                    <a:gd name="T4" fmla="*/ 20 w 29"/>
                    <a:gd name="T5" fmla="*/ 21 h 60"/>
                    <a:gd name="T6" fmla="*/ 16 w 29"/>
                    <a:gd name="T7" fmla="*/ 39 h 60"/>
                    <a:gd name="T8" fmla="*/ 8 w 29"/>
                    <a:gd name="T9" fmla="*/ 50 h 60"/>
                    <a:gd name="T10" fmla="*/ 4 w 29"/>
                    <a:gd name="T11" fmla="*/ 52 h 60"/>
                    <a:gd name="T12" fmla="*/ 0 w 29"/>
                    <a:gd name="T13" fmla="*/ 52 h 60"/>
                    <a:gd name="T14" fmla="*/ 0 w 29"/>
                    <a:gd name="T15" fmla="*/ 60 h 60"/>
                    <a:gd name="T16" fmla="*/ 6 w 29"/>
                    <a:gd name="T17" fmla="*/ 60 h 60"/>
                    <a:gd name="T18" fmla="*/ 8 w 29"/>
                    <a:gd name="T19" fmla="*/ 58 h 60"/>
                    <a:gd name="T20" fmla="*/ 14 w 29"/>
                    <a:gd name="T21" fmla="*/ 56 h 60"/>
                    <a:gd name="T22" fmla="*/ 22 w 29"/>
                    <a:gd name="T23" fmla="*/ 42 h 60"/>
                    <a:gd name="T24" fmla="*/ 22 w 29"/>
                    <a:gd name="T25" fmla="*/ 41 h 60"/>
                    <a:gd name="T26" fmla="*/ 27 w 29"/>
                    <a:gd name="T27" fmla="*/ 23 h 60"/>
                    <a:gd name="T28" fmla="*/ 29 w 29"/>
                    <a:gd name="T2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9" h="60">
                      <a:moveTo>
                        <a:pt x="29" y="0"/>
                      </a:moveTo>
                      <a:lnTo>
                        <a:pt x="22" y="0"/>
                      </a:lnTo>
                      <a:lnTo>
                        <a:pt x="20" y="21"/>
                      </a:lnTo>
                      <a:lnTo>
                        <a:pt x="16" y="39"/>
                      </a:lnTo>
                      <a:lnTo>
                        <a:pt x="8" y="50"/>
                      </a:lnTo>
                      <a:lnTo>
                        <a:pt x="4" y="52"/>
                      </a:lnTo>
                      <a:lnTo>
                        <a:pt x="0" y="52"/>
                      </a:lnTo>
                      <a:lnTo>
                        <a:pt x="0" y="60"/>
                      </a:lnTo>
                      <a:lnTo>
                        <a:pt x="6" y="60"/>
                      </a:lnTo>
                      <a:lnTo>
                        <a:pt x="8" y="58"/>
                      </a:lnTo>
                      <a:lnTo>
                        <a:pt x="14" y="56"/>
                      </a:lnTo>
                      <a:lnTo>
                        <a:pt x="22" y="42"/>
                      </a:lnTo>
                      <a:lnTo>
                        <a:pt x="22" y="41"/>
                      </a:lnTo>
                      <a:lnTo>
                        <a:pt x="27" y="23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7"/>
                <p:cNvSpPr>
                  <a:spLocks/>
                </p:cNvSpPr>
                <p:nvPr/>
              </p:nvSpPr>
              <p:spPr bwMode="auto">
                <a:xfrm>
                  <a:off x="2775" y="2031"/>
                  <a:ext cx="23" cy="60"/>
                </a:xfrm>
                <a:custGeom>
                  <a:avLst/>
                  <a:gdLst>
                    <a:gd name="T0" fmla="*/ 23 w 23"/>
                    <a:gd name="T1" fmla="*/ 60 h 60"/>
                    <a:gd name="T2" fmla="*/ 23 w 23"/>
                    <a:gd name="T3" fmla="*/ 52 h 60"/>
                    <a:gd name="T4" fmla="*/ 23 w 23"/>
                    <a:gd name="T5" fmla="*/ 52 h 60"/>
                    <a:gd name="T6" fmla="*/ 19 w 23"/>
                    <a:gd name="T7" fmla="*/ 50 h 60"/>
                    <a:gd name="T8" fmla="*/ 14 w 23"/>
                    <a:gd name="T9" fmla="*/ 39 h 60"/>
                    <a:gd name="T10" fmla="*/ 10 w 23"/>
                    <a:gd name="T11" fmla="*/ 21 h 60"/>
                    <a:gd name="T12" fmla="*/ 8 w 23"/>
                    <a:gd name="T13" fmla="*/ 0 h 60"/>
                    <a:gd name="T14" fmla="*/ 0 w 23"/>
                    <a:gd name="T15" fmla="*/ 0 h 60"/>
                    <a:gd name="T16" fmla="*/ 2 w 23"/>
                    <a:gd name="T17" fmla="*/ 23 h 60"/>
                    <a:gd name="T18" fmla="*/ 6 w 23"/>
                    <a:gd name="T19" fmla="*/ 41 h 60"/>
                    <a:gd name="T20" fmla="*/ 8 w 23"/>
                    <a:gd name="T21" fmla="*/ 42 h 60"/>
                    <a:gd name="T22" fmla="*/ 14 w 23"/>
                    <a:gd name="T23" fmla="*/ 56 h 60"/>
                    <a:gd name="T24" fmla="*/ 18 w 23"/>
                    <a:gd name="T25" fmla="*/ 58 h 60"/>
                    <a:gd name="T26" fmla="*/ 19 w 23"/>
                    <a:gd name="T27" fmla="*/ 60 h 60"/>
                    <a:gd name="T28" fmla="*/ 21 w 23"/>
                    <a:gd name="T29" fmla="*/ 60 h 60"/>
                    <a:gd name="T30" fmla="*/ 23 w 23"/>
                    <a:gd name="T31" fmla="*/ 60 h 60"/>
                    <a:gd name="T32" fmla="*/ 21 w 23"/>
                    <a:gd name="T33" fmla="*/ 52 h 60"/>
                    <a:gd name="T34" fmla="*/ 21 w 23"/>
                    <a:gd name="T35" fmla="*/ 52 h 60"/>
                    <a:gd name="T36" fmla="*/ 21 w 23"/>
                    <a:gd name="T37" fmla="*/ 52 h 60"/>
                    <a:gd name="T38" fmla="*/ 21 w 23"/>
                    <a:gd name="T39" fmla="*/ 52 h 60"/>
                    <a:gd name="T40" fmla="*/ 23 w 23"/>
                    <a:gd name="T4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" h="60">
                      <a:moveTo>
                        <a:pt x="23" y="60"/>
                      </a:moveTo>
                      <a:lnTo>
                        <a:pt x="23" y="52"/>
                      </a:lnTo>
                      <a:lnTo>
                        <a:pt x="23" y="52"/>
                      </a:lnTo>
                      <a:lnTo>
                        <a:pt x="19" y="50"/>
                      </a:lnTo>
                      <a:lnTo>
                        <a:pt x="14" y="39"/>
                      </a:lnTo>
                      <a:lnTo>
                        <a:pt x="10" y="2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23"/>
                      </a:lnTo>
                      <a:lnTo>
                        <a:pt x="6" y="41"/>
                      </a:lnTo>
                      <a:lnTo>
                        <a:pt x="8" y="42"/>
                      </a:lnTo>
                      <a:lnTo>
                        <a:pt x="14" y="56"/>
                      </a:lnTo>
                      <a:lnTo>
                        <a:pt x="18" y="58"/>
                      </a:lnTo>
                      <a:lnTo>
                        <a:pt x="19" y="60"/>
                      </a:lnTo>
                      <a:lnTo>
                        <a:pt x="21" y="60"/>
                      </a:lnTo>
                      <a:lnTo>
                        <a:pt x="23" y="60"/>
                      </a:lnTo>
                      <a:lnTo>
                        <a:pt x="21" y="52"/>
                      </a:lnTo>
                      <a:lnTo>
                        <a:pt x="21" y="52"/>
                      </a:lnTo>
                      <a:lnTo>
                        <a:pt x="21" y="52"/>
                      </a:lnTo>
                      <a:lnTo>
                        <a:pt x="21" y="52"/>
                      </a:lnTo>
                      <a:lnTo>
                        <a:pt x="2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" name="Group 18"/>
              <p:cNvGrpSpPr>
                <a:grpSpLocks/>
              </p:cNvGrpSpPr>
              <p:nvPr/>
            </p:nvGrpSpPr>
            <p:grpSpPr bwMode="auto">
              <a:xfrm flipH="1" flipV="1">
                <a:off x="3028" y="1177"/>
                <a:ext cx="43" cy="59"/>
                <a:chOff x="2654" y="2039"/>
                <a:chExt cx="48" cy="59"/>
              </a:xfrm>
            </p:grpSpPr>
            <p:sp>
              <p:nvSpPr>
                <p:cNvPr id="117" name="Freeform 19"/>
                <p:cNvSpPr>
                  <a:spLocks/>
                </p:cNvSpPr>
                <p:nvPr/>
              </p:nvSpPr>
              <p:spPr bwMode="auto">
                <a:xfrm>
                  <a:off x="2679" y="2039"/>
                  <a:ext cx="23" cy="59"/>
                </a:xfrm>
                <a:custGeom>
                  <a:avLst/>
                  <a:gdLst>
                    <a:gd name="T0" fmla="*/ 23 w 23"/>
                    <a:gd name="T1" fmla="*/ 0 h 59"/>
                    <a:gd name="T2" fmla="*/ 16 w 23"/>
                    <a:gd name="T3" fmla="*/ 0 h 59"/>
                    <a:gd name="T4" fmla="*/ 16 w 23"/>
                    <a:gd name="T5" fmla="*/ 21 h 59"/>
                    <a:gd name="T6" fmla="*/ 12 w 23"/>
                    <a:gd name="T7" fmla="*/ 38 h 59"/>
                    <a:gd name="T8" fmla="*/ 6 w 23"/>
                    <a:gd name="T9" fmla="*/ 50 h 59"/>
                    <a:gd name="T10" fmla="*/ 2 w 23"/>
                    <a:gd name="T11" fmla="*/ 52 h 59"/>
                    <a:gd name="T12" fmla="*/ 0 w 23"/>
                    <a:gd name="T13" fmla="*/ 52 h 59"/>
                    <a:gd name="T14" fmla="*/ 0 w 23"/>
                    <a:gd name="T15" fmla="*/ 59 h 59"/>
                    <a:gd name="T16" fmla="*/ 6 w 23"/>
                    <a:gd name="T17" fmla="*/ 59 h 59"/>
                    <a:gd name="T18" fmla="*/ 8 w 23"/>
                    <a:gd name="T19" fmla="*/ 58 h 59"/>
                    <a:gd name="T20" fmla="*/ 12 w 23"/>
                    <a:gd name="T21" fmla="*/ 56 h 59"/>
                    <a:gd name="T22" fmla="*/ 12 w 23"/>
                    <a:gd name="T23" fmla="*/ 54 h 59"/>
                    <a:gd name="T24" fmla="*/ 19 w 23"/>
                    <a:gd name="T25" fmla="*/ 40 h 59"/>
                    <a:gd name="T26" fmla="*/ 23 w 23"/>
                    <a:gd name="T27" fmla="*/ 23 h 59"/>
                    <a:gd name="T28" fmla="*/ 23 w 23"/>
                    <a:gd name="T2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" h="59">
                      <a:moveTo>
                        <a:pt x="23" y="0"/>
                      </a:moveTo>
                      <a:lnTo>
                        <a:pt x="16" y="0"/>
                      </a:lnTo>
                      <a:lnTo>
                        <a:pt x="16" y="21"/>
                      </a:lnTo>
                      <a:lnTo>
                        <a:pt x="12" y="38"/>
                      </a:lnTo>
                      <a:lnTo>
                        <a:pt x="6" y="50"/>
                      </a:lnTo>
                      <a:lnTo>
                        <a:pt x="2" y="52"/>
                      </a:lnTo>
                      <a:lnTo>
                        <a:pt x="0" y="52"/>
                      </a:lnTo>
                      <a:lnTo>
                        <a:pt x="0" y="59"/>
                      </a:lnTo>
                      <a:lnTo>
                        <a:pt x="6" y="59"/>
                      </a:lnTo>
                      <a:lnTo>
                        <a:pt x="8" y="58"/>
                      </a:lnTo>
                      <a:lnTo>
                        <a:pt x="12" y="56"/>
                      </a:lnTo>
                      <a:lnTo>
                        <a:pt x="12" y="54"/>
                      </a:lnTo>
                      <a:lnTo>
                        <a:pt x="19" y="40"/>
                      </a:lnTo>
                      <a:lnTo>
                        <a:pt x="23" y="2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20"/>
                <p:cNvSpPr>
                  <a:spLocks/>
                </p:cNvSpPr>
                <p:nvPr/>
              </p:nvSpPr>
              <p:spPr bwMode="auto">
                <a:xfrm>
                  <a:off x="2654" y="2039"/>
                  <a:ext cx="25" cy="59"/>
                </a:xfrm>
                <a:custGeom>
                  <a:avLst/>
                  <a:gdLst>
                    <a:gd name="T0" fmla="*/ 25 w 25"/>
                    <a:gd name="T1" fmla="*/ 59 h 59"/>
                    <a:gd name="T2" fmla="*/ 25 w 25"/>
                    <a:gd name="T3" fmla="*/ 52 h 59"/>
                    <a:gd name="T4" fmla="*/ 23 w 25"/>
                    <a:gd name="T5" fmla="*/ 52 h 59"/>
                    <a:gd name="T6" fmla="*/ 21 w 25"/>
                    <a:gd name="T7" fmla="*/ 50 h 59"/>
                    <a:gd name="T8" fmla="*/ 14 w 25"/>
                    <a:gd name="T9" fmla="*/ 38 h 59"/>
                    <a:gd name="T10" fmla="*/ 10 w 25"/>
                    <a:gd name="T11" fmla="*/ 21 h 59"/>
                    <a:gd name="T12" fmla="*/ 8 w 25"/>
                    <a:gd name="T13" fmla="*/ 0 h 59"/>
                    <a:gd name="T14" fmla="*/ 0 w 25"/>
                    <a:gd name="T15" fmla="*/ 0 h 59"/>
                    <a:gd name="T16" fmla="*/ 2 w 25"/>
                    <a:gd name="T17" fmla="*/ 23 h 59"/>
                    <a:gd name="T18" fmla="*/ 8 w 25"/>
                    <a:gd name="T19" fmla="*/ 40 h 59"/>
                    <a:gd name="T20" fmla="*/ 8 w 25"/>
                    <a:gd name="T21" fmla="*/ 42 h 59"/>
                    <a:gd name="T22" fmla="*/ 16 w 25"/>
                    <a:gd name="T23" fmla="*/ 56 h 59"/>
                    <a:gd name="T24" fmla="*/ 19 w 25"/>
                    <a:gd name="T25" fmla="*/ 58 h 59"/>
                    <a:gd name="T26" fmla="*/ 21 w 25"/>
                    <a:gd name="T27" fmla="*/ 59 h 59"/>
                    <a:gd name="T28" fmla="*/ 23 w 25"/>
                    <a:gd name="T29" fmla="*/ 59 h 59"/>
                    <a:gd name="T30" fmla="*/ 25 w 25"/>
                    <a:gd name="T31" fmla="*/ 59 h 59"/>
                    <a:gd name="T32" fmla="*/ 23 w 25"/>
                    <a:gd name="T33" fmla="*/ 52 h 59"/>
                    <a:gd name="T34" fmla="*/ 23 w 25"/>
                    <a:gd name="T35" fmla="*/ 52 h 59"/>
                    <a:gd name="T36" fmla="*/ 23 w 25"/>
                    <a:gd name="T37" fmla="*/ 52 h 59"/>
                    <a:gd name="T38" fmla="*/ 23 w 25"/>
                    <a:gd name="T39" fmla="*/ 52 h 59"/>
                    <a:gd name="T40" fmla="*/ 25 w 25"/>
                    <a:gd name="T4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5" h="59">
                      <a:moveTo>
                        <a:pt x="25" y="59"/>
                      </a:moveTo>
                      <a:lnTo>
                        <a:pt x="25" y="52"/>
                      </a:lnTo>
                      <a:lnTo>
                        <a:pt x="23" y="52"/>
                      </a:lnTo>
                      <a:lnTo>
                        <a:pt x="21" y="50"/>
                      </a:lnTo>
                      <a:lnTo>
                        <a:pt x="14" y="38"/>
                      </a:lnTo>
                      <a:lnTo>
                        <a:pt x="10" y="21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23"/>
                      </a:lnTo>
                      <a:lnTo>
                        <a:pt x="8" y="40"/>
                      </a:lnTo>
                      <a:lnTo>
                        <a:pt x="8" y="42"/>
                      </a:lnTo>
                      <a:lnTo>
                        <a:pt x="16" y="56"/>
                      </a:lnTo>
                      <a:lnTo>
                        <a:pt x="19" y="58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3" y="52"/>
                      </a:lnTo>
                      <a:lnTo>
                        <a:pt x="23" y="52"/>
                      </a:lnTo>
                      <a:lnTo>
                        <a:pt x="23" y="52"/>
                      </a:lnTo>
                      <a:lnTo>
                        <a:pt x="23" y="52"/>
                      </a:lnTo>
                      <a:lnTo>
                        <a:pt x="25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5" name="Line 21"/>
              <p:cNvSpPr>
                <a:spLocks noChangeShapeType="1"/>
              </p:cNvSpPr>
              <p:nvPr/>
            </p:nvSpPr>
            <p:spPr bwMode="auto">
              <a:xfrm flipH="1" flipV="1">
                <a:off x="2748" y="1237"/>
                <a:ext cx="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22"/>
              <p:cNvSpPr>
                <a:spLocks noChangeShapeType="1"/>
              </p:cNvSpPr>
              <p:nvPr/>
            </p:nvSpPr>
            <p:spPr bwMode="auto">
              <a:xfrm flipH="1" flipV="1">
                <a:off x="3171" y="1237"/>
                <a:ext cx="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23"/>
            <p:cNvGrpSpPr>
              <a:grpSpLocks/>
            </p:cNvGrpSpPr>
            <p:nvPr/>
          </p:nvGrpSpPr>
          <p:grpSpPr bwMode="auto">
            <a:xfrm>
              <a:off x="2208" y="1151"/>
              <a:ext cx="510" cy="158"/>
              <a:chOff x="2227" y="1151"/>
              <a:chExt cx="510" cy="158"/>
            </a:xfrm>
          </p:grpSpPr>
          <p:sp>
            <p:nvSpPr>
              <p:cNvPr id="104" name="Line 24"/>
              <p:cNvSpPr>
                <a:spLocks noChangeShapeType="1"/>
              </p:cNvSpPr>
              <p:nvPr/>
            </p:nvSpPr>
            <p:spPr bwMode="auto">
              <a:xfrm rot="16200000" flipH="1">
                <a:off x="2292" y="1168"/>
                <a:ext cx="0" cy="1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5"/>
              <p:cNvSpPr>
                <a:spLocks noChangeShapeType="1"/>
              </p:cNvSpPr>
              <p:nvPr/>
            </p:nvSpPr>
            <p:spPr bwMode="auto">
              <a:xfrm rot="16200000" flipH="1">
                <a:off x="2334" y="1247"/>
                <a:ext cx="79" cy="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6"/>
              <p:cNvSpPr>
                <a:spLocks noChangeShapeType="1"/>
              </p:cNvSpPr>
              <p:nvPr/>
            </p:nvSpPr>
            <p:spPr bwMode="auto">
              <a:xfrm rot="16200000">
                <a:off x="2338" y="1208"/>
                <a:ext cx="158" cy="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7"/>
              <p:cNvSpPr>
                <a:spLocks noChangeShapeType="1"/>
              </p:cNvSpPr>
              <p:nvPr/>
            </p:nvSpPr>
            <p:spPr bwMode="auto">
              <a:xfrm rot="16200000" flipV="1">
                <a:off x="2381" y="1208"/>
                <a:ext cx="158" cy="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8"/>
              <p:cNvSpPr>
                <a:spLocks noChangeShapeType="1"/>
              </p:cNvSpPr>
              <p:nvPr/>
            </p:nvSpPr>
            <p:spPr bwMode="auto">
              <a:xfrm rot="16200000">
                <a:off x="2425" y="1208"/>
                <a:ext cx="158" cy="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29"/>
              <p:cNvSpPr>
                <a:spLocks noChangeShapeType="1"/>
              </p:cNvSpPr>
              <p:nvPr/>
            </p:nvSpPr>
            <p:spPr bwMode="auto">
              <a:xfrm rot="16200000">
                <a:off x="2551" y="1247"/>
                <a:ext cx="79" cy="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30"/>
              <p:cNvSpPr>
                <a:spLocks noChangeShapeType="1"/>
              </p:cNvSpPr>
              <p:nvPr/>
            </p:nvSpPr>
            <p:spPr bwMode="auto">
              <a:xfrm rot="16200000" flipH="1">
                <a:off x="2672" y="1168"/>
                <a:ext cx="0" cy="1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31"/>
              <p:cNvSpPr>
                <a:spLocks noChangeShapeType="1"/>
              </p:cNvSpPr>
              <p:nvPr/>
            </p:nvSpPr>
            <p:spPr bwMode="auto">
              <a:xfrm rot="16200000" flipV="1">
                <a:off x="2468" y="1208"/>
                <a:ext cx="158" cy="4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" name="Oval 10"/>
          <p:cNvSpPr/>
          <p:nvPr/>
        </p:nvSpPr>
        <p:spPr>
          <a:xfrm>
            <a:off x="2921132" y="2085003"/>
            <a:ext cx="208518" cy="23738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5852160" y="2100317"/>
            <a:ext cx="208518" cy="23738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" name="Object 132"/>
          <p:cNvGraphicFramePr>
            <a:graphicFrameLocks noChangeAspect="1"/>
          </p:cNvGraphicFramePr>
          <p:nvPr>
            <p:extLst/>
          </p:nvPr>
        </p:nvGraphicFramePr>
        <p:xfrm>
          <a:off x="3660776" y="2511425"/>
          <a:ext cx="2778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4" name="Equation" r:id="rId3" imgW="139700" imgH="228600" progId="Equation.3">
                  <p:embed/>
                </p:oleObj>
              </mc:Choice>
              <mc:Fallback>
                <p:oleObj name="Equation" r:id="rId3" imgW="13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0776" y="2511425"/>
                        <a:ext cx="277813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133"/>
          <p:cNvGraphicFramePr>
            <a:graphicFrameLocks noChangeAspect="1"/>
          </p:cNvGraphicFramePr>
          <p:nvPr>
            <p:extLst/>
          </p:nvPr>
        </p:nvGraphicFramePr>
        <p:xfrm>
          <a:off x="5046663" y="2511425"/>
          <a:ext cx="3540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5" name="Equation" r:id="rId5" imgW="177800" imgH="228600" progId="Equation.DSMT4">
                  <p:embed/>
                </p:oleObj>
              </mc:Choice>
              <mc:Fallback>
                <p:oleObj name="Equation" r:id="rId5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6663" y="2511425"/>
                        <a:ext cx="35401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4"/>
          <p:cNvGraphicFramePr>
            <a:graphicFrameLocks noChangeAspect="1"/>
          </p:cNvGraphicFramePr>
          <p:nvPr>
            <p:extLst/>
          </p:nvPr>
        </p:nvGraphicFramePr>
        <p:xfrm>
          <a:off x="1316400" y="3230670"/>
          <a:ext cx="3436938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6" name="Equation" r:id="rId7" imgW="1727200" imgH="711200" progId="Equation.DSMT4">
                  <p:embed/>
                </p:oleObj>
              </mc:Choice>
              <mc:Fallback>
                <p:oleObj name="Equation" r:id="rId7" imgW="17272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16400" y="3230670"/>
                        <a:ext cx="3436938" cy="140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135"/>
          <p:cNvGraphicFramePr>
            <a:graphicFrameLocks noChangeAspect="1"/>
          </p:cNvGraphicFramePr>
          <p:nvPr>
            <p:extLst/>
          </p:nvPr>
        </p:nvGraphicFramePr>
        <p:xfrm>
          <a:off x="1341623" y="4886326"/>
          <a:ext cx="217328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7" name="Equation" r:id="rId9" imgW="1092200" imgH="609600" progId="Equation.3">
                  <p:embed/>
                </p:oleObj>
              </mc:Choice>
              <mc:Fallback>
                <p:oleObj name="Equation" r:id="rId9" imgW="10922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41623" y="4886326"/>
                        <a:ext cx="2173287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36"/>
          <p:cNvGraphicFramePr>
            <a:graphicFrameLocks noChangeAspect="1"/>
          </p:cNvGraphicFramePr>
          <p:nvPr>
            <p:extLst/>
          </p:nvPr>
        </p:nvGraphicFramePr>
        <p:xfrm>
          <a:off x="6524626" y="4140201"/>
          <a:ext cx="2678113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8" name="Equation" r:id="rId11" imgW="1346200" imgH="939800" progId="Equation.DSMT4">
                  <p:embed/>
                </p:oleObj>
              </mc:Choice>
              <mc:Fallback>
                <p:oleObj name="Equation" r:id="rId11" imgW="13462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24626" y="4140201"/>
                        <a:ext cx="2678113" cy="185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ight Arrow 137"/>
          <p:cNvSpPr/>
          <p:nvPr/>
        </p:nvSpPr>
        <p:spPr>
          <a:xfrm>
            <a:off x="5428502" y="4804983"/>
            <a:ext cx="726470" cy="530728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eft Brace 138"/>
          <p:cNvSpPr/>
          <p:nvPr/>
        </p:nvSpPr>
        <p:spPr>
          <a:xfrm>
            <a:off x="6290555" y="4255301"/>
            <a:ext cx="305204" cy="1514271"/>
          </a:xfrm>
          <a:prstGeom prst="leftBrace">
            <a:avLst>
              <a:gd name="adj1" fmla="val 4870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0" name="Object 139"/>
          <p:cNvGraphicFramePr>
            <a:graphicFrameLocks noChangeAspect="1"/>
          </p:cNvGraphicFramePr>
          <p:nvPr>
            <p:extLst/>
          </p:nvPr>
        </p:nvGraphicFramePr>
        <p:xfrm>
          <a:off x="2953438" y="1716881"/>
          <a:ext cx="1762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19" name="Equation" r:id="rId13" imgW="88900" imgH="152400" progId="Equation.DSMT4">
                  <p:embed/>
                </p:oleObj>
              </mc:Choice>
              <mc:Fallback>
                <p:oleObj name="Equation" r:id="rId13" imgW="889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53438" y="1716881"/>
                        <a:ext cx="176212" cy="30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40"/>
          <p:cNvGraphicFramePr>
            <a:graphicFrameLocks noChangeAspect="1"/>
          </p:cNvGraphicFramePr>
          <p:nvPr>
            <p:extLst/>
          </p:nvPr>
        </p:nvGraphicFramePr>
        <p:xfrm>
          <a:off x="5830094" y="1743034"/>
          <a:ext cx="22701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20" name="Equation" r:id="rId15" imgW="114300" imgH="190500" progId="Equation.DSMT4">
                  <p:embed/>
                </p:oleObj>
              </mc:Choice>
              <mc:Fallback>
                <p:oleObj name="Equation" r:id="rId15" imgW="1143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30094" y="1743034"/>
                        <a:ext cx="227012" cy="37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6483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 Power Flow</a:t>
            </a:r>
          </a:p>
        </p:txBody>
      </p:sp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2120900" y="1460501"/>
          <a:ext cx="5837238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56" name="Equation" r:id="rId3" imgW="5257800" imgH="1485900" progId="Equation.DSMT36">
                  <p:embed/>
                </p:oleObj>
              </mc:Choice>
              <mc:Fallback>
                <p:oleObj name="Equation" r:id="rId3" imgW="5257800" imgH="14859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1460501"/>
                        <a:ext cx="5837238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6"/>
          <p:cNvGraphicFramePr>
            <a:graphicFrameLocks noChangeAspect="1"/>
          </p:cNvGraphicFramePr>
          <p:nvPr/>
        </p:nvGraphicFramePr>
        <p:xfrm>
          <a:off x="2122489" y="4475163"/>
          <a:ext cx="58372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57" name="Equation" r:id="rId5" imgW="5257800" imgH="698500" progId="Equation.DSMT4">
                  <p:embed/>
                </p:oleObj>
              </mc:Choice>
              <mc:Fallback>
                <p:oleObj name="Equation" r:id="rId5" imgW="52578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9" y="4475163"/>
                        <a:ext cx="5837237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3" name="AutoShape 7"/>
          <p:cNvSpPr>
            <a:spLocks noChangeArrowheads="1"/>
          </p:cNvSpPr>
          <p:nvPr/>
        </p:nvSpPr>
        <p:spPr bwMode="auto">
          <a:xfrm>
            <a:off x="4876800" y="335280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3365501"/>
            <a:ext cx="3315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Neglect reactive power</a:t>
            </a:r>
            <a:br>
              <a:rPr lang="en-US" dirty="0"/>
            </a:br>
            <a:r>
              <a:rPr lang="en-US" dirty="0"/>
              <a:t>equations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F898E-993E-034A-9309-5F114A8C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AD0B6-788E-F44C-8212-FBFCA7B40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3" grpId="0" animBg="1"/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 Power Flow</a:t>
            </a:r>
          </a:p>
        </p:txBody>
      </p:sp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2133600" y="1676400"/>
          <a:ext cx="58372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5" name="Equation" r:id="rId3" imgW="5257800" imgH="698500" progId="Equation.DSMT36">
                  <p:embed/>
                </p:oleObj>
              </mc:Choice>
              <mc:Fallback>
                <p:oleObj name="Equation" r:id="rId3" imgW="5257800" imgH="6985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76400"/>
                        <a:ext cx="58372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5" name="AutoShape 5"/>
          <p:cNvSpPr>
            <a:spLocks noChangeArrowheads="1"/>
          </p:cNvSpPr>
          <p:nvPr/>
        </p:nvSpPr>
        <p:spPr bwMode="auto">
          <a:xfrm>
            <a:off x="4862513" y="278765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1366" name="Object 6"/>
          <p:cNvGraphicFramePr>
            <a:graphicFrameLocks noChangeAspect="1"/>
          </p:cNvGraphicFramePr>
          <p:nvPr/>
        </p:nvGraphicFramePr>
        <p:xfrm>
          <a:off x="3248025" y="3962400"/>
          <a:ext cx="36083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6" name="Equation" r:id="rId5" imgW="3251200" imgH="698500" progId="Equation.DSMT4">
                  <p:embed/>
                </p:oleObj>
              </mc:Choice>
              <mc:Fallback>
                <p:oleObj name="Equation" r:id="rId5" imgW="32512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3962400"/>
                        <a:ext cx="36083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3701" y="2717801"/>
            <a:ext cx="3145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Neglect resistance of </a:t>
            </a:r>
            <a:br>
              <a:rPr lang="en-GB" dirty="0"/>
            </a:br>
            <a:r>
              <a:rPr lang="en-GB" dirty="0"/>
              <a:t>the branches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4F92E-2DD6-FA48-9671-5554DD39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F55C5-790E-AF47-A52F-D86D2EA6A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5" grpId="0" animBg="1"/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DC Power Flow</a:t>
            </a:r>
          </a:p>
        </p:txBody>
      </p:sp>
      <p:sp>
        <p:nvSpPr>
          <p:cNvPr id="272388" name="AutoShape 4"/>
          <p:cNvSpPr>
            <a:spLocks noChangeArrowheads="1"/>
          </p:cNvSpPr>
          <p:nvPr/>
        </p:nvSpPr>
        <p:spPr bwMode="auto">
          <a:xfrm>
            <a:off x="4852988" y="2940050"/>
            <a:ext cx="381000" cy="838200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2389" name="Object 5"/>
          <p:cNvGraphicFramePr>
            <a:graphicFrameLocks noChangeAspect="1"/>
          </p:cNvGraphicFramePr>
          <p:nvPr/>
        </p:nvGraphicFramePr>
        <p:xfrm>
          <a:off x="3238500" y="1828800"/>
          <a:ext cx="36083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9" name="Equation" r:id="rId3" imgW="3251200" imgH="698500" progId="Equation.DSMT36">
                  <p:embed/>
                </p:oleObj>
              </mc:Choice>
              <mc:Fallback>
                <p:oleObj name="Equation" r:id="rId3" imgW="3251200" imgH="698500" progId="Equation.DSMT3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1828800"/>
                        <a:ext cx="36083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0" name="Object 6"/>
          <p:cNvGraphicFramePr>
            <a:graphicFrameLocks noChangeAspect="1"/>
          </p:cNvGraphicFramePr>
          <p:nvPr/>
        </p:nvGraphicFramePr>
        <p:xfrm>
          <a:off x="3513138" y="4114800"/>
          <a:ext cx="30591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0" name="Equation" r:id="rId5" imgW="2755900" imgH="698500" progId="Equation.DSMT4">
                  <p:embed/>
                </p:oleObj>
              </mc:Choice>
              <mc:Fallback>
                <p:oleObj name="Equation" r:id="rId5" imgW="27559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4114800"/>
                        <a:ext cx="30591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68401" y="2940051"/>
            <a:ext cx="3153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Assume all voltage </a:t>
            </a:r>
            <a:br>
              <a:rPr lang="en-GB" dirty="0"/>
            </a:br>
            <a:r>
              <a:rPr lang="en-GB" dirty="0"/>
              <a:t>magnitudes = 1.0 </a:t>
            </a:r>
            <a:r>
              <a:rPr lang="en-GB" dirty="0" err="1"/>
              <a:t>p.u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06093-2417-D346-A42F-CE761032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and the University of Washington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0C243-E64D-5349-AD51-3707FF35C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6C48A6-1DF2-9443-BFBE-E0E07B14C022}" type="slidenum">
              <a:rPr lang="en-GB" smtClean="0"/>
              <a:pPr>
                <a:defRPr/>
              </a:pPr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nimBg="1"/>
      <p:bldP spid="2" grpId="0"/>
    </p:bldLst>
  </p:timing>
</p:sld>
</file>

<file path=ppt/theme/theme1.xml><?xml version="1.0" encoding="utf-8"?>
<a:theme xmlns:a="http://schemas.openxmlformats.org/drawingml/2006/main" name="My U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UW theme.thmx</Template>
  <TotalTime>8260</TotalTime>
  <Pages>24</Pages>
  <Words>7651</Words>
  <Application>Microsoft Macintosh PowerPoint</Application>
  <PresentationFormat>A4 Paper (210x297 mm)</PresentationFormat>
  <Paragraphs>1901</Paragraphs>
  <Slides>143</Slides>
  <Notes>51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143</vt:i4>
      </vt:variant>
    </vt:vector>
  </HeadingPairs>
  <TitlesOfParts>
    <vt:vector size="158" baseType="lpstr">
      <vt:lpstr>Euclid Symbol</vt:lpstr>
      <vt:lpstr>ＭＳ Ｐゴシック</vt:lpstr>
      <vt:lpstr>Arial</vt:lpstr>
      <vt:lpstr>Calibri</vt:lpstr>
      <vt:lpstr>Cambria Math</vt:lpstr>
      <vt:lpstr>Helvetica</vt:lpstr>
      <vt:lpstr>Symbol</vt:lpstr>
      <vt:lpstr>Times</vt:lpstr>
      <vt:lpstr>Times New Roman</vt:lpstr>
      <vt:lpstr>Wingdings</vt:lpstr>
      <vt:lpstr>My UW theme</vt:lpstr>
      <vt:lpstr>Document</vt:lpstr>
      <vt:lpstr>Worksheet</vt:lpstr>
      <vt:lpstr>Equation</vt:lpstr>
      <vt:lpstr>Equation.DSMT36</vt:lpstr>
      <vt:lpstr>Effects of the Transmission Network  on Electricity Markets</vt:lpstr>
      <vt:lpstr>Introduction</vt:lpstr>
      <vt:lpstr>Bilateral or decentralized trading</vt:lpstr>
      <vt:lpstr>Example of bilateral trading</vt:lpstr>
      <vt:lpstr>Example of bilateral trading</vt:lpstr>
      <vt:lpstr>Which transaction should be curtailed?</vt:lpstr>
      <vt:lpstr>Physical transmission rights</vt:lpstr>
      <vt:lpstr>Problems with physical rights</vt:lpstr>
      <vt:lpstr>Parallel paths</vt:lpstr>
      <vt:lpstr>Parallel paths</vt:lpstr>
      <vt:lpstr>Parallel paths</vt:lpstr>
      <vt:lpstr>Parallel paths</vt:lpstr>
      <vt:lpstr>Counter-flows</vt:lpstr>
      <vt:lpstr>Resultant flows</vt:lpstr>
      <vt:lpstr>Physical rights and parallel paths</vt:lpstr>
      <vt:lpstr>Physical rights and market power</vt:lpstr>
      <vt:lpstr>Centralized or Pool Trading</vt:lpstr>
      <vt:lpstr>Borduria-Syldavia Interconnection</vt:lpstr>
      <vt:lpstr>Borduria-Syldavia Interconnection</vt:lpstr>
      <vt:lpstr>Borduria-Syldavia Interconnection</vt:lpstr>
      <vt:lpstr>Can Borduria supply all the demand?</vt:lpstr>
      <vt:lpstr>Market equilibrium</vt:lpstr>
      <vt:lpstr>Flow at the market equilibrium</vt:lpstr>
      <vt:lpstr>Graphical representation</vt:lpstr>
      <vt:lpstr>Constrained transmission</vt:lpstr>
      <vt:lpstr>Graphical representation</vt:lpstr>
      <vt:lpstr>Summary</vt:lpstr>
      <vt:lpstr>Summary</vt:lpstr>
      <vt:lpstr>Winners and Losers</vt:lpstr>
      <vt:lpstr>Congestion surplus</vt:lpstr>
      <vt:lpstr>Congestion surplus</vt:lpstr>
      <vt:lpstr>Congestion surplus</vt:lpstr>
      <vt:lpstr>Centralized trading in larger networks</vt:lpstr>
      <vt:lpstr>Optimal Power Flow</vt:lpstr>
      <vt:lpstr>Optimal Power Flow – 2 bus example</vt:lpstr>
      <vt:lpstr>Acceptable ED solution</vt:lpstr>
      <vt:lpstr>Unacceptable ED solution</vt:lpstr>
      <vt:lpstr>OPF solution</vt:lpstr>
      <vt:lpstr>3-bus example</vt:lpstr>
      <vt:lpstr>Flows resulting from the economic dispatch</vt:lpstr>
      <vt:lpstr>Calculating the flows using superposition</vt:lpstr>
      <vt:lpstr>Calculating the flows using superposition (1)</vt:lpstr>
      <vt:lpstr>Calculating the flows using superposition (2)</vt:lpstr>
      <vt:lpstr>Calculating the flows using superposition (3)</vt:lpstr>
      <vt:lpstr>Correcting unacceptable flows</vt:lpstr>
      <vt:lpstr>Check the solution using superposition</vt:lpstr>
      <vt:lpstr>Comments (1)</vt:lpstr>
      <vt:lpstr>Comments (2)</vt:lpstr>
      <vt:lpstr>Pool trading in a three-bus example</vt:lpstr>
      <vt:lpstr>Economic dispatch</vt:lpstr>
      <vt:lpstr>Superposition</vt:lpstr>
      <vt:lpstr>Flows with economic dispatch</vt:lpstr>
      <vt:lpstr>Overload!</vt:lpstr>
      <vt:lpstr>Correcting the economic dispatch</vt:lpstr>
      <vt:lpstr>Parallel paths</vt:lpstr>
      <vt:lpstr>Superposition</vt:lpstr>
      <vt:lpstr>Correcting the economic dispatch</vt:lpstr>
      <vt:lpstr>Superposition</vt:lpstr>
      <vt:lpstr>Cost of the dispatches</vt:lpstr>
      <vt:lpstr>Transmission constrained dispatch</vt:lpstr>
      <vt:lpstr>Calculating the prices at each node</vt:lpstr>
      <vt:lpstr>Nodal prices</vt:lpstr>
      <vt:lpstr>Nodal prices</vt:lpstr>
      <vt:lpstr>Nodal prices</vt:lpstr>
      <vt:lpstr>Nodal price at node 2</vt:lpstr>
      <vt:lpstr>Nodal price at node 2</vt:lpstr>
      <vt:lpstr>Nodal price using superposition</vt:lpstr>
      <vt:lpstr>Observations</vt:lpstr>
      <vt:lpstr>Summary for three-bus system</vt:lpstr>
      <vt:lpstr>Counter-intuitive flows</vt:lpstr>
      <vt:lpstr>Counter-intuitive prices</vt:lpstr>
      <vt:lpstr>Counter-intuitive prices</vt:lpstr>
      <vt:lpstr>Nodal prices and market power</vt:lpstr>
      <vt:lpstr>Unconstrained dispatch</vt:lpstr>
      <vt:lpstr>Constrained dispatch</vt:lpstr>
      <vt:lpstr>Nodal prices</vt:lpstr>
      <vt:lpstr>D increases its bid to 20 $/MWh</vt:lpstr>
      <vt:lpstr>Effect of losses on prices</vt:lpstr>
      <vt:lpstr>Losses between Borduria &amp; Syldavia</vt:lpstr>
      <vt:lpstr>Mathematical Formulation  of Nodal Pricing </vt:lpstr>
      <vt:lpstr>Introduction</vt:lpstr>
      <vt:lpstr>One-bus network</vt:lpstr>
      <vt:lpstr>One-bus network</vt:lpstr>
      <vt:lpstr>Network of infinite capacity with losses</vt:lpstr>
      <vt:lpstr>Network of infinite capacity with losses</vt:lpstr>
      <vt:lpstr>Network of infinite capacity with losses</vt:lpstr>
      <vt:lpstr>Why can we exclude the slack bus from L?</vt:lpstr>
      <vt:lpstr>Network of infinite capacity with losses</vt:lpstr>
      <vt:lpstr>Network of infinite capacity with losses</vt:lpstr>
      <vt:lpstr>Network of finite capacity</vt:lpstr>
      <vt:lpstr>Network of finite capacity</vt:lpstr>
      <vt:lpstr>Assume that only line i is congested</vt:lpstr>
      <vt:lpstr>Solving this problem</vt:lpstr>
      <vt:lpstr>Power Flow</vt:lpstr>
      <vt:lpstr>Power Flow Equations</vt:lpstr>
      <vt:lpstr>Terms of the admittance matrix</vt:lpstr>
      <vt:lpstr>DC Power Flow</vt:lpstr>
      <vt:lpstr>DC Power Flow</vt:lpstr>
      <vt:lpstr>DC Power Flow</vt:lpstr>
      <vt:lpstr>DC Power Flow</vt:lpstr>
      <vt:lpstr>Network of finite capacity: DC model</vt:lpstr>
      <vt:lpstr>Network of finite capacity: DC model</vt:lpstr>
      <vt:lpstr>Implementation</vt:lpstr>
      <vt:lpstr>Implementation</vt:lpstr>
      <vt:lpstr>Example</vt:lpstr>
      <vt:lpstr>Example</vt:lpstr>
      <vt:lpstr>Example</vt:lpstr>
      <vt:lpstr>Example</vt:lpstr>
      <vt:lpstr>Example</vt:lpstr>
      <vt:lpstr>Interpretation of Lagrange multipliers</vt:lpstr>
      <vt:lpstr>AC Modeling</vt:lpstr>
      <vt:lpstr>Financial Transmission Rights</vt:lpstr>
      <vt:lpstr>Managing transmission risks</vt:lpstr>
      <vt:lpstr>Contracts for difference</vt:lpstr>
      <vt:lpstr>Example of contract for difference</vt:lpstr>
      <vt:lpstr>No congestion  market price is uniform</vt:lpstr>
      <vt:lpstr>Congestion  Locational price differences </vt:lpstr>
      <vt:lpstr>Financial Transmission Rights (FTR)</vt:lpstr>
      <vt:lpstr>Example of Financial Transmission Rights</vt:lpstr>
      <vt:lpstr>Example of Financial Transmission Rights</vt:lpstr>
      <vt:lpstr>Financial transmission rights (FTR)</vt:lpstr>
      <vt:lpstr>Financial transmission rights</vt:lpstr>
      <vt:lpstr>Another example of FTRs</vt:lpstr>
      <vt:lpstr>Settlement</vt:lpstr>
      <vt:lpstr>Simultaneous feasibility</vt:lpstr>
      <vt:lpstr>Transmission constrained dispatch</vt:lpstr>
      <vt:lpstr>Maximum net feasible injections</vt:lpstr>
      <vt:lpstr>Feasible FTR combination A</vt:lpstr>
      <vt:lpstr>Feasible FTR combination B</vt:lpstr>
      <vt:lpstr>Feasible FTR combination C</vt:lpstr>
      <vt:lpstr>Settlement with these FTR combinations</vt:lpstr>
      <vt:lpstr>Congestion surplus</vt:lpstr>
      <vt:lpstr>Sensitivity to flow limits</vt:lpstr>
      <vt:lpstr>Reduced limit on line 2-3</vt:lpstr>
      <vt:lpstr>Value of FTRs</vt:lpstr>
      <vt:lpstr>Observations</vt:lpstr>
      <vt:lpstr>Another FTR example</vt:lpstr>
      <vt:lpstr>Settlement</vt:lpstr>
      <vt:lpstr>Congestion surplus</vt:lpstr>
      <vt:lpstr>Problems with financial transmission rights</vt:lpstr>
      <vt:lpstr>Flowgate rights (FGRs)</vt:lpstr>
      <vt:lpstr>Flowgate rights</vt:lpstr>
      <vt:lpstr>FTRs vs. FGRs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Markets</dc:title>
  <dc:subject/>
  <dc:creator/>
  <cp:keywords/>
  <dc:description/>
  <cp:lastModifiedBy>Daniel S Kirschen</cp:lastModifiedBy>
  <cp:revision>423</cp:revision>
  <cp:lastPrinted>2015-11-17T19:05:18Z</cp:lastPrinted>
  <dcterms:created xsi:type="dcterms:W3CDTF">1998-02-23T10:32:05Z</dcterms:created>
  <dcterms:modified xsi:type="dcterms:W3CDTF">2018-02-01T17:52:49Z</dcterms:modified>
</cp:coreProperties>
</file>