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2" r:id="rId1"/>
  </p:sldMasterIdLst>
  <p:notesMasterIdLst>
    <p:notesMasterId r:id="rId48"/>
  </p:notesMasterIdLst>
  <p:handoutMasterIdLst>
    <p:handoutMasterId r:id="rId49"/>
  </p:handoutMasterIdLst>
  <p:sldIdLst>
    <p:sldId id="256" r:id="rId2"/>
    <p:sldId id="339" r:id="rId3"/>
    <p:sldId id="340" r:id="rId4"/>
    <p:sldId id="341" r:id="rId5"/>
    <p:sldId id="454" r:id="rId6"/>
    <p:sldId id="390" r:id="rId7"/>
    <p:sldId id="345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395" r:id="rId19"/>
    <p:sldId id="396" r:id="rId20"/>
    <p:sldId id="397" r:id="rId21"/>
    <p:sldId id="444" r:id="rId22"/>
    <p:sldId id="398" r:id="rId23"/>
    <p:sldId id="443" r:id="rId24"/>
    <p:sldId id="447" r:id="rId25"/>
    <p:sldId id="448" r:id="rId26"/>
    <p:sldId id="445" r:id="rId27"/>
    <p:sldId id="446" r:id="rId28"/>
    <p:sldId id="449" r:id="rId29"/>
    <p:sldId id="450" r:id="rId30"/>
    <p:sldId id="451" r:id="rId31"/>
    <p:sldId id="470" r:id="rId32"/>
    <p:sldId id="471" r:id="rId33"/>
    <p:sldId id="473" r:id="rId34"/>
    <p:sldId id="472" r:id="rId35"/>
    <p:sldId id="474" r:id="rId36"/>
    <p:sldId id="475" r:id="rId37"/>
    <p:sldId id="476" r:id="rId38"/>
    <p:sldId id="477" r:id="rId39"/>
    <p:sldId id="478" r:id="rId40"/>
    <p:sldId id="376" r:id="rId41"/>
    <p:sldId id="468" r:id="rId42"/>
    <p:sldId id="467" r:id="rId43"/>
    <p:sldId id="377" r:id="rId44"/>
    <p:sldId id="378" r:id="rId45"/>
    <p:sldId id="379" r:id="rId46"/>
    <p:sldId id="380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99FF"/>
    <a:srgbClr val="00FFFF"/>
    <a:srgbClr val="3333FF"/>
    <a:srgbClr val="00FF99"/>
    <a:srgbClr val="FF0000"/>
    <a:srgbClr val="FF8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11" autoAdjust="0"/>
    <p:restoredTop sz="91436" autoAdjust="0"/>
  </p:normalViewPr>
  <p:slideViewPr>
    <p:cSldViewPr>
      <p:cViewPr varScale="1">
        <p:scale>
          <a:sx n="110" d="100"/>
          <a:sy n="110" d="100"/>
        </p:scale>
        <p:origin x="21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C09960-6395-9E44-87D4-92C7187C47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6234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7FAA0E-9454-E446-85F8-C73906DED9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519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208C0-87A7-F043-9225-5470AA66D535}" type="slidenum">
              <a:rPr lang="en-GB"/>
              <a:pPr/>
              <a:t>1</a:t>
            </a:fld>
            <a:endParaRPr lang="en-GB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78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37EF1-8FE3-7B49-BE84-C436951867AD}" type="slidenum">
              <a:rPr lang="en-GB"/>
              <a:pPr/>
              <a:t>20</a:t>
            </a:fld>
            <a:endParaRPr lang="en-GB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43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1">
                <a:lumMod val="85000"/>
              </a:schemeClr>
            </a:gs>
            <a:gs pos="4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2" y="6016203"/>
            <a:ext cx="3332237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4675" y="5943600"/>
            <a:ext cx="2895600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fld id="{A6632438-2384-3D47-B5B3-66B97F94F1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37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BBE01-4949-314E-8410-88D912708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8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76636-EC1C-6941-9942-133F629D39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29600" cy="792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3008" y="1052736"/>
            <a:ext cx="4038600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4008" y="1052736"/>
            <a:ext cx="4038600" cy="504056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25896" y="6613525"/>
            <a:ext cx="37338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629400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fld id="{D58FC69D-6DCF-8842-BB67-EE622BE3A2A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68313" y="764704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34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2987675" cy="365125"/>
          </a:xfrm>
        </p:spPr>
        <p:txBody>
          <a:bodyPr/>
          <a:lstStyle>
            <a:lvl1pPr>
              <a:defRPr sz="1000" dirty="0" smtClean="0"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 sz="1000" smtClean="0"/>
            </a:lvl1pPr>
          </a:lstStyle>
          <a:p>
            <a:fld id="{5938E540-A713-2646-8448-6E378A5646F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96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72829"/>
            <a:ext cx="7772400" cy="1500187"/>
          </a:xfrm>
        </p:spPr>
        <p:txBody>
          <a:bodyPr anchor="b"/>
          <a:lstStyle>
            <a:lvl1pPr marL="0" indent="0">
              <a:buNone/>
              <a:defRPr sz="4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26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2267"/>
            <a:ext cx="3923928" cy="365125"/>
          </a:xfrm>
        </p:spPr>
        <p:txBody>
          <a:bodyPr/>
          <a:lstStyle>
            <a:lvl1pPr>
              <a:defRPr sz="1000" dirty="0" smtClean="0">
                <a:solidFill>
                  <a:schemeClr val="tx1"/>
                </a:solidFill>
              </a:defRPr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9925" y="6592267"/>
            <a:ext cx="2133600" cy="365125"/>
          </a:xfrm>
        </p:spPr>
        <p:txBody>
          <a:bodyPr/>
          <a:lstStyle>
            <a:lvl1pPr>
              <a:defRPr sz="1000" smtClean="0">
                <a:solidFill>
                  <a:schemeClr val="tx1"/>
                </a:solidFill>
              </a:defRPr>
            </a:lvl1pPr>
          </a:lstStyle>
          <a:p>
            <a:fld id="{7E338444-286A-2547-8339-F445DC041B4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5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0F58-023D-2B44-A33F-5A01BF4B746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468313" y="1052736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7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-56381" y="6597352"/>
            <a:ext cx="3548261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C430C1BD-5438-E448-B1C6-09DEFC7EC1D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64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2" y="6592267"/>
            <a:ext cx="396044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05ED1FAC-CF23-724C-9C66-D174B8B0E9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1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1"/>
            <a:ext cx="511175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2672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0CDF6-8F0A-8A4E-A66B-FD2FBC68A6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14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49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A8B2-113C-2C49-9E74-A2503B6CB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39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2267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592267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fld id="{D58FC69D-6DCF-8842-BB67-EE622BE3A2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42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94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8001000" cy="2438400"/>
          </a:xfrm>
        </p:spPr>
        <p:txBody>
          <a:bodyPr/>
          <a:lstStyle/>
          <a:p>
            <a:r>
              <a:rPr lang="en-GB" sz="3600" dirty="0"/>
              <a:t>Organization of Electricity Markets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 dirty="0"/>
              <a:t>Daniel Kirschen</a:t>
            </a:r>
            <a:endParaRPr lang="en-GB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bilateral trading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Customized long-term contracts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Flexible terms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Negotiated between the parties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Duration of several months to several years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Advantage: 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Guarantees a fixed price over a long period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Disadvantages: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Cost of negotiations is high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Worthwhile only for large amounts of energy</a:t>
            </a:r>
          </a:p>
          <a:p>
            <a:pPr lvl="1">
              <a:lnSpc>
                <a:spcPct val="9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56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bilateral trading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“Over the Counter” trading</a:t>
            </a:r>
          </a:p>
          <a:p>
            <a:pPr lvl="1"/>
            <a:r>
              <a:rPr lang="en-GB" dirty="0"/>
              <a:t>Smaller amounts of energy</a:t>
            </a:r>
          </a:p>
          <a:p>
            <a:pPr lvl="1"/>
            <a:r>
              <a:rPr lang="en-GB" dirty="0"/>
              <a:t>Delivery according to standardized profiles</a:t>
            </a:r>
          </a:p>
          <a:p>
            <a:pPr lvl="1"/>
            <a:r>
              <a:rPr lang="en-GB" dirty="0"/>
              <a:t>Advantage:</a:t>
            </a:r>
          </a:p>
          <a:p>
            <a:pPr lvl="2"/>
            <a:r>
              <a:rPr lang="en-GB" dirty="0"/>
              <a:t>Much lower transaction cost</a:t>
            </a:r>
          </a:p>
          <a:p>
            <a:pPr lvl="1"/>
            <a:r>
              <a:rPr lang="en-GB" dirty="0"/>
              <a:t>Used to refine position as delivery time approaches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90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bilateral trading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/>
              <a:t>Electronic trading</a:t>
            </a:r>
          </a:p>
          <a:p>
            <a:pPr lvl="1"/>
            <a:r>
              <a:rPr lang="en-GB" dirty="0"/>
              <a:t>Buyers and sellers enter bids directly into computerized marketplace</a:t>
            </a:r>
          </a:p>
          <a:p>
            <a:pPr lvl="1"/>
            <a:r>
              <a:rPr lang="en-GB" dirty="0"/>
              <a:t>All participants can observe the prices and quantities offered</a:t>
            </a:r>
          </a:p>
          <a:p>
            <a:pPr lvl="1"/>
            <a:r>
              <a:rPr lang="en-GB" dirty="0"/>
              <a:t>Automatic matching of bids and offers</a:t>
            </a:r>
          </a:p>
          <a:p>
            <a:pPr lvl="1"/>
            <a:r>
              <a:rPr lang="en-GB" dirty="0"/>
              <a:t>Participants remain anonymous</a:t>
            </a:r>
          </a:p>
          <a:p>
            <a:pPr lvl="1"/>
            <a:r>
              <a:rPr lang="en-GB" dirty="0"/>
              <a:t>Market organizer handles the settlement</a:t>
            </a:r>
          </a:p>
          <a:p>
            <a:pPr lvl="1"/>
            <a:r>
              <a:rPr lang="en-GB" dirty="0"/>
              <a:t>Advantages:</a:t>
            </a:r>
          </a:p>
          <a:p>
            <a:pPr lvl="2"/>
            <a:r>
              <a:rPr lang="en-GB" sz="2800" dirty="0"/>
              <a:t>Very fast</a:t>
            </a:r>
          </a:p>
          <a:p>
            <a:pPr lvl="2"/>
            <a:r>
              <a:rPr lang="en-GB" sz="2800" dirty="0"/>
              <a:t>Very cheap</a:t>
            </a:r>
          </a:p>
          <a:p>
            <a:pPr lvl="2"/>
            <a:r>
              <a:rPr lang="en-GB" sz="2800" dirty="0"/>
              <a:t>Good source of information about the market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55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of bilateral trading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47800"/>
            <a:ext cx="8229600" cy="668338"/>
          </a:xfrm>
        </p:spPr>
        <p:txBody>
          <a:bodyPr/>
          <a:lstStyle/>
          <a:p>
            <a:pPr>
              <a:buFontTx/>
              <a:buNone/>
            </a:pPr>
            <a:r>
              <a:rPr lang="en-GB"/>
              <a:t>Generating units owned by Borduria Power: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990600" y="2438400"/>
          <a:ext cx="6548438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3" imgW="5629656" imgH="911352" progId="Word.Document.8">
                  <p:embed/>
                </p:oleObj>
              </mc:Choice>
              <mc:Fallback>
                <p:oleObj name="Document" r:id="rId3" imgW="5629656" imgH="9113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3891" b="19751"/>
                      <a:stretch>
                        <a:fillRect/>
                      </a:stretch>
                    </p:blipFill>
                    <p:spPr bwMode="auto">
                      <a:xfrm>
                        <a:off x="990600" y="2438400"/>
                        <a:ext cx="6548438" cy="1287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8651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of bilateral trading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47800"/>
            <a:ext cx="8229600" cy="66833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dirty="0"/>
              <a:t>Trades of </a:t>
            </a:r>
            <a:r>
              <a:rPr lang="en-GB" sz="2800" dirty="0" err="1"/>
              <a:t>Borduria</a:t>
            </a:r>
            <a:r>
              <a:rPr lang="en-GB" sz="2800" dirty="0"/>
              <a:t> Power for 11 June from 2:00 pm till 3:00 pm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304800" y="2378075"/>
          <a:ext cx="85344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5" name="Document" r:id="rId3" imgW="5891784" imgH="1450848" progId="Word.Document.8">
                  <p:embed/>
                </p:oleObj>
              </mc:Choice>
              <mc:Fallback>
                <p:oleObj name="Document" r:id="rId3" imgW="5891784" imgH="14508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2407"/>
                      <a:stretch>
                        <a:fillRect/>
                      </a:stretch>
                    </p:blipFill>
                    <p:spPr bwMode="auto">
                      <a:xfrm>
                        <a:off x="304800" y="2378075"/>
                        <a:ext cx="8534400" cy="184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974725" y="4625975"/>
            <a:ext cx="5670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hlink"/>
                </a:solidFill>
                <a:latin typeface="Helvetica" charset="0"/>
              </a:rPr>
              <a:t>Net position: 			Sold 570 MW</a:t>
            </a:r>
          </a:p>
          <a:p>
            <a:r>
              <a:rPr lang="en-GB" dirty="0">
                <a:solidFill>
                  <a:schemeClr val="hlink"/>
                </a:solidFill>
                <a:latin typeface="Helvetica" charset="0"/>
              </a:rPr>
              <a:t>Production capacity: 	750 MW</a:t>
            </a:r>
          </a:p>
        </p:txBody>
      </p:sp>
    </p:spTree>
    <p:extLst>
      <p:ext uri="{BB962C8B-B14F-4D97-AF65-F5344CB8AC3E}">
        <p14:creationId xmlns:p14="http://schemas.microsoft.com/office/powerpoint/2010/main" val="1672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of bilateral trading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47800"/>
            <a:ext cx="8229600" cy="118745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400"/>
              <a:t>Pending offers and bids on Borduria Power Exchange at mid-morning on 11 June for the period from 2:00 till 3:00 pm: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381000" y="2651125"/>
          <a:ext cx="8382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9" name="Document" r:id="rId3" imgW="5629656" imgH="2212848" progId="Word.Document.8">
                  <p:embed/>
                </p:oleObj>
              </mc:Choice>
              <mc:Fallback>
                <p:oleObj name="Document" r:id="rId3" imgW="5629656" imgH="22128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9761"/>
                      <a:stretch>
                        <a:fillRect/>
                      </a:stretch>
                    </p:blipFill>
                    <p:spPr bwMode="auto">
                      <a:xfrm>
                        <a:off x="381000" y="2651125"/>
                        <a:ext cx="8382000" cy="297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480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of bilateral trading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1219200"/>
            <a:ext cx="8229600" cy="1168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400"/>
              <a:t>Electronic trades made by Borduria Power: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457200" y="1828800"/>
          <a:ext cx="8382000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3" name="Document" r:id="rId3" imgW="5629656" imgH="2212848" progId="Word.Document.8">
                  <p:embed/>
                </p:oleObj>
              </mc:Choice>
              <mc:Fallback>
                <p:oleObj name="Document" r:id="rId3" imgW="5629656" imgH="22128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8134"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8382000" cy="3024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2705100" y="3492500"/>
            <a:ext cx="6134100" cy="800100"/>
          </a:xfrm>
          <a:prstGeom prst="rect">
            <a:avLst/>
          </a:prstGeom>
          <a:solidFill>
            <a:srgbClr val="00FF99">
              <a:alpha val="35001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974725" y="5197475"/>
            <a:ext cx="47561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hlink"/>
                </a:solidFill>
                <a:latin typeface="Helvetica" charset="0"/>
              </a:rPr>
              <a:t>Net position: 	  Sold 630 MW</a:t>
            </a:r>
          </a:p>
          <a:p>
            <a:r>
              <a:rPr lang="en-GB" dirty="0">
                <a:solidFill>
                  <a:schemeClr val="hlink"/>
                </a:solidFill>
                <a:latin typeface="Helvetica" charset="0"/>
              </a:rPr>
              <a:t>Self schedule: Unit A: 500 MW</a:t>
            </a:r>
          </a:p>
          <a:p>
            <a:r>
              <a:rPr lang="en-GB" dirty="0">
                <a:solidFill>
                  <a:schemeClr val="hlink"/>
                </a:solidFill>
                <a:latin typeface="Helvetica" charset="0"/>
              </a:rPr>
              <a:t>		  Unit B: 130 MW</a:t>
            </a:r>
          </a:p>
          <a:p>
            <a:r>
              <a:rPr lang="en-GB" dirty="0">
                <a:solidFill>
                  <a:schemeClr val="hlink"/>
                </a:solidFill>
                <a:latin typeface="Helvetica" charset="0"/>
              </a:rPr>
              <a:t>		  Unit C: 0 MW	</a:t>
            </a:r>
          </a:p>
        </p:txBody>
      </p:sp>
    </p:spTree>
    <p:extLst>
      <p:ext uri="{BB962C8B-B14F-4D97-AF65-F5344CB8AC3E}">
        <p14:creationId xmlns:p14="http://schemas.microsoft.com/office/powerpoint/2010/main" val="169220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of bilateral trading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1219200"/>
            <a:ext cx="8229600" cy="148972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000" dirty="0"/>
              <a:t>Unexpected problem: unit B can only generate 80 MW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000" dirty="0"/>
              <a:t>Options: 	- Do nothing and pay the spot price for the missing energy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000" dirty="0"/>
              <a:t>			 - Make up the deficit with unit C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000" dirty="0"/>
              <a:t>			 - Trade on the power exchange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grpSp>
        <p:nvGrpSpPr>
          <p:cNvPr id="146439" name="Group 7"/>
          <p:cNvGrpSpPr>
            <a:grpSpLocks/>
          </p:cNvGrpSpPr>
          <p:nvPr/>
        </p:nvGrpSpPr>
        <p:grpSpPr bwMode="auto">
          <a:xfrm>
            <a:off x="533400" y="2798763"/>
            <a:ext cx="8382000" cy="2486025"/>
            <a:chOff x="336" y="1763"/>
            <a:chExt cx="5280" cy="1566"/>
          </a:xfrm>
        </p:grpSpPr>
        <p:graphicFrame>
          <p:nvGraphicFramePr>
            <p:cNvPr id="146438" name="Object 6"/>
            <p:cNvGraphicFramePr>
              <a:graphicFrameLocks noChangeAspect="1"/>
            </p:cNvGraphicFramePr>
            <p:nvPr/>
          </p:nvGraphicFramePr>
          <p:xfrm>
            <a:off x="336" y="1763"/>
            <a:ext cx="5280" cy="1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7" name="Document" r:id="rId3" imgW="5629656" imgH="1850136" progId="Word.Document.8">
                    <p:embed/>
                  </p:oleObj>
                </mc:Choice>
                <mc:Fallback>
                  <p:oleObj name="Document" r:id="rId3" imgW="5629656" imgH="1850136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9729"/>
                        <a:stretch>
                          <a:fillRect/>
                        </a:stretch>
                      </p:blipFill>
                      <p:spPr bwMode="auto">
                        <a:xfrm>
                          <a:off x="336" y="1763"/>
                          <a:ext cx="5280" cy="156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6434" name="Rectangle 2"/>
            <p:cNvSpPr>
              <a:spLocks noChangeArrowheads="1"/>
            </p:cNvSpPr>
            <p:nvPr/>
          </p:nvSpPr>
          <p:spPr bwMode="auto">
            <a:xfrm>
              <a:off x="1752" y="2296"/>
              <a:ext cx="3864" cy="488"/>
            </a:xfrm>
            <a:prstGeom prst="rect">
              <a:avLst/>
            </a:prstGeom>
            <a:solidFill>
              <a:srgbClr val="FFFF00">
                <a:alpha val="36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609600" y="5486400"/>
            <a:ext cx="8169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>
                <a:solidFill>
                  <a:srgbClr val="FF8000"/>
                </a:solidFill>
                <a:latin typeface="Helvetica" charset="0"/>
              </a:rPr>
              <a:t>Buying is cheaper than producing with C</a:t>
            </a:r>
            <a:endParaRPr lang="en-GB">
              <a:solidFill>
                <a:schemeClr val="hlink"/>
              </a:solidFill>
              <a:latin typeface="Helvetica" charset="0"/>
            </a:endParaRPr>
          </a:p>
          <a:p>
            <a:r>
              <a:rPr lang="en-GB">
                <a:solidFill>
                  <a:schemeClr val="hlink"/>
                </a:solidFill>
                <a:latin typeface="Helvetica" charset="0"/>
              </a:rPr>
              <a:t>New net position: Sold 580 MW</a:t>
            </a:r>
          </a:p>
          <a:p>
            <a:r>
              <a:rPr lang="en-GB">
                <a:solidFill>
                  <a:schemeClr val="hlink"/>
                </a:solidFill>
                <a:latin typeface="Helvetica" charset="0"/>
              </a:rPr>
              <a:t>New schedule: A: 500 MW, B: 80 MW, C: 0 MW</a:t>
            </a:r>
          </a:p>
        </p:txBody>
      </p:sp>
    </p:spTree>
    <p:extLst>
      <p:ext uri="{BB962C8B-B14F-4D97-AF65-F5344CB8AC3E}">
        <p14:creationId xmlns:p14="http://schemas.microsoft.com/office/powerpoint/2010/main" val="177159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Centralized trading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producers submit bids</a:t>
            </a:r>
          </a:p>
          <a:p>
            <a:r>
              <a:rPr lang="en-GB" dirty="0"/>
              <a:t>All consumers submit offers</a:t>
            </a:r>
          </a:p>
          <a:p>
            <a:r>
              <a:rPr lang="en-GB" dirty="0"/>
              <a:t>Market operator determines successful bids and offers and the </a:t>
            </a:r>
            <a:r>
              <a:rPr lang="en-GB"/>
              <a:t>market price</a:t>
            </a:r>
            <a:endParaRPr lang="en-GB" dirty="0"/>
          </a:p>
          <a:p>
            <a:r>
              <a:rPr lang="en-GB" dirty="0"/>
              <a:t>In many electricity markets, the demand side is passive. A forecast of demand is used instead.</a:t>
            </a:r>
          </a:p>
          <a:p>
            <a:r>
              <a:rPr lang="en-GB" dirty="0"/>
              <a:t>Standard North American electricity market mechanism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centralized trading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7772400" cy="4572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000"/>
              <a:t>Bids and offers in the Electricity Pool of Syldavia for the period from 9:00 till 10:00 on 11 June: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graphicFrame>
        <p:nvGraphicFramePr>
          <p:cNvPr id="167940" name="Object 4"/>
          <p:cNvGraphicFramePr>
            <a:graphicFrameLocks noChangeAspect="1"/>
          </p:cNvGraphicFramePr>
          <p:nvPr/>
        </p:nvGraphicFramePr>
        <p:xfrm>
          <a:off x="985838" y="1920875"/>
          <a:ext cx="6938962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3" name="Document" r:id="rId3" imgW="5629656" imgH="2822448" progId="Word.Document.8">
                  <p:embed/>
                </p:oleObj>
              </mc:Choice>
              <mc:Fallback>
                <p:oleObj name="Document" r:id="rId3" imgW="5629656" imgH="282244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5578" b="6378"/>
                      <a:stretch>
                        <a:fillRect/>
                      </a:stretch>
                    </p:blipFill>
                    <p:spPr bwMode="auto">
                      <a:xfrm>
                        <a:off x="985838" y="1920875"/>
                        <a:ext cx="6938962" cy="4375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04800"/>
            <a:ext cx="8501831" cy="792163"/>
          </a:xfrm>
        </p:spPr>
        <p:txBody>
          <a:bodyPr/>
          <a:lstStyle/>
          <a:p>
            <a:r>
              <a:rPr lang="en-GB" sz="2800" dirty="0"/>
              <a:t>Differences between electricity and other commodities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Electricity is inextricably linked with a physical delivery system</a:t>
            </a:r>
          </a:p>
          <a:p>
            <a:pPr lvl="1"/>
            <a:r>
              <a:rPr lang="en-GB" dirty="0"/>
              <a:t>Physical delivery system operates much faster than any market</a:t>
            </a:r>
          </a:p>
          <a:p>
            <a:pPr lvl="1"/>
            <a:r>
              <a:rPr lang="en-GB" dirty="0"/>
              <a:t>Generation and load must be balanced at all times</a:t>
            </a:r>
          </a:p>
          <a:p>
            <a:pPr lvl="1"/>
            <a:r>
              <a:rPr lang="en-GB" dirty="0"/>
              <a:t>Failure to balance leads to collapse of system</a:t>
            </a:r>
          </a:p>
          <a:p>
            <a:pPr lvl="1"/>
            <a:r>
              <a:rPr lang="en-GB" dirty="0"/>
              <a:t>Economic consequences of collapse are enormous</a:t>
            </a:r>
          </a:p>
          <a:p>
            <a:pPr lvl="1"/>
            <a:r>
              <a:rPr lang="en-GB" dirty="0"/>
              <a:t>Balance must be maintained at almost any cost</a:t>
            </a:r>
          </a:p>
          <a:p>
            <a:pPr lvl="1"/>
            <a:r>
              <a:rPr lang="en-GB" dirty="0"/>
              <a:t>Physical balance cannot be left to a market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centralized trading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r="18373"/>
          <a:stretch>
            <a:fillRect/>
          </a:stretch>
        </p:blipFill>
        <p:spPr bwMode="auto">
          <a:xfrm>
            <a:off x="773113" y="1208360"/>
            <a:ext cx="7837487" cy="546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centralized trading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pic>
        <p:nvPicPr>
          <p:cNvPr id="219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r="18373"/>
          <a:stretch>
            <a:fillRect/>
          </a:stretch>
        </p:blipFill>
        <p:spPr bwMode="auto">
          <a:xfrm>
            <a:off x="762000" y="1208360"/>
            <a:ext cx="7837488" cy="546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19153" name="Group 17"/>
          <p:cNvGrpSpPr>
            <a:grpSpLocks/>
          </p:cNvGrpSpPr>
          <p:nvPr/>
        </p:nvGrpSpPr>
        <p:grpSpPr bwMode="auto">
          <a:xfrm>
            <a:off x="1524000" y="3172172"/>
            <a:ext cx="6227763" cy="2705100"/>
            <a:chOff x="960" y="1920"/>
            <a:chExt cx="3923" cy="1704"/>
          </a:xfrm>
        </p:grpSpPr>
        <p:sp>
          <p:nvSpPr>
            <p:cNvPr id="219140" name="Line 4"/>
            <p:cNvSpPr>
              <a:spLocks noChangeShapeType="1"/>
            </p:cNvSpPr>
            <p:nvPr/>
          </p:nvSpPr>
          <p:spPr bwMode="auto">
            <a:xfrm>
              <a:off x="3776" y="2136"/>
              <a:ext cx="0" cy="1488"/>
            </a:xfrm>
            <a:prstGeom prst="line">
              <a:avLst/>
            </a:prstGeom>
            <a:noFill/>
            <a:ln w="28575">
              <a:solidFill>
                <a:srgbClr val="FF008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41" name="Text Box 5"/>
            <p:cNvSpPr txBox="1">
              <a:spLocks noChangeArrowheads="1"/>
            </p:cNvSpPr>
            <p:nvPr/>
          </p:nvSpPr>
          <p:spPr bwMode="auto">
            <a:xfrm>
              <a:off x="3782" y="3129"/>
              <a:ext cx="11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dirty="0">
                  <a:solidFill>
                    <a:srgbClr val="FF0080"/>
                  </a:solidFill>
                  <a:latin typeface="Arial" charset="0"/>
                </a:rPr>
                <a:t>Quantity traded</a:t>
              </a:r>
              <a:endParaRPr lang="en-GB" dirty="0"/>
            </a:p>
          </p:txBody>
        </p:sp>
        <p:sp>
          <p:nvSpPr>
            <p:cNvPr id="219142" name="Line 6"/>
            <p:cNvSpPr>
              <a:spLocks noChangeShapeType="1"/>
            </p:cNvSpPr>
            <p:nvPr/>
          </p:nvSpPr>
          <p:spPr bwMode="auto">
            <a:xfrm rot="5400000">
              <a:off x="2368" y="728"/>
              <a:ext cx="0" cy="2816"/>
            </a:xfrm>
            <a:prstGeom prst="line">
              <a:avLst/>
            </a:prstGeom>
            <a:noFill/>
            <a:ln w="28575">
              <a:solidFill>
                <a:srgbClr val="FF008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43" name="Text Box 7"/>
            <p:cNvSpPr txBox="1">
              <a:spLocks noChangeArrowheads="1"/>
            </p:cNvSpPr>
            <p:nvPr/>
          </p:nvSpPr>
          <p:spPr bwMode="auto">
            <a:xfrm>
              <a:off x="1152" y="1920"/>
              <a:ext cx="9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>
                  <a:solidFill>
                    <a:srgbClr val="FF0080"/>
                  </a:solidFill>
                  <a:latin typeface="Arial" charset="0"/>
                </a:rPr>
                <a:t>Market price</a:t>
              </a:r>
              <a:endParaRPr lang="en-GB"/>
            </a:p>
          </p:txBody>
        </p:sp>
      </p:grpSp>
      <p:grpSp>
        <p:nvGrpSpPr>
          <p:cNvPr id="219146" name="Group 10"/>
          <p:cNvGrpSpPr>
            <a:grpSpLocks/>
          </p:cNvGrpSpPr>
          <p:nvPr/>
        </p:nvGrpSpPr>
        <p:grpSpPr bwMode="auto">
          <a:xfrm>
            <a:off x="1600200" y="1524000"/>
            <a:ext cx="5589588" cy="1295400"/>
            <a:chOff x="1008" y="960"/>
            <a:chExt cx="3521" cy="816"/>
          </a:xfrm>
        </p:grpSpPr>
        <p:sp>
          <p:nvSpPr>
            <p:cNvPr id="219144" name="Oval 8"/>
            <p:cNvSpPr>
              <a:spLocks noChangeArrowheads="1"/>
            </p:cNvSpPr>
            <p:nvPr/>
          </p:nvSpPr>
          <p:spPr bwMode="auto">
            <a:xfrm>
              <a:off x="1008" y="1008"/>
              <a:ext cx="2736" cy="768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45" name="Text Box 9"/>
            <p:cNvSpPr txBox="1">
              <a:spLocks noChangeArrowheads="1"/>
            </p:cNvSpPr>
            <p:nvPr/>
          </p:nvSpPr>
          <p:spPr bwMode="auto">
            <a:xfrm>
              <a:off x="3412" y="960"/>
              <a:ext cx="11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>
                  <a:solidFill>
                    <a:schemeClr val="hlink"/>
                  </a:solidFill>
                  <a:latin typeface="Arial" charset="0"/>
                </a:rPr>
                <a:t>Accepted offers</a:t>
              </a:r>
              <a:endParaRPr lang="en-GB">
                <a:solidFill>
                  <a:schemeClr val="hlink"/>
                </a:solidFill>
              </a:endParaRPr>
            </a:p>
          </p:txBody>
        </p:sp>
      </p:grpSp>
      <p:grpSp>
        <p:nvGrpSpPr>
          <p:cNvPr id="219150" name="Group 14"/>
          <p:cNvGrpSpPr>
            <a:grpSpLocks/>
          </p:cNvGrpSpPr>
          <p:nvPr/>
        </p:nvGrpSpPr>
        <p:grpSpPr bwMode="auto">
          <a:xfrm>
            <a:off x="1447800" y="2971800"/>
            <a:ext cx="4648200" cy="1585913"/>
            <a:chOff x="912" y="1872"/>
            <a:chExt cx="2928" cy="999"/>
          </a:xfrm>
        </p:grpSpPr>
        <p:sp>
          <p:nvSpPr>
            <p:cNvPr id="219148" name="Oval 12"/>
            <p:cNvSpPr>
              <a:spLocks noChangeArrowheads="1"/>
            </p:cNvSpPr>
            <p:nvPr/>
          </p:nvSpPr>
          <p:spPr bwMode="auto">
            <a:xfrm>
              <a:off x="912" y="1872"/>
              <a:ext cx="2928" cy="768"/>
            </a:xfrm>
            <a:prstGeom prst="ellips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49" name="Text Box 13"/>
            <p:cNvSpPr txBox="1">
              <a:spLocks noChangeArrowheads="1"/>
            </p:cNvSpPr>
            <p:nvPr/>
          </p:nvSpPr>
          <p:spPr bwMode="auto">
            <a:xfrm>
              <a:off x="1008" y="2640"/>
              <a:ext cx="10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>
                  <a:solidFill>
                    <a:srgbClr val="800000"/>
                  </a:solidFill>
                  <a:latin typeface="Arial" charset="0"/>
                </a:rPr>
                <a:t>Accepted bids</a:t>
              </a:r>
              <a:endParaRPr lang="en-GB">
                <a:solidFill>
                  <a:srgbClr val="8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9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 Regis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centralized trading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47800"/>
            <a:ext cx="8229600" cy="10398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Market price: 16.00 $/MWh</a:t>
            </a:r>
          </a:p>
          <a:p>
            <a:pPr>
              <a:lnSpc>
                <a:spcPct val="90000"/>
              </a:lnSpc>
            </a:pPr>
            <a:r>
              <a:rPr lang="en-GB" sz="2400"/>
              <a:t>Volume traded: 450 MWh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graphicFrame>
        <p:nvGraphicFramePr>
          <p:cNvPr id="169988" name="Object 4"/>
          <p:cNvGraphicFramePr>
            <a:graphicFrameLocks noChangeAspect="1"/>
          </p:cNvGraphicFramePr>
          <p:nvPr/>
        </p:nvGraphicFramePr>
        <p:xfrm>
          <a:off x="381000" y="2887663"/>
          <a:ext cx="8353425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31" name="Document" r:id="rId3" imgW="5629656" imgH="1981200" progId="Word.Document.8">
                  <p:embed/>
                </p:oleObj>
              </mc:Choice>
              <mc:Fallback>
                <p:oleObj name="Document" r:id="rId3" imgW="5629656" imgH="19812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38" b="9085"/>
                      <a:stretch>
                        <a:fillRect/>
                      </a:stretch>
                    </p:blipFill>
                    <p:spPr bwMode="auto">
                      <a:xfrm>
                        <a:off x="381000" y="2887663"/>
                        <a:ext cx="8353425" cy="2778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Day-ahead centralized trading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the previous example, each trading period was cleared separately</a:t>
            </a:r>
          </a:p>
          <a:p>
            <a:r>
              <a:rPr lang="en-GB" dirty="0"/>
              <a:t>Reasons for </a:t>
            </a:r>
            <a:r>
              <a:rPr lang="en-GB" dirty="0">
                <a:solidFill>
                  <a:srgbClr val="FF0000"/>
                </a:solidFill>
              </a:rPr>
              <a:t>not</a:t>
            </a:r>
            <a:r>
              <a:rPr lang="en-GB" dirty="0"/>
              <a:t> doing that:</a:t>
            </a:r>
          </a:p>
          <a:p>
            <a:pPr lvl="1"/>
            <a:r>
              <a:rPr lang="en-GB" dirty="0"/>
              <a:t>Operating constraints on generating units</a:t>
            </a:r>
          </a:p>
          <a:p>
            <a:pPr lvl="2"/>
            <a:r>
              <a:rPr lang="en-GB" dirty="0"/>
              <a:t>Minimum up and down times, ramp rates</a:t>
            </a:r>
          </a:p>
          <a:p>
            <a:pPr lvl="1"/>
            <a:r>
              <a:rPr lang="en-GB" dirty="0"/>
              <a:t>Savings achieved through scheduling</a:t>
            </a:r>
          </a:p>
          <a:p>
            <a:pPr lvl="2"/>
            <a:r>
              <a:rPr lang="en-GB" dirty="0"/>
              <a:t>Start-up and no-load costs</a:t>
            </a:r>
          </a:p>
          <a:p>
            <a:pPr lvl="1"/>
            <a:r>
              <a:rPr lang="en-GB" dirty="0"/>
              <a:t>Reduce risk for generators</a:t>
            </a:r>
          </a:p>
          <a:p>
            <a:pPr lvl="2"/>
            <a:r>
              <a:rPr lang="en-GB" dirty="0"/>
              <a:t>Uncertainty on generation schedule leads to higher prices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28" name="Rectangle 2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Centralized trading using Unit Commitment</a:t>
            </a:r>
            <a:endParaRPr lang="en-US" sz="3600" dirty="0"/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22212" name="Oval 4"/>
          <p:cNvSpPr>
            <a:spLocks noChangeArrowheads="1"/>
          </p:cNvSpPr>
          <p:nvPr/>
        </p:nvSpPr>
        <p:spPr bwMode="auto">
          <a:xfrm>
            <a:off x="2971800" y="3048000"/>
            <a:ext cx="2794000" cy="1619250"/>
          </a:xfrm>
          <a:prstGeom prst="ellipse">
            <a:avLst/>
          </a:prstGeom>
          <a:solidFill>
            <a:srgbClr val="00FF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3463925" y="3227388"/>
            <a:ext cx="1908175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>
                <a:latin typeface="Helvetica" charset="0"/>
              </a:rPr>
              <a:t>Unit</a:t>
            </a:r>
          </a:p>
          <a:p>
            <a:pPr algn="ctr"/>
            <a:r>
              <a:rPr lang="en-US">
                <a:latin typeface="Helvetica" charset="0"/>
              </a:rPr>
              <a:t>Commitment</a:t>
            </a:r>
          </a:p>
          <a:p>
            <a:pPr algn="ctr"/>
            <a:r>
              <a:rPr lang="en-US">
                <a:latin typeface="Helvetica" charset="0"/>
              </a:rPr>
              <a:t>Program</a:t>
            </a:r>
          </a:p>
        </p:txBody>
      </p:sp>
      <p:grpSp>
        <p:nvGrpSpPr>
          <p:cNvPr id="222214" name="Group 6"/>
          <p:cNvGrpSpPr>
            <a:grpSpLocks/>
          </p:cNvGrpSpPr>
          <p:nvPr/>
        </p:nvGrpSpPr>
        <p:grpSpPr bwMode="auto">
          <a:xfrm>
            <a:off x="6692900" y="1981200"/>
            <a:ext cx="1841500" cy="1317625"/>
            <a:chOff x="4024" y="1370"/>
            <a:chExt cx="1160" cy="830"/>
          </a:xfrm>
        </p:grpSpPr>
        <p:sp>
          <p:nvSpPr>
            <p:cNvPr id="222215" name="Rectangle 7"/>
            <p:cNvSpPr>
              <a:spLocks noChangeArrowheads="1"/>
            </p:cNvSpPr>
            <p:nvPr/>
          </p:nvSpPr>
          <p:spPr bwMode="auto">
            <a:xfrm>
              <a:off x="4024" y="1370"/>
              <a:ext cx="1160" cy="830"/>
            </a:xfrm>
            <a:prstGeom prst="rect">
              <a:avLst/>
            </a:prstGeom>
            <a:solidFill>
              <a:srgbClr val="FF751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6" name="Rectangle 8"/>
            <p:cNvSpPr>
              <a:spLocks noChangeArrowheads="1"/>
            </p:cNvSpPr>
            <p:nvPr/>
          </p:nvSpPr>
          <p:spPr bwMode="auto">
            <a:xfrm>
              <a:off x="4147" y="1408"/>
              <a:ext cx="915" cy="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>
                  <a:latin typeface="Helvetica" charset="0"/>
                </a:rPr>
                <a:t>Minimum</a:t>
              </a:r>
            </a:p>
            <a:p>
              <a:pPr algn="ctr"/>
              <a:r>
                <a:rPr lang="en-US">
                  <a:latin typeface="Helvetica" charset="0"/>
                </a:rPr>
                <a:t>Cost</a:t>
              </a:r>
            </a:p>
            <a:p>
              <a:pPr algn="ctr"/>
              <a:r>
                <a:rPr lang="en-US">
                  <a:latin typeface="Helvetica" charset="0"/>
                </a:rPr>
                <a:t>Schedule</a:t>
              </a:r>
            </a:p>
          </p:txBody>
        </p:sp>
      </p:grpSp>
      <p:sp>
        <p:nvSpPr>
          <p:cNvPr id="222217" name="Rectangle 9"/>
          <p:cNvSpPr>
            <a:spLocks noChangeArrowheads="1"/>
          </p:cNvSpPr>
          <p:nvPr/>
        </p:nvSpPr>
        <p:spPr bwMode="auto">
          <a:xfrm>
            <a:off x="714375" y="2266950"/>
            <a:ext cx="1841500" cy="9842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8" name="Rectangle 10"/>
          <p:cNvSpPr>
            <a:spLocks noChangeArrowheads="1"/>
          </p:cNvSpPr>
          <p:nvPr/>
        </p:nvSpPr>
        <p:spPr bwMode="auto">
          <a:xfrm>
            <a:off x="952500" y="2343150"/>
            <a:ext cx="13668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>
                <a:latin typeface="Helvetica" charset="0"/>
              </a:rPr>
              <a:t>Load</a:t>
            </a:r>
          </a:p>
          <a:p>
            <a:pPr algn="ctr"/>
            <a:r>
              <a:rPr lang="en-US">
                <a:latin typeface="Helvetica" charset="0"/>
              </a:rPr>
              <a:t>Forecast</a:t>
            </a:r>
          </a:p>
        </p:txBody>
      </p:sp>
      <p:sp>
        <p:nvSpPr>
          <p:cNvPr id="222219" name="Rectangle 11"/>
          <p:cNvSpPr>
            <a:spLocks noChangeArrowheads="1"/>
          </p:cNvSpPr>
          <p:nvPr/>
        </p:nvSpPr>
        <p:spPr bwMode="auto">
          <a:xfrm>
            <a:off x="679450" y="4403725"/>
            <a:ext cx="1911350" cy="984250"/>
          </a:xfrm>
          <a:prstGeom prst="rect">
            <a:avLst/>
          </a:prstGeom>
          <a:solidFill>
            <a:srgbClr val="FC012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0" name="Rectangle 12"/>
          <p:cNvSpPr>
            <a:spLocks noChangeArrowheads="1"/>
          </p:cNvSpPr>
          <p:nvPr/>
        </p:nvSpPr>
        <p:spPr bwMode="auto">
          <a:xfrm>
            <a:off x="785813" y="4479925"/>
            <a:ext cx="1704975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>
                <a:latin typeface="Helvetica" charset="0"/>
              </a:rPr>
              <a:t>Generators</a:t>
            </a:r>
          </a:p>
          <a:p>
            <a:pPr algn="ctr"/>
            <a:r>
              <a:rPr lang="en-US">
                <a:latin typeface="Helvetica" charset="0"/>
              </a:rPr>
              <a:t>Bids</a:t>
            </a:r>
          </a:p>
          <a:p>
            <a:pPr algn="ctr"/>
            <a:endParaRPr lang="en-US">
              <a:latin typeface="Helvetica" charset="0"/>
            </a:endParaRPr>
          </a:p>
        </p:txBody>
      </p:sp>
      <p:sp>
        <p:nvSpPr>
          <p:cNvPr id="222221" name="Arc 13"/>
          <p:cNvSpPr>
            <a:spLocks/>
          </p:cNvSpPr>
          <p:nvPr/>
        </p:nvSpPr>
        <p:spPr bwMode="auto">
          <a:xfrm>
            <a:off x="2559050" y="2786063"/>
            <a:ext cx="974725" cy="403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2" name="Arc 14"/>
          <p:cNvSpPr>
            <a:spLocks/>
          </p:cNvSpPr>
          <p:nvPr/>
        </p:nvSpPr>
        <p:spPr bwMode="auto">
          <a:xfrm rot="10800000">
            <a:off x="2611438" y="4541838"/>
            <a:ext cx="974725" cy="403225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65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683"/>
                  <a:pt x="9649" y="18"/>
                  <a:pt x="21564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683"/>
                  <a:pt x="9649" y="18"/>
                  <a:pt x="21564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50800" cap="rnd">
            <a:solidFill>
              <a:srgbClr val="8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223" name="Group 15"/>
          <p:cNvGrpSpPr>
            <a:grpSpLocks/>
          </p:cNvGrpSpPr>
          <p:nvPr/>
        </p:nvGrpSpPr>
        <p:grpSpPr bwMode="auto">
          <a:xfrm>
            <a:off x="6692900" y="4572000"/>
            <a:ext cx="1841500" cy="1317625"/>
            <a:chOff x="4024" y="3002"/>
            <a:chExt cx="1160" cy="830"/>
          </a:xfrm>
          <a:solidFill>
            <a:srgbClr val="6699FF"/>
          </a:solidFill>
        </p:grpSpPr>
        <p:sp>
          <p:nvSpPr>
            <p:cNvPr id="222224" name="Rectangle 16"/>
            <p:cNvSpPr>
              <a:spLocks noChangeArrowheads="1"/>
            </p:cNvSpPr>
            <p:nvPr/>
          </p:nvSpPr>
          <p:spPr bwMode="auto">
            <a:xfrm>
              <a:off x="4024" y="3002"/>
              <a:ext cx="1160" cy="8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5" name="Rectangle 17"/>
            <p:cNvSpPr>
              <a:spLocks noChangeArrowheads="1"/>
            </p:cNvSpPr>
            <p:nvPr/>
          </p:nvSpPr>
          <p:spPr bwMode="auto">
            <a:xfrm>
              <a:off x="4254" y="3155"/>
              <a:ext cx="701" cy="51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>
                  <a:latin typeface="Helvetica" charset="0"/>
                </a:rPr>
                <a:t>Market</a:t>
              </a:r>
            </a:p>
            <a:p>
              <a:pPr algn="ctr"/>
              <a:r>
                <a:rPr lang="en-US">
                  <a:latin typeface="Helvetica" charset="0"/>
                </a:rPr>
                <a:t>Prices</a:t>
              </a:r>
            </a:p>
          </p:txBody>
        </p:sp>
      </p:grpSp>
      <p:sp>
        <p:nvSpPr>
          <p:cNvPr id="222226" name="Arc 18"/>
          <p:cNvSpPr>
            <a:spLocks/>
          </p:cNvSpPr>
          <p:nvPr/>
        </p:nvSpPr>
        <p:spPr bwMode="auto">
          <a:xfrm>
            <a:off x="5253038" y="2652713"/>
            <a:ext cx="1377950" cy="536575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76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679"/>
                  <a:pt x="9656" y="12"/>
                  <a:pt x="21575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679"/>
                  <a:pt x="9656" y="12"/>
                  <a:pt x="21575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50800" cap="rnd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7" name="Line 19"/>
          <p:cNvSpPr>
            <a:spLocks noChangeShapeType="1"/>
          </p:cNvSpPr>
          <p:nvPr/>
        </p:nvSpPr>
        <p:spPr bwMode="auto">
          <a:xfrm>
            <a:off x="7620000" y="3336925"/>
            <a:ext cx="0" cy="12446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Generator Bids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units are bid separately</a:t>
            </a:r>
          </a:p>
          <a:p>
            <a:r>
              <a:rPr lang="en-US" dirty="0"/>
              <a:t>Components:</a:t>
            </a:r>
          </a:p>
          <a:p>
            <a:pPr lvl="1"/>
            <a:r>
              <a:rPr lang="en-US" dirty="0"/>
              <a:t>piecewise linear marginal price curve</a:t>
            </a:r>
          </a:p>
          <a:p>
            <a:pPr lvl="1"/>
            <a:r>
              <a:rPr lang="en-US" dirty="0"/>
              <a:t>start-up price</a:t>
            </a:r>
          </a:p>
          <a:p>
            <a:pPr lvl="1"/>
            <a:r>
              <a:rPr lang="en-US" dirty="0"/>
              <a:t>parameters (min MW, max MW, min up, min down,...)</a:t>
            </a:r>
          </a:p>
          <a:p>
            <a:r>
              <a:rPr lang="en-US" dirty="0"/>
              <a:t>Bids do not have to reflect costs</a:t>
            </a:r>
          </a:p>
          <a:p>
            <a:r>
              <a:rPr lang="en-US" dirty="0"/>
              <a:t>Bidding very low to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get in the schedule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is allowed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10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 Forecast</a:t>
            </a:r>
          </a:p>
        </p:txBody>
      </p:sp>
      <p:sp>
        <p:nvSpPr>
          <p:cNvPr id="220211" name="Rectangle 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/>
              <a:t>Load is usually treated as a passive market participant</a:t>
            </a:r>
          </a:p>
          <a:p>
            <a:r>
              <a:rPr lang="en-GB" sz="2400"/>
              <a:t>Assume that there is no demand response to prices</a:t>
            </a: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 flipV="1">
            <a:off x="838200" y="2438400"/>
            <a:ext cx="0" cy="396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>
            <a:off x="839788" y="6407150"/>
            <a:ext cx="75295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84138" y="2408238"/>
            <a:ext cx="7223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chemeClr val="hlink"/>
                </a:solidFill>
                <a:latin typeface="Helvetica" charset="0"/>
              </a:rPr>
              <a:t>MW</a:t>
            </a: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7508875" y="6403975"/>
            <a:ext cx="858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chemeClr val="hlink"/>
                </a:solidFill>
                <a:latin typeface="Helvetica" charset="0"/>
              </a:rPr>
              <a:t>Time</a:t>
            </a:r>
          </a:p>
        </p:txBody>
      </p:sp>
      <p:grpSp>
        <p:nvGrpSpPr>
          <p:cNvPr id="220169" name="Group 9"/>
          <p:cNvGrpSpPr>
            <a:grpSpLocks/>
          </p:cNvGrpSpPr>
          <p:nvPr/>
        </p:nvGrpSpPr>
        <p:grpSpPr bwMode="auto">
          <a:xfrm>
            <a:off x="838200" y="2667000"/>
            <a:ext cx="7226300" cy="2743200"/>
            <a:chOff x="532" y="1680"/>
            <a:chExt cx="4552" cy="1728"/>
          </a:xfrm>
        </p:grpSpPr>
        <p:sp>
          <p:nvSpPr>
            <p:cNvPr id="220170" name="Line 10"/>
            <p:cNvSpPr>
              <a:spLocks noChangeShapeType="1"/>
            </p:cNvSpPr>
            <p:nvPr/>
          </p:nvSpPr>
          <p:spPr bwMode="auto">
            <a:xfrm>
              <a:off x="532" y="3312"/>
              <a:ext cx="23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1" name="Line 11"/>
            <p:cNvSpPr>
              <a:spLocks noChangeShapeType="1"/>
            </p:cNvSpPr>
            <p:nvPr/>
          </p:nvSpPr>
          <p:spPr bwMode="auto">
            <a:xfrm>
              <a:off x="1012" y="3216"/>
              <a:ext cx="23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2" name="Line 12"/>
            <p:cNvSpPr>
              <a:spLocks noChangeShapeType="1"/>
            </p:cNvSpPr>
            <p:nvPr/>
          </p:nvSpPr>
          <p:spPr bwMode="auto">
            <a:xfrm>
              <a:off x="772" y="3408"/>
              <a:ext cx="23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3" name="Line 13"/>
            <p:cNvSpPr>
              <a:spLocks noChangeShapeType="1"/>
            </p:cNvSpPr>
            <p:nvPr/>
          </p:nvSpPr>
          <p:spPr bwMode="auto">
            <a:xfrm>
              <a:off x="1252" y="3120"/>
              <a:ext cx="23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4" name="Line 14"/>
            <p:cNvSpPr>
              <a:spLocks noChangeShapeType="1"/>
            </p:cNvSpPr>
            <p:nvPr/>
          </p:nvSpPr>
          <p:spPr bwMode="auto">
            <a:xfrm>
              <a:off x="1492" y="2928"/>
              <a:ext cx="23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5" name="Line 15"/>
            <p:cNvSpPr>
              <a:spLocks noChangeShapeType="1"/>
            </p:cNvSpPr>
            <p:nvPr/>
          </p:nvSpPr>
          <p:spPr bwMode="auto">
            <a:xfrm>
              <a:off x="1732" y="2736"/>
              <a:ext cx="23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6" name="Line 16"/>
            <p:cNvSpPr>
              <a:spLocks noChangeShapeType="1"/>
            </p:cNvSpPr>
            <p:nvPr/>
          </p:nvSpPr>
          <p:spPr bwMode="auto">
            <a:xfrm>
              <a:off x="1972" y="2400"/>
              <a:ext cx="23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7" name="Line 17"/>
            <p:cNvSpPr>
              <a:spLocks noChangeShapeType="1"/>
            </p:cNvSpPr>
            <p:nvPr/>
          </p:nvSpPr>
          <p:spPr bwMode="auto">
            <a:xfrm>
              <a:off x="2212" y="2112"/>
              <a:ext cx="23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8" name="Line 18"/>
            <p:cNvSpPr>
              <a:spLocks noChangeShapeType="1"/>
            </p:cNvSpPr>
            <p:nvPr/>
          </p:nvSpPr>
          <p:spPr bwMode="auto">
            <a:xfrm>
              <a:off x="2452" y="1872"/>
              <a:ext cx="23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9" name="Line 19"/>
            <p:cNvSpPr>
              <a:spLocks noChangeShapeType="1"/>
            </p:cNvSpPr>
            <p:nvPr/>
          </p:nvSpPr>
          <p:spPr bwMode="auto">
            <a:xfrm>
              <a:off x="2692" y="1680"/>
              <a:ext cx="23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0" name="Line 20"/>
            <p:cNvSpPr>
              <a:spLocks noChangeShapeType="1"/>
            </p:cNvSpPr>
            <p:nvPr/>
          </p:nvSpPr>
          <p:spPr bwMode="auto">
            <a:xfrm>
              <a:off x="2932" y="1776"/>
              <a:ext cx="23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1" name="Line 21"/>
            <p:cNvSpPr>
              <a:spLocks noChangeShapeType="1"/>
            </p:cNvSpPr>
            <p:nvPr/>
          </p:nvSpPr>
          <p:spPr bwMode="auto">
            <a:xfrm>
              <a:off x="3172" y="1680"/>
              <a:ext cx="23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2" name="Line 22"/>
            <p:cNvSpPr>
              <a:spLocks noChangeShapeType="1"/>
            </p:cNvSpPr>
            <p:nvPr/>
          </p:nvSpPr>
          <p:spPr bwMode="auto">
            <a:xfrm>
              <a:off x="3412" y="1872"/>
              <a:ext cx="23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3" name="Line 23"/>
            <p:cNvSpPr>
              <a:spLocks noChangeShapeType="1"/>
            </p:cNvSpPr>
            <p:nvPr/>
          </p:nvSpPr>
          <p:spPr bwMode="auto">
            <a:xfrm>
              <a:off x="3652" y="2160"/>
              <a:ext cx="23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4" name="Line 24"/>
            <p:cNvSpPr>
              <a:spLocks noChangeShapeType="1"/>
            </p:cNvSpPr>
            <p:nvPr/>
          </p:nvSpPr>
          <p:spPr bwMode="auto">
            <a:xfrm>
              <a:off x="3892" y="2448"/>
              <a:ext cx="23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5" name="Line 25"/>
            <p:cNvSpPr>
              <a:spLocks noChangeShapeType="1"/>
            </p:cNvSpPr>
            <p:nvPr/>
          </p:nvSpPr>
          <p:spPr bwMode="auto">
            <a:xfrm>
              <a:off x="4132" y="2352"/>
              <a:ext cx="23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6" name="Line 26"/>
            <p:cNvSpPr>
              <a:spLocks noChangeShapeType="1"/>
            </p:cNvSpPr>
            <p:nvPr/>
          </p:nvSpPr>
          <p:spPr bwMode="auto">
            <a:xfrm>
              <a:off x="4372" y="2640"/>
              <a:ext cx="23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7" name="Line 27"/>
            <p:cNvSpPr>
              <a:spLocks noChangeShapeType="1"/>
            </p:cNvSpPr>
            <p:nvPr/>
          </p:nvSpPr>
          <p:spPr bwMode="auto">
            <a:xfrm>
              <a:off x="4612" y="2928"/>
              <a:ext cx="23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8" name="Line 28"/>
            <p:cNvSpPr>
              <a:spLocks noChangeShapeType="1"/>
            </p:cNvSpPr>
            <p:nvPr/>
          </p:nvSpPr>
          <p:spPr bwMode="auto">
            <a:xfrm>
              <a:off x="4852" y="3264"/>
              <a:ext cx="23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9" name="Line 29"/>
            <p:cNvSpPr>
              <a:spLocks noChangeShapeType="1"/>
            </p:cNvSpPr>
            <p:nvPr/>
          </p:nvSpPr>
          <p:spPr bwMode="auto">
            <a:xfrm>
              <a:off x="768" y="3316"/>
              <a:ext cx="0" cy="88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90" name="Line 30"/>
            <p:cNvSpPr>
              <a:spLocks noChangeShapeType="1"/>
            </p:cNvSpPr>
            <p:nvPr/>
          </p:nvSpPr>
          <p:spPr bwMode="auto">
            <a:xfrm>
              <a:off x="1008" y="3220"/>
              <a:ext cx="0" cy="18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91" name="Line 31"/>
            <p:cNvSpPr>
              <a:spLocks noChangeShapeType="1"/>
            </p:cNvSpPr>
            <p:nvPr/>
          </p:nvSpPr>
          <p:spPr bwMode="auto">
            <a:xfrm>
              <a:off x="1488" y="2932"/>
              <a:ext cx="0" cy="18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92" name="Line 32"/>
            <p:cNvSpPr>
              <a:spLocks noChangeShapeType="1"/>
            </p:cNvSpPr>
            <p:nvPr/>
          </p:nvSpPr>
          <p:spPr bwMode="auto">
            <a:xfrm>
              <a:off x="1248" y="3124"/>
              <a:ext cx="0" cy="88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93" name="Line 33"/>
            <p:cNvSpPr>
              <a:spLocks noChangeShapeType="1"/>
            </p:cNvSpPr>
            <p:nvPr/>
          </p:nvSpPr>
          <p:spPr bwMode="auto">
            <a:xfrm>
              <a:off x="1728" y="2740"/>
              <a:ext cx="0" cy="18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94" name="Line 34"/>
            <p:cNvSpPr>
              <a:spLocks noChangeShapeType="1"/>
            </p:cNvSpPr>
            <p:nvPr/>
          </p:nvSpPr>
          <p:spPr bwMode="auto">
            <a:xfrm>
              <a:off x="1968" y="2404"/>
              <a:ext cx="0" cy="328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95" name="Line 35"/>
            <p:cNvSpPr>
              <a:spLocks noChangeShapeType="1"/>
            </p:cNvSpPr>
            <p:nvPr/>
          </p:nvSpPr>
          <p:spPr bwMode="auto">
            <a:xfrm>
              <a:off x="2208" y="2116"/>
              <a:ext cx="0" cy="28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96" name="Line 36"/>
            <p:cNvSpPr>
              <a:spLocks noChangeShapeType="1"/>
            </p:cNvSpPr>
            <p:nvPr/>
          </p:nvSpPr>
          <p:spPr bwMode="auto">
            <a:xfrm>
              <a:off x="2448" y="1876"/>
              <a:ext cx="0" cy="232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97" name="Line 37"/>
            <p:cNvSpPr>
              <a:spLocks noChangeShapeType="1"/>
            </p:cNvSpPr>
            <p:nvPr/>
          </p:nvSpPr>
          <p:spPr bwMode="auto">
            <a:xfrm>
              <a:off x="2688" y="1684"/>
              <a:ext cx="0" cy="18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98" name="Line 38"/>
            <p:cNvSpPr>
              <a:spLocks noChangeShapeType="1"/>
            </p:cNvSpPr>
            <p:nvPr/>
          </p:nvSpPr>
          <p:spPr bwMode="auto">
            <a:xfrm>
              <a:off x="2928" y="1684"/>
              <a:ext cx="0" cy="88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99" name="Line 39"/>
            <p:cNvSpPr>
              <a:spLocks noChangeShapeType="1"/>
            </p:cNvSpPr>
            <p:nvPr/>
          </p:nvSpPr>
          <p:spPr bwMode="auto">
            <a:xfrm>
              <a:off x="3168" y="1684"/>
              <a:ext cx="0" cy="88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00" name="Line 40"/>
            <p:cNvSpPr>
              <a:spLocks noChangeShapeType="1"/>
            </p:cNvSpPr>
            <p:nvPr/>
          </p:nvSpPr>
          <p:spPr bwMode="auto">
            <a:xfrm>
              <a:off x="3408" y="1684"/>
              <a:ext cx="0" cy="18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01" name="Line 41"/>
            <p:cNvSpPr>
              <a:spLocks noChangeShapeType="1"/>
            </p:cNvSpPr>
            <p:nvPr/>
          </p:nvSpPr>
          <p:spPr bwMode="auto">
            <a:xfrm>
              <a:off x="3648" y="1876"/>
              <a:ext cx="0" cy="28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02" name="Line 42"/>
            <p:cNvSpPr>
              <a:spLocks noChangeShapeType="1"/>
            </p:cNvSpPr>
            <p:nvPr/>
          </p:nvSpPr>
          <p:spPr bwMode="auto">
            <a:xfrm>
              <a:off x="3888" y="2164"/>
              <a:ext cx="0" cy="28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03" name="Line 43"/>
            <p:cNvSpPr>
              <a:spLocks noChangeShapeType="1"/>
            </p:cNvSpPr>
            <p:nvPr/>
          </p:nvSpPr>
          <p:spPr bwMode="auto">
            <a:xfrm>
              <a:off x="4128" y="2356"/>
              <a:ext cx="0" cy="88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04" name="Line 44"/>
            <p:cNvSpPr>
              <a:spLocks noChangeShapeType="1"/>
            </p:cNvSpPr>
            <p:nvPr/>
          </p:nvSpPr>
          <p:spPr bwMode="auto">
            <a:xfrm>
              <a:off x="4368" y="2356"/>
              <a:ext cx="0" cy="28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05" name="Line 45"/>
            <p:cNvSpPr>
              <a:spLocks noChangeShapeType="1"/>
            </p:cNvSpPr>
            <p:nvPr/>
          </p:nvSpPr>
          <p:spPr bwMode="auto">
            <a:xfrm>
              <a:off x="4608" y="2644"/>
              <a:ext cx="0" cy="28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06" name="Line 46"/>
            <p:cNvSpPr>
              <a:spLocks noChangeShapeType="1"/>
            </p:cNvSpPr>
            <p:nvPr/>
          </p:nvSpPr>
          <p:spPr bwMode="auto">
            <a:xfrm>
              <a:off x="4848" y="2932"/>
              <a:ext cx="0" cy="328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52" name="Rectangle 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Generation Schedule</a:t>
            </a:r>
          </a:p>
        </p:txBody>
      </p:sp>
      <p:sp>
        <p:nvSpPr>
          <p:cNvPr id="6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84138" y="1809750"/>
            <a:ext cx="7223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chemeClr val="hlink"/>
                </a:solidFill>
                <a:latin typeface="Helvetica" charset="0"/>
              </a:rPr>
              <a:t>MW</a:t>
            </a:r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7508875" y="6324600"/>
            <a:ext cx="858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chemeClr val="hlink"/>
                </a:solidFill>
                <a:latin typeface="Helvetica" charset="0"/>
              </a:rPr>
              <a:t>Time</a:t>
            </a:r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822325" y="5715000"/>
            <a:ext cx="7239000" cy="609600"/>
          </a:xfrm>
          <a:prstGeom prst="rect">
            <a:avLst/>
          </a:prstGeom>
          <a:solidFill>
            <a:srgbClr val="00279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831850" y="5410200"/>
            <a:ext cx="7239000" cy="3810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192" name="Group 8"/>
          <p:cNvGrpSpPr>
            <a:grpSpLocks/>
          </p:cNvGrpSpPr>
          <p:nvPr/>
        </p:nvGrpSpPr>
        <p:grpSpPr bwMode="auto">
          <a:xfrm>
            <a:off x="825500" y="1701800"/>
            <a:ext cx="7543800" cy="4619625"/>
            <a:chOff x="520" y="1104"/>
            <a:chExt cx="4752" cy="2910"/>
          </a:xfrm>
        </p:grpSpPr>
        <p:sp>
          <p:nvSpPr>
            <p:cNvPr id="221193" name="Line 9"/>
            <p:cNvSpPr>
              <a:spLocks noChangeShapeType="1"/>
            </p:cNvSpPr>
            <p:nvPr/>
          </p:nvSpPr>
          <p:spPr bwMode="auto">
            <a:xfrm flipV="1">
              <a:off x="520" y="1104"/>
              <a:ext cx="0" cy="28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4" name="Line 10"/>
            <p:cNvSpPr>
              <a:spLocks noChangeShapeType="1"/>
            </p:cNvSpPr>
            <p:nvPr/>
          </p:nvSpPr>
          <p:spPr bwMode="auto">
            <a:xfrm>
              <a:off x="529" y="4014"/>
              <a:ext cx="47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195" name="Rectangle 11"/>
          <p:cNvSpPr>
            <a:spLocks noChangeArrowheads="1"/>
          </p:cNvSpPr>
          <p:nvPr/>
        </p:nvSpPr>
        <p:spPr bwMode="auto">
          <a:xfrm>
            <a:off x="838200" y="5181600"/>
            <a:ext cx="381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6" name="Rectangle 12"/>
          <p:cNvSpPr>
            <a:spLocks noChangeArrowheads="1"/>
          </p:cNvSpPr>
          <p:nvPr/>
        </p:nvSpPr>
        <p:spPr bwMode="auto">
          <a:xfrm>
            <a:off x="1219200" y="5334000"/>
            <a:ext cx="3810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7" name="Rectangle 13"/>
          <p:cNvSpPr>
            <a:spLocks noChangeArrowheads="1"/>
          </p:cNvSpPr>
          <p:nvPr/>
        </p:nvSpPr>
        <p:spPr bwMode="auto">
          <a:xfrm>
            <a:off x="1600200" y="5029200"/>
            <a:ext cx="6096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8" name="Rectangle 14"/>
          <p:cNvSpPr>
            <a:spLocks noChangeArrowheads="1"/>
          </p:cNvSpPr>
          <p:nvPr/>
        </p:nvSpPr>
        <p:spPr bwMode="auto">
          <a:xfrm>
            <a:off x="7696200" y="5105400"/>
            <a:ext cx="381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9" name="Rectangle 15"/>
          <p:cNvSpPr>
            <a:spLocks noChangeArrowheads="1"/>
          </p:cNvSpPr>
          <p:nvPr/>
        </p:nvSpPr>
        <p:spPr bwMode="auto">
          <a:xfrm>
            <a:off x="2362200" y="4572000"/>
            <a:ext cx="5334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0" name="Rectangle 16"/>
          <p:cNvSpPr>
            <a:spLocks noChangeArrowheads="1"/>
          </p:cNvSpPr>
          <p:nvPr/>
        </p:nvSpPr>
        <p:spPr bwMode="auto">
          <a:xfrm>
            <a:off x="1981200" y="4876800"/>
            <a:ext cx="381000" cy="15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1" name="Rectangle 17"/>
          <p:cNvSpPr>
            <a:spLocks noChangeArrowheads="1"/>
          </p:cNvSpPr>
          <p:nvPr/>
        </p:nvSpPr>
        <p:spPr bwMode="auto">
          <a:xfrm>
            <a:off x="2743200" y="4267200"/>
            <a:ext cx="4572000" cy="304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2" name="Rectangle 18"/>
          <p:cNvSpPr>
            <a:spLocks noChangeArrowheads="1"/>
          </p:cNvSpPr>
          <p:nvPr/>
        </p:nvSpPr>
        <p:spPr bwMode="auto">
          <a:xfrm>
            <a:off x="3124200" y="3810000"/>
            <a:ext cx="3810000" cy="457200"/>
          </a:xfrm>
          <a:prstGeom prst="rect">
            <a:avLst/>
          </a:prstGeom>
          <a:solidFill>
            <a:srgbClr val="00968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3" name="Rectangle 19"/>
          <p:cNvSpPr>
            <a:spLocks noChangeArrowheads="1"/>
          </p:cNvSpPr>
          <p:nvPr/>
        </p:nvSpPr>
        <p:spPr bwMode="auto">
          <a:xfrm>
            <a:off x="6934200" y="4114800"/>
            <a:ext cx="381000" cy="152400"/>
          </a:xfrm>
          <a:prstGeom prst="rect">
            <a:avLst/>
          </a:prstGeom>
          <a:solidFill>
            <a:srgbClr val="00968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4" name="Rectangle 20"/>
          <p:cNvSpPr>
            <a:spLocks noChangeArrowheads="1"/>
          </p:cNvSpPr>
          <p:nvPr/>
        </p:nvSpPr>
        <p:spPr bwMode="auto">
          <a:xfrm>
            <a:off x="4267200" y="2590800"/>
            <a:ext cx="381000" cy="152400"/>
          </a:xfrm>
          <a:prstGeom prst="rect">
            <a:avLst/>
          </a:prstGeom>
          <a:solidFill>
            <a:srgbClr val="F8072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5" name="Rectangle 21"/>
          <p:cNvSpPr>
            <a:spLocks noChangeArrowheads="1"/>
          </p:cNvSpPr>
          <p:nvPr/>
        </p:nvSpPr>
        <p:spPr bwMode="auto">
          <a:xfrm>
            <a:off x="5029200" y="2590800"/>
            <a:ext cx="381000" cy="152400"/>
          </a:xfrm>
          <a:prstGeom prst="rect">
            <a:avLst/>
          </a:prstGeom>
          <a:solidFill>
            <a:srgbClr val="F8072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6" name="Rectangle 22"/>
          <p:cNvSpPr>
            <a:spLocks noChangeArrowheads="1"/>
          </p:cNvSpPr>
          <p:nvPr/>
        </p:nvSpPr>
        <p:spPr bwMode="auto">
          <a:xfrm>
            <a:off x="6553200" y="3657600"/>
            <a:ext cx="381000" cy="152400"/>
          </a:xfrm>
          <a:prstGeom prst="rect">
            <a:avLst/>
          </a:prstGeom>
          <a:solidFill>
            <a:srgbClr val="F8072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7" name="Rectangle 23"/>
          <p:cNvSpPr>
            <a:spLocks noChangeArrowheads="1"/>
          </p:cNvSpPr>
          <p:nvPr/>
        </p:nvSpPr>
        <p:spPr bwMode="auto">
          <a:xfrm>
            <a:off x="3505200" y="3505200"/>
            <a:ext cx="2667000" cy="304800"/>
          </a:xfrm>
          <a:prstGeom prst="rect">
            <a:avLst/>
          </a:prstGeom>
          <a:solidFill>
            <a:srgbClr val="6C18B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8" name="Rectangle 24"/>
          <p:cNvSpPr>
            <a:spLocks noChangeArrowheads="1"/>
          </p:cNvSpPr>
          <p:nvPr/>
        </p:nvSpPr>
        <p:spPr bwMode="auto">
          <a:xfrm>
            <a:off x="3124200" y="3733800"/>
            <a:ext cx="381000" cy="76200"/>
          </a:xfrm>
          <a:prstGeom prst="rect">
            <a:avLst/>
          </a:prstGeom>
          <a:solidFill>
            <a:srgbClr val="6C18B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9" name="Rectangle 25"/>
          <p:cNvSpPr>
            <a:spLocks noChangeArrowheads="1"/>
          </p:cNvSpPr>
          <p:nvPr/>
        </p:nvSpPr>
        <p:spPr bwMode="auto">
          <a:xfrm>
            <a:off x="3886200" y="3124200"/>
            <a:ext cx="1905000" cy="381000"/>
          </a:xfrm>
          <a:prstGeom prst="rect">
            <a:avLst/>
          </a:prstGeom>
          <a:solidFill>
            <a:srgbClr val="FDC0E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10" name="Rectangle 26"/>
          <p:cNvSpPr>
            <a:spLocks noChangeArrowheads="1"/>
          </p:cNvSpPr>
          <p:nvPr/>
        </p:nvSpPr>
        <p:spPr bwMode="auto">
          <a:xfrm>
            <a:off x="5791200" y="3352800"/>
            <a:ext cx="381000" cy="152400"/>
          </a:xfrm>
          <a:prstGeom prst="rect">
            <a:avLst/>
          </a:prstGeom>
          <a:solidFill>
            <a:srgbClr val="FDC0E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11" name="Rectangle 27"/>
          <p:cNvSpPr>
            <a:spLocks noChangeArrowheads="1"/>
          </p:cNvSpPr>
          <p:nvPr/>
        </p:nvSpPr>
        <p:spPr bwMode="auto">
          <a:xfrm>
            <a:off x="3505200" y="3276600"/>
            <a:ext cx="381000" cy="228600"/>
          </a:xfrm>
          <a:prstGeom prst="rect">
            <a:avLst/>
          </a:prstGeom>
          <a:solidFill>
            <a:srgbClr val="FDC0E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12" name="Rectangle 28"/>
          <p:cNvSpPr>
            <a:spLocks noChangeArrowheads="1"/>
          </p:cNvSpPr>
          <p:nvPr/>
        </p:nvSpPr>
        <p:spPr bwMode="auto">
          <a:xfrm>
            <a:off x="3886200" y="2895600"/>
            <a:ext cx="1905000" cy="228600"/>
          </a:xfrm>
          <a:prstGeom prst="rect">
            <a:avLst/>
          </a:prstGeom>
          <a:solidFill>
            <a:srgbClr val="00279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13" name="Rectangle 29"/>
          <p:cNvSpPr>
            <a:spLocks noChangeArrowheads="1"/>
          </p:cNvSpPr>
          <p:nvPr/>
        </p:nvSpPr>
        <p:spPr bwMode="auto">
          <a:xfrm>
            <a:off x="4267200" y="2743200"/>
            <a:ext cx="1143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214" name="Group 30"/>
          <p:cNvGrpSpPr>
            <a:grpSpLocks/>
          </p:cNvGrpSpPr>
          <p:nvPr/>
        </p:nvGrpSpPr>
        <p:grpSpPr bwMode="auto">
          <a:xfrm>
            <a:off x="850900" y="2601913"/>
            <a:ext cx="7213600" cy="2709862"/>
            <a:chOff x="536" y="1639"/>
            <a:chExt cx="4544" cy="1707"/>
          </a:xfrm>
        </p:grpSpPr>
        <p:sp>
          <p:nvSpPr>
            <p:cNvPr id="221215" name="Line 31"/>
            <p:cNvSpPr>
              <a:spLocks noChangeShapeType="1"/>
            </p:cNvSpPr>
            <p:nvPr/>
          </p:nvSpPr>
          <p:spPr bwMode="auto">
            <a:xfrm>
              <a:off x="536" y="3251"/>
              <a:ext cx="22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16" name="Line 32"/>
            <p:cNvSpPr>
              <a:spLocks noChangeShapeType="1"/>
            </p:cNvSpPr>
            <p:nvPr/>
          </p:nvSpPr>
          <p:spPr bwMode="auto">
            <a:xfrm>
              <a:off x="1016" y="3156"/>
              <a:ext cx="22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17" name="Line 33"/>
            <p:cNvSpPr>
              <a:spLocks noChangeShapeType="1"/>
            </p:cNvSpPr>
            <p:nvPr/>
          </p:nvSpPr>
          <p:spPr bwMode="auto">
            <a:xfrm>
              <a:off x="776" y="3346"/>
              <a:ext cx="22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18" name="Line 34"/>
            <p:cNvSpPr>
              <a:spLocks noChangeShapeType="1"/>
            </p:cNvSpPr>
            <p:nvPr/>
          </p:nvSpPr>
          <p:spPr bwMode="auto">
            <a:xfrm>
              <a:off x="1256" y="3061"/>
              <a:ext cx="22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19" name="Line 35"/>
            <p:cNvSpPr>
              <a:spLocks noChangeShapeType="1"/>
            </p:cNvSpPr>
            <p:nvPr/>
          </p:nvSpPr>
          <p:spPr bwMode="auto">
            <a:xfrm>
              <a:off x="1496" y="2871"/>
              <a:ext cx="22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20" name="Line 36"/>
            <p:cNvSpPr>
              <a:spLocks noChangeShapeType="1"/>
            </p:cNvSpPr>
            <p:nvPr/>
          </p:nvSpPr>
          <p:spPr bwMode="auto">
            <a:xfrm>
              <a:off x="1736" y="2682"/>
              <a:ext cx="22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21" name="Line 37"/>
            <p:cNvSpPr>
              <a:spLocks noChangeShapeType="1"/>
            </p:cNvSpPr>
            <p:nvPr/>
          </p:nvSpPr>
          <p:spPr bwMode="auto">
            <a:xfrm>
              <a:off x="1976" y="2350"/>
              <a:ext cx="22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22" name="Line 38"/>
            <p:cNvSpPr>
              <a:spLocks noChangeShapeType="1"/>
            </p:cNvSpPr>
            <p:nvPr/>
          </p:nvSpPr>
          <p:spPr bwMode="auto">
            <a:xfrm>
              <a:off x="2216" y="2066"/>
              <a:ext cx="22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23" name="Line 39"/>
            <p:cNvSpPr>
              <a:spLocks noChangeShapeType="1"/>
            </p:cNvSpPr>
            <p:nvPr/>
          </p:nvSpPr>
          <p:spPr bwMode="auto">
            <a:xfrm>
              <a:off x="2456" y="1828"/>
              <a:ext cx="22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24" name="Line 40"/>
            <p:cNvSpPr>
              <a:spLocks noChangeShapeType="1"/>
            </p:cNvSpPr>
            <p:nvPr/>
          </p:nvSpPr>
          <p:spPr bwMode="auto">
            <a:xfrm>
              <a:off x="2696" y="1639"/>
              <a:ext cx="22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25" name="Line 41"/>
            <p:cNvSpPr>
              <a:spLocks noChangeShapeType="1"/>
            </p:cNvSpPr>
            <p:nvPr/>
          </p:nvSpPr>
          <p:spPr bwMode="auto">
            <a:xfrm>
              <a:off x="2936" y="1734"/>
              <a:ext cx="22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26" name="Line 42"/>
            <p:cNvSpPr>
              <a:spLocks noChangeShapeType="1"/>
            </p:cNvSpPr>
            <p:nvPr/>
          </p:nvSpPr>
          <p:spPr bwMode="auto">
            <a:xfrm>
              <a:off x="3176" y="1639"/>
              <a:ext cx="22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27" name="Line 43"/>
            <p:cNvSpPr>
              <a:spLocks noChangeShapeType="1"/>
            </p:cNvSpPr>
            <p:nvPr/>
          </p:nvSpPr>
          <p:spPr bwMode="auto">
            <a:xfrm>
              <a:off x="3416" y="1828"/>
              <a:ext cx="22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28" name="Line 44"/>
            <p:cNvSpPr>
              <a:spLocks noChangeShapeType="1"/>
            </p:cNvSpPr>
            <p:nvPr/>
          </p:nvSpPr>
          <p:spPr bwMode="auto">
            <a:xfrm>
              <a:off x="3656" y="2113"/>
              <a:ext cx="22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29" name="Line 45"/>
            <p:cNvSpPr>
              <a:spLocks noChangeShapeType="1"/>
            </p:cNvSpPr>
            <p:nvPr/>
          </p:nvSpPr>
          <p:spPr bwMode="auto">
            <a:xfrm>
              <a:off x="3896" y="2397"/>
              <a:ext cx="22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30" name="Line 46"/>
            <p:cNvSpPr>
              <a:spLocks noChangeShapeType="1"/>
            </p:cNvSpPr>
            <p:nvPr/>
          </p:nvSpPr>
          <p:spPr bwMode="auto">
            <a:xfrm>
              <a:off x="4136" y="2303"/>
              <a:ext cx="22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31" name="Line 47"/>
            <p:cNvSpPr>
              <a:spLocks noChangeShapeType="1"/>
            </p:cNvSpPr>
            <p:nvPr/>
          </p:nvSpPr>
          <p:spPr bwMode="auto">
            <a:xfrm>
              <a:off x="4376" y="2587"/>
              <a:ext cx="22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32" name="Line 48"/>
            <p:cNvSpPr>
              <a:spLocks noChangeShapeType="1"/>
            </p:cNvSpPr>
            <p:nvPr/>
          </p:nvSpPr>
          <p:spPr bwMode="auto">
            <a:xfrm>
              <a:off x="4616" y="2871"/>
              <a:ext cx="22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33" name="Line 49"/>
            <p:cNvSpPr>
              <a:spLocks noChangeShapeType="1"/>
            </p:cNvSpPr>
            <p:nvPr/>
          </p:nvSpPr>
          <p:spPr bwMode="auto">
            <a:xfrm>
              <a:off x="4856" y="3203"/>
              <a:ext cx="22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34" name="Line 50"/>
            <p:cNvSpPr>
              <a:spLocks noChangeShapeType="1"/>
            </p:cNvSpPr>
            <p:nvPr/>
          </p:nvSpPr>
          <p:spPr bwMode="auto">
            <a:xfrm>
              <a:off x="768" y="3259"/>
              <a:ext cx="0" cy="7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35" name="Line 51"/>
            <p:cNvSpPr>
              <a:spLocks noChangeShapeType="1"/>
            </p:cNvSpPr>
            <p:nvPr/>
          </p:nvSpPr>
          <p:spPr bwMode="auto">
            <a:xfrm>
              <a:off x="1008" y="3164"/>
              <a:ext cx="0" cy="174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36" name="Line 52"/>
            <p:cNvSpPr>
              <a:spLocks noChangeShapeType="1"/>
            </p:cNvSpPr>
            <p:nvPr/>
          </p:nvSpPr>
          <p:spPr bwMode="auto">
            <a:xfrm>
              <a:off x="1488" y="2879"/>
              <a:ext cx="0" cy="174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37" name="Line 53"/>
            <p:cNvSpPr>
              <a:spLocks noChangeShapeType="1"/>
            </p:cNvSpPr>
            <p:nvPr/>
          </p:nvSpPr>
          <p:spPr bwMode="auto">
            <a:xfrm>
              <a:off x="1248" y="3069"/>
              <a:ext cx="0" cy="7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38" name="Line 54"/>
            <p:cNvSpPr>
              <a:spLocks noChangeShapeType="1"/>
            </p:cNvSpPr>
            <p:nvPr/>
          </p:nvSpPr>
          <p:spPr bwMode="auto">
            <a:xfrm>
              <a:off x="1728" y="2690"/>
              <a:ext cx="0" cy="173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39" name="Line 55"/>
            <p:cNvSpPr>
              <a:spLocks noChangeShapeType="1"/>
            </p:cNvSpPr>
            <p:nvPr/>
          </p:nvSpPr>
          <p:spPr bwMode="auto">
            <a:xfrm>
              <a:off x="1968" y="2358"/>
              <a:ext cx="0" cy="31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40" name="Line 56"/>
            <p:cNvSpPr>
              <a:spLocks noChangeShapeType="1"/>
            </p:cNvSpPr>
            <p:nvPr/>
          </p:nvSpPr>
          <p:spPr bwMode="auto">
            <a:xfrm>
              <a:off x="2208" y="2074"/>
              <a:ext cx="0" cy="26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41" name="Line 57"/>
            <p:cNvSpPr>
              <a:spLocks noChangeShapeType="1"/>
            </p:cNvSpPr>
            <p:nvPr/>
          </p:nvSpPr>
          <p:spPr bwMode="auto">
            <a:xfrm>
              <a:off x="2448" y="1836"/>
              <a:ext cx="0" cy="22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42" name="Line 58"/>
            <p:cNvSpPr>
              <a:spLocks noChangeShapeType="1"/>
            </p:cNvSpPr>
            <p:nvPr/>
          </p:nvSpPr>
          <p:spPr bwMode="auto">
            <a:xfrm>
              <a:off x="2688" y="1647"/>
              <a:ext cx="0" cy="173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43" name="Line 59"/>
            <p:cNvSpPr>
              <a:spLocks noChangeShapeType="1"/>
            </p:cNvSpPr>
            <p:nvPr/>
          </p:nvSpPr>
          <p:spPr bwMode="auto">
            <a:xfrm>
              <a:off x="2928" y="1647"/>
              <a:ext cx="0" cy="7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44" name="Line 60"/>
            <p:cNvSpPr>
              <a:spLocks noChangeShapeType="1"/>
            </p:cNvSpPr>
            <p:nvPr/>
          </p:nvSpPr>
          <p:spPr bwMode="auto">
            <a:xfrm>
              <a:off x="3168" y="1647"/>
              <a:ext cx="0" cy="7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45" name="Line 61"/>
            <p:cNvSpPr>
              <a:spLocks noChangeShapeType="1"/>
            </p:cNvSpPr>
            <p:nvPr/>
          </p:nvSpPr>
          <p:spPr bwMode="auto">
            <a:xfrm>
              <a:off x="3408" y="1647"/>
              <a:ext cx="0" cy="173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46" name="Line 62"/>
            <p:cNvSpPr>
              <a:spLocks noChangeShapeType="1"/>
            </p:cNvSpPr>
            <p:nvPr/>
          </p:nvSpPr>
          <p:spPr bwMode="auto">
            <a:xfrm>
              <a:off x="3648" y="1836"/>
              <a:ext cx="0" cy="26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47" name="Line 63"/>
            <p:cNvSpPr>
              <a:spLocks noChangeShapeType="1"/>
            </p:cNvSpPr>
            <p:nvPr/>
          </p:nvSpPr>
          <p:spPr bwMode="auto">
            <a:xfrm>
              <a:off x="3888" y="2121"/>
              <a:ext cx="0" cy="26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48" name="Line 64"/>
            <p:cNvSpPr>
              <a:spLocks noChangeShapeType="1"/>
            </p:cNvSpPr>
            <p:nvPr/>
          </p:nvSpPr>
          <p:spPr bwMode="auto">
            <a:xfrm>
              <a:off x="4128" y="2311"/>
              <a:ext cx="0" cy="7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49" name="Line 65"/>
            <p:cNvSpPr>
              <a:spLocks noChangeShapeType="1"/>
            </p:cNvSpPr>
            <p:nvPr/>
          </p:nvSpPr>
          <p:spPr bwMode="auto">
            <a:xfrm>
              <a:off x="4368" y="2311"/>
              <a:ext cx="0" cy="26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50" name="Line 66"/>
            <p:cNvSpPr>
              <a:spLocks noChangeShapeType="1"/>
            </p:cNvSpPr>
            <p:nvPr/>
          </p:nvSpPr>
          <p:spPr bwMode="auto">
            <a:xfrm>
              <a:off x="4608" y="2595"/>
              <a:ext cx="0" cy="26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51" name="Line 67"/>
            <p:cNvSpPr>
              <a:spLocks noChangeShapeType="1"/>
            </p:cNvSpPr>
            <p:nvPr/>
          </p:nvSpPr>
          <p:spPr bwMode="auto">
            <a:xfrm>
              <a:off x="4848" y="2879"/>
              <a:ext cx="0" cy="31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94" name="Rectangle 38"/>
          <p:cNvSpPr>
            <a:spLocks noGrp="1" noChangeArrowheads="1"/>
          </p:cNvSpPr>
          <p:nvPr>
            <p:ph type="title"/>
          </p:nvPr>
        </p:nvSpPr>
        <p:spPr>
          <a:xfrm>
            <a:off x="384175" y="333375"/>
            <a:ext cx="8229600" cy="792163"/>
          </a:xfrm>
        </p:spPr>
        <p:txBody>
          <a:bodyPr/>
          <a:lstStyle/>
          <a:p>
            <a:r>
              <a:rPr lang="en-US"/>
              <a:t>Marginal Units</a:t>
            </a:r>
          </a:p>
        </p:txBody>
      </p:sp>
      <p:sp>
        <p:nvSpPr>
          <p:cNvPr id="3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0" y="1809750"/>
            <a:ext cx="7223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chemeClr val="hlink"/>
                </a:solidFill>
                <a:latin typeface="Helvetica" charset="0"/>
              </a:rPr>
              <a:t>MW</a:t>
            </a: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7424738" y="6324600"/>
            <a:ext cx="858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chemeClr val="hlink"/>
                </a:solidFill>
                <a:latin typeface="Helvetica" charset="0"/>
              </a:rPr>
              <a:t>Time</a:t>
            </a:r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738188" y="5715000"/>
            <a:ext cx="7239000" cy="609600"/>
          </a:xfrm>
          <a:prstGeom prst="rect">
            <a:avLst/>
          </a:prstGeom>
          <a:solidFill>
            <a:srgbClr val="00279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747713" y="5410200"/>
            <a:ext cx="7239000" cy="3810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4" name="Line 8"/>
          <p:cNvSpPr>
            <a:spLocks noChangeShapeType="1"/>
          </p:cNvSpPr>
          <p:nvPr/>
        </p:nvSpPr>
        <p:spPr bwMode="auto">
          <a:xfrm flipV="1">
            <a:off x="741363" y="1752600"/>
            <a:ext cx="0" cy="4594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755650" y="6321425"/>
            <a:ext cx="75295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6" name="Rectangle 10" descr="Small checker board"/>
          <p:cNvSpPr>
            <a:spLocks noChangeArrowheads="1"/>
          </p:cNvSpPr>
          <p:nvPr/>
        </p:nvSpPr>
        <p:spPr bwMode="auto">
          <a:xfrm>
            <a:off x="754063" y="5181600"/>
            <a:ext cx="381000" cy="228600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7" name="Rectangle 11" descr="Small checker board"/>
          <p:cNvSpPr>
            <a:spLocks noChangeArrowheads="1"/>
          </p:cNvSpPr>
          <p:nvPr/>
        </p:nvSpPr>
        <p:spPr bwMode="auto">
          <a:xfrm>
            <a:off x="1135063" y="5334000"/>
            <a:ext cx="381000" cy="76200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8" name="Rectangle 12" descr="Small checker board"/>
          <p:cNvSpPr>
            <a:spLocks noChangeArrowheads="1"/>
          </p:cNvSpPr>
          <p:nvPr/>
        </p:nvSpPr>
        <p:spPr bwMode="auto">
          <a:xfrm>
            <a:off x="7612063" y="5105400"/>
            <a:ext cx="381000" cy="304800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9" name="Rectangle 13" descr="Small checker board"/>
          <p:cNvSpPr>
            <a:spLocks noChangeArrowheads="1"/>
          </p:cNvSpPr>
          <p:nvPr/>
        </p:nvSpPr>
        <p:spPr bwMode="auto">
          <a:xfrm>
            <a:off x="1897063" y="4876800"/>
            <a:ext cx="381000" cy="152400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0" name="Rectangle 14"/>
          <p:cNvSpPr>
            <a:spLocks noChangeArrowheads="1"/>
          </p:cNvSpPr>
          <p:nvPr/>
        </p:nvSpPr>
        <p:spPr bwMode="auto">
          <a:xfrm>
            <a:off x="3040063" y="3810000"/>
            <a:ext cx="3810000" cy="457200"/>
          </a:xfrm>
          <a:prstGeom prst="rect">
            <a:avLst/>
          </a:prstGeom>
          <a:solidFill>
            <a:srgbClr val="00968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1" name="Rectangle 15" descr="Small checker board"/>
          <p:cNvSpPr>
            <a:spLocks noChangeArrowheads="1"/>
          </p:cNvSpPr>
          <p:nvPr/>
        </p:nvSpPr>
        <p:spPr bwMode="auto">
          <a:xfrm>
            <a:off x="6850063" y="4114800"/>
            <a:ext cx="381000" cy="152400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2" name="Rectangle 16" descr="Small checker board"/>
          <p:cNvSpPr>
            <a:spLocks noChangeArrowheads="1"/>
          </p:cNvSpPr>
          <p:nvPr/>
        </p:nvSpPr>
        <p:spPr bwMode="auto">
          <a:xfrm>
            <a:off x="4183063" y="2590800"/>
            <a:ext cx="381000" cy="152400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3" name="Rectangle 17" descr="Small checker board"/>
          <p:cNvSpPr>
            <a:spLocks noChangeArrowheads="1"/>
          </p:cNvSpPr>
          <p:nvPr/>
        </p:nvSpPr>
        <p:spPr bwMode="auto">
          <a:xfrm>
            <a:off x="4945063" y="2590800"/>
            <a:ext cx="381000" cy="152400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4" name="Rectangle 18" descr="Small checker board"/>
          <p:cNvSpPr>
            <a:spLocks noChangeArrowheads="1"/>
          </p:cNvSpPr>
          <p:nvPr/>
        </p:nvSpPr>
        <p:spPr bwMode="auto">
          <a:xfrm>
            <a:off x="6469063" y="3657600"/>
            <a:ext cx="381000" cy="152400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5" name="Rectangle 19"/>
          <p:cNvSpPr>
            <a:spLocks noChangeArrowheads="1"/>
          </p:cNvSpPr>
          <p:nvPr/>
        </p:nvSpPr>
        <p:spPr bwMode="auto">
          <a:xfrm>
            <a:off x="3421063" y="3505200"/>
            <a:ext cx="2667000" cy="304800"/>
          </a:xfrm>
          <a:prstGeom prst="rect">
            <a:avLst/>
          </a:prstGeom>
          <a:solidFill>
            <a:srgbClr val="6C18B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6" name="Rectangle 20" descr="Small checker board"/>
          <p:cNvSpPr>
            <a:spLocks noChangeArrowheads="1"/>
          </p:cNvSpPr>
          <p:nvPr/>
        </p:nvSpPr>
        <p:spPr bwMode="auto">
          <a:xfrm>
            <a:off x="3040063" y="3733800"/>
            <a:ext cx="381000" cy="76200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7" name="Rectangle 21"/>
          <p:cNvSpPr>
            <a:spLocks noChangeArrowheads="1"/>
          </p:cNvSpPr>
          <p:nvPr/>
        </p:nvSpPr>
        <p:spPr bwMode="auto">
          <a:xfrm>
            <a:off x="3802063" y="3124200"/>
            <a:ext cx="1905000" cy="381000"/>
          </a:xfrm>
          <a:prstGeom prst="rect">
            <a:avLst/>
          </a:prstGeom>
          <a:solidFill>
            <a:srgbClr val="FF751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8" name="Rectangle 22" descr="Small checker board"/>
          <p:cNvSpPr>
            <a:spLocks noChangeArrowheads="1"/>
          </p:cNvSpPr>
          <p:nvPr/>
        </p:nvSpPr>
        <p:spPr bwMode="auto">
          <a:xfrm>
            <a:off x="5707063" y="3352800"/>
            <a:ext cx="381000" cy="152400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9" name="Rectangle 23" descr="Small checker board"/>
          <p:cNvSpPr>
            <a:spLocks noChangeArrowheads="1"/>
          </p:cNvSpPr>
          <p:nvPr/>
        </p:nvSpPr>
        <p:spPr bwMode="auto">
          <a:xfrm>
            <a:off x="3421063" y="3276600"/>
            <a:ext cx="381000" cy="228600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80" name="Rectangle 24"/>
          <p:cNvSpPr>
            <a:spLocks noChangeArrowheads="1"/>
          </p:cNvSpPr>
          <p:nvPr/>
        </p:nvSpPr>
        <p:spPr bwMode="auto">
          <a:xfrm>
            <a:off x="4183063" y="2743200"/>
            <a:ext cx="1143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81" name="Rectangle 25" descr="Small checker board"/>
          <p:cNvSpPr>
            <a:spLocks noChangeArrowheads="1"/>
          </p:cNvSpPr>
          <p:nvPr/>
        </p:nvSpPr>
        <p:spPr bwMode="auto">
          <a:xfrm>
            <a:off x="1516063" y="5029200"/>
            <a:ext cx="381000" cy="381000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82" name="Rectangle 26" descr="Small checker board"/>
          <p:cNvSpPr>
            <a:spLocks noChangeArrowheads="1"/>
          </p:cNvSpPr>
          <p:nvPr/>
        </p:nvSpPr>
        <p:spPr bwMode="auto">
          <a:xfrm>
            <a:off x="2278063" y="4572000"/>
            <a:ext cx="381000" cy="457200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83" name="Rectangle 27" descr="Small checker board"/>
          <p:cNvSpPr>
            <a:spLocks noChangeArrowheads="1"/>
          </p:cNvSpPr>
          <p:nvPr/>
        </p:nvSpPr>
        <p:spPr bwMode="auto">
          <a:xfrm>
            <a:off x="7231063" y="4572000"/>
            <a:ext cx="381000" cy="457200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84" name="Rectangle 28" descr="Small checker board"/>
          <p:cNvSpPr>
            <a:spLocks noChangeArrowheads="1"/>
          </p:cNvSpPr>
          <p:nvPr/>
        </p:nvSpPr>
        <p:spPr bwMode="auto">
          <a:xfrm>
            <a:off x="2659063" y="4267200"/>
            <a:ext cx="381000" cy="304800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85" name="Rectangle 29" descr="Small checker board"/>
          <p:cNvSpPr>
            <a:spLocks noChangeArrowheads="1"/>
          </p:cNvSpPr>
          <p:nvPr/>
        </p:nvSpPr>
        <p:spPr bwMode="auto">
          <a:xfrm>
            <a:off x="3802063" y="2895600"/>
            <a:ext cx="381000" cy="228600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86" name="Rectangle 30" descr="Small checker board"/>
          <p:cNvSpPr>
            <a:spLocks noChangeArrowheads="1"/>
          </p:cNvSpPr>
          <p:nvPr/>
        </p:nvSpPr>
        <p:spPr bwMode="auto">
          <a:xfrm>
            <a:off x="5326063" y="2895600"/>
            <a:ext cx="381000" cy="228600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87" name="Rectangle 31" descr="Small checker board"/>
          <p:cNvSpPr>
            <a:spLocks noChangeArrowheads="1"/>
          </p:cNvSpPr>
          <p:nvPr/>
        </p:nvSpPr>
        <p:spPr bwMode="auto">
          <a:xfrm>
            <a:off x="4564063" y="2743200"/>
            <a:ext cx="381000" cy="152400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88" name="Rectangle 32" descr="Small checker board"/>
          <p:cNvSpPr>
            <a:spLocks noChangeArrowheads="1"/>
          </p:cNvSpPr>
          <p:nvPr/>
        </p:nvSpPr>
        <p:spPr bwMode="auto">
          <a:xfrm>
            <a:off x="6088063" y="3810000"/>
            <a:ext cx="381000" cy="457200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89" name="Rectangle 33"/>
          <p:cNvSpPr>
            <a:spLocks noChangeArrowheads="1"/>
          </p:cNvSpPr>
          <p:nvPr/>
        </p:nvSpPr>
        <p:spPr bwMode="auto">
          <a:xfrm>
            <a:off x="2659063" y="4495800"/>
            <a:ext cx="457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90" name="Rectangle 34"/>
          <p:cNvSpPr>
            <a:spLocks noChangeArrowheads="1"/>
          </p:cNvSpPr>
          <p:nvPr/>
        </p:nvSpPr>
        <p:spPr bwMode="auto">
          <a:xfrm>
            <a:off x="3040063" y="4191000"/>
            <a:ext cx="4191000" cy="304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91" name="Rectangle 35"/>
          <p:cNvSpPr>
            <a:spLocks noChangeArrowheads="1"/>
          </p:cNvSpPr>
          <p:nvPr/>
        </p:nvSpPr>
        <p:spPr bwMode="auto">
          <a:xfrm>
            <a:off x="4183063" y="2819400"/>
            <a:ext cx="1143000" cy="304800"/>
          </a:xfrm>
          <a:prstGeom prst="rect">
            <a:avLst/>
          </a:prstGeom>
          <a:solidFill>
            <a:srgbClr val="00279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92" name="Rectangle 36"/>
          <p:cNvSpPr>
            <a:spLocks noChangeArrowheads="1"/>
          </p:cNvSpPr>
          <p:nvPr/>
        </p:nvSpPr>
        <p:spPr bwMode="auto">
          <a:xfrm>
            <a:off x="1897063" y="4953000"/>
            <a:ext cx="5715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93" name="Rectangle 37"/>
          <p:cNvSpPr>
            <a:spLocks noChangeArrowheads="1"/>
          </p:cNvSpPr>
          <p:nvPr/>
        </p:nvSpPr>
        <p:spPr bwMode="auto">
          <a:xfrm>
            <a:off x="1135063" y="1295400"/>
            <a:ext cx="7475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2800" dirty="0">
                <a:solidFill>
                  <a:schemeClr val="hlink"/>
                </a:solidFill>
                <a:latin typeface="+mn-lt"/>
              </a:rPr>
              <a:t>Most expensive unit needed to meet the load at each period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9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price</a:t>
            </a:r>
          </a:p>
        </p:txBody>
      </p:sp>
      <p:sp>
        <p:nvSpPr>
          <p:cNvPr id="225320" name="Rectangle 40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Bid from marginal unit sets the market clearing price at each period</a:t>
            </a:r>
          </a:p>
          <a:p>
            <a:r>
              <a:rPr lang="en-US" sz="2400"/>
              <a:t>System Marginal Price (SMP)</a:t>
            </a:r>
          </a:p>
          <a:p>
            <a:r>
              <a:rPr lang="en-US" sz="2400"/>
              <a:t>All energy traded through the pool during that period is bought and sold at that price</a:t>
            </a:r>
          </a:p>
        </p:txBody>
      </p:sp>
      <p:sp>
        <p:nvSpPr>
          <p:cNvPr id="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5080000" y="1935163"/>
            <a:ext cx="7223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chemeClr val="hlink"/>
                </a:solidFill>
                <a:latin typeface="Helvetica" charset="0"/>
              </a:rPr>
              <a:t>MW</a:t>
            </a: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8104188" y="5794375"/>
            <a:ext cx="858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chemeClr val="hlink"/>
                </a:solidFill>
                <a:latin typeface="Helvetica" charset="0"/>
              </a:rPr>
              <a:t>Time</a:t>
            </a: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4945063" y="5099050"/>
            <a:ext cx="3646487" cy="444500"/>
          </a:xfrm>
          <a:prstGeom prst="rect">
            <a:avLst/>
          </a:prstGeom>
          <a:solidFill>
            <a:srgbClr val="00279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4949825" y="4876800"/>
            <a:ext cx="3646488" cy="277813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V="1">
            <a:off x="4933950" y="2212975"/>
            <a:ext cx="0" cy="3346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0" name="Line 10"/>
          <p:cNvSpPr>
            <a:spLocks noChangeShapeType="1"/>
          </p:cNvSpPr>
          <p:nvPr/>
        </p:nvSpPr>
        <p:spPr bwMode="auto">
          <a:xfrm>
            <a:off x="4946650" y="5553075"/>
            <a:ext cx="3968750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1" name="Rectangle 11" descr="Small checker board"/>
          <p:cNvSpPr>
            <a:spLocks noChangeArrowheads="1"/>
          </p:cNvSpPr>
          <p:nvPr/>
        </p:nvSpPr>
        <p:spPr bwMode="auto">
          <a:xfrm>
            <a:off x="4953000" y="4710113"/>
            <a:ext cx="192088" cy="166687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2" name="Rectangle 12" descr="Small checker board"/>
          <p:cNvSpPr>
            <a:spLocks noChangeArrowheads="1"/>
          </p:cNvSpPr>
          <p:nvPr/>
        </p:nvSpPr>
        <p:spPr bwMode="auto">
          <a:xfrm>
            <a:off x="5145088" y="4821238"/>
            <a:ext cx="192087" cy="55562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3" name="Rectangle 13" descr="Small checker board"/>
          <p:cNvSpPr>
            <a:spLocks noChangeArrowheads="1"/>
          </p:cNvSpPr>
          <p:nvPr/>
        </p:nvSpPr>
        <p:spPr bwMode="auto">
          <a:xfrm>
            <a:off x="8408988" y="4656138"/>
            <a:ext cx="190500" cy="220662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4" name="Rectangle 14" descr="Small checker board"/>
          <p:cNvSpPr>
            <a:spLocks noChangeArrowheads="1"/>
          </p:cNvSpPr>
          <p:nvPr/>
        </p:nvSpPr>
        <p:spPr bwMode="auto">
          <a:xfrm>
            <a:off x="5529263" y="4487863"/>
            <a:ext cx="192087" cy="112712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5" name="Rectangle 15"/>
          <p:cNvSpPr>
            <a:spLocks noChangeArrowheads="1"/>
          </p:cNvSpPr>
          <p:nvPr/>
        </p:nvSpPr>
        <p:spPr bwMode="auto">
          <a:xfrm>
            <a:off x="6103938" y="3711575"/>
            <a:ext cx="1920875" cy="333375"/>
          </a:xfrm>
          <a:prstGeom prst="rect">
            <a:avLst/>
          </a:prstGeom>
          <a:solidFill>
            <a:srgbClr val="00968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6" name="Rectangle 16" descr="Small checker board"/>
          <p:cNvSpPr>
            <a:spLocks noChangeArrowheads="1"/>
          </p:cNvSpPr>
          <p:nvPr/>
        </p:nvSpPr>
        <p:spPr bwMode="auto">
          <a:xfrm>
            <a:off x="8024813" y="3932238"/>
            <a:ext cx="192087" cy="112712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7" name="Rectangle 17" descr="Small checker board"/>
          <p:cNvSpPr>
            <a:spLocks noChangeArrowheads="1"/>
          </p:cNvSpPr>
          <p:nvPr/>
        </p:nvSpPr>
        <p:spPr bwMode="auto">
          <a:xfrm>
            <a:off x="6680200" y="2824163"/>
            <a:ext cx="192088" cy="109537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8" name="Rectangle 18" descr="Small checker board"/>
          <p:cNvSpPr>
            <a:spLocks noChangeArrowheads="1"/>
          </p:cNvSpPr>
          <p:nvPr/>
        </p:nvSpPr>
        <p:spPr bwMode="auto">
          <a:xfrm>
            <a:off x="7064375" y="2824163"/>
            <a:ext cx="192088" cy="109537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9" name="Rectangle 19" descr="Small checker board"/>
          <p:cNvSpPr>
            <a:spLocks noChangeArrowheads="1"/>
          </p:cNvSpPr>
          <p:nvPr/>
        </p:nvSpPr>
        <p:spPr bwMode="auto">
          <a:xfrm>
            <a:off x="7832725" y="3600450"/>
            <a:ext cx="192088" cy="111125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0" name="Rectangle 20"/>
          <p:cNvSpPr>
            <a:spLocks noChangeArrowheads="1"/>
          </p:cNvSpPr>
          <p:nvPr/>
        </p:nvSpPr>
        <p:spPr bwMode="auto">
          <a:xfrm>
            <a:off x="6296025" y="3489325"/>
            <a:ext cx="1344613" cy="222250"/>
          </a:xfrm>
          <a:prstGeom prst="rect">
            <a:avLst/>
          </a:prstGeom>
          <a:solidFill>
            <a:srgbClr val="6C18B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1" name="Rectangle 21" descr="Small checker board"/>
          <p:cNvSpPr>
            <a:spLocks noChangeArrowheads="1"/>
          </p:cNvSpPr>
          <p:nvPr/>
        </p:nvSpPr>
        <p:spPr bwMode="auto">
          <a:xfrm>
            <a:off x="6103938" y="3654425"/>
            <a:ext cx="192087" cy="57150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2" name="Rectangle 22"/>
          <p:cNvSpPr>
            <a:spLocks noChangeArrowheads="1"/>
          </p:cNvSpPr>
          <p:nvPr/>
        </p:nvSpPr>
        <p:spPr bwMode="auto">
          <a:xfrm>
            <a:off x="6488113" y="3211513"/>
            <a:ext cx="960437" cy="277812"/>
          </a:xfrm>
          <a:prstGeom prst="rect">
            <a:avLst/>
          </a:prstGeom>
          <a:solidFill>
            <a:srgbClr val="FF751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3" name="Rectangle 23" descr="Small checker board"/>
          <p:cNvSpPr>
            <a:spLocks noChangeArrowheads="1"/>
          </p:cNvSpPr>
          <p:nvPr/>
        </p:nvSpPr>
        <p:spPr bwMode="auto">
          <a:xfrm>
            <a:off x="7448550" y="3376613"/>
            <a:ext cx="192088" cy="112712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4" name="Rectangle 24" descr="Small checker board"/>
          <p:cNvSpPr>
            <a:spLocks noChangeArrowheads="1"/>
          </p:cNvSpPr>
          <p:nvPr/>
        </p:nvSpPr>
        <p:spPr bwMode="auto">
          <a:xfrm>
            <a:off x="6296025" y="3322638"/>
            <a:ext cx="192088" cy="166687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5" name="Rectangle 25"/>
          <p:cNvSpPr>
            <a:spLocks noChangeArrowheads="1"/>
          </p:cNvSpPr>
          <p:nvPr/>
        </p:nvSpPr>
        <p:spPr bwMode="auto">
          <a:xfrm>
            <a:off x="6680200" y="2933700"/>
            <a:ext cx="576263" cy="111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6" name="Rectangle 26" descr="Small checker board"/>
          <p:cNvSpPr>
            <a:spLocks noChangeArrowheads="1"/>
          </p:cNvSpPr>
          <p:nvPr/>
        </p:nvSpPr>
        <p:spPr bwMode="auto">
          <a:xfrm>
            <a:off x="5337175" y="4600575"/>
            <a:ext cx="192088" cy="276225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7" name="Rectangle 27" descr="Small checker board"/>
          <p:cNvSpPr>
            <a:spLocks noChangeArrowheads="1"/>
          </p:cNvSpPr>
          <p:nvPr/>
        </p:nvSpPr>
        <p:spPr bwMode="auto">
          <a:xfrm>
            <a:off x="5721350" y="4265613"/>
            <a:ext cx="190500" cy="334962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8" name="Rectangle 28" descr="Small checker board"/>
          <p:cNvSpPr>
            <a:spLocks noChangeArrowheads="1"/>
          </p:cNvSpPr>
          <p:nvPr/>
        </p:nvSpPr>
        <p:spPr bwMode="auto">
          <a:xfrm>
            <a:off x="8216900" y="4265613"/>
            <a:ext cx="192088" cy="334962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9" name="Rectangle 29" descr="Small checker board"/>
          <p:cNvSpPr>
            <a:spLocks noChangeArrowheads="1"/>
          </p:cNvSpPr>
          <p:nvPr/>
        </p:nvSpPr>
        <p:spPr bwMode="auto">
          <a:xfrm>
            <a:off x="5911850" y="4044950"/>
            <a:ext cx="192088" cy="220663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0" name="Rectangle 30" descr="Small checker board"/>
          <p:cNvSpPr>
            <a:spLocks noChangeArrowheads="1"/>
          </p:cNvSpPr>
          <p:nvPr/>
        </p:nvSpPr>
        <p:spPr bwMode="auto">
          <a:xfrm>
            <a:off x="6488113" y="3044825"/>
            <a:ext cx="192087" cy="166688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1" name="Rectangle 31" descr="Small checker board"/>
          <p:cNvSpPr>
            <a:spLocks noChangeArrowheads="1"/>
          </p:cNvSpPr>
          <p:nvPr/>
        </p:nvSpPr>
        <p:spPr bwMode="auto">
          <a:xfrm>
            <a:off x="7256463" y="3044825"/>
            <a:ext cx="192087" cy="166688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2" name="Rectangle 32" descr="Small checker board"/>
          <p:cNvSpPr>
            <a:spLocks noChangeArrowheads="1"/>
          </p:cNvSpPr>
          <p:nvPr/>
        </p:nvSpPr>
        <p:spPr bwMode="auto">
          <a:xfrm>
            <a:off x="6872288" y="2933700"/>
            <a:ext cx="192087" cy="111125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3" name="Rectangle 33" descr="Small checker board"/>
          <p:cNvSpPr>
            <a:spLocks noChangeArrowheads="1"/>
          </p:cNvSpPr>
          <p:nvPr/>
        </p:nvSpPr>
        <p:spPr bwMode="auto">
          <a:xfrm>
            <a:off x="7640638" y="3711575"/>
            <a:ext cx="192087" cy="333375"/>
          </a:xfrm>
          <a:prstGeom prst="rect">
            <a:avLst/>
          </a:prstGeom>
          <a:pattFill prst="smCheck">
            <a:fgClr>
              <a:srgbClr val="FFFF66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4" name="Rectangle 34"/>
          <p:cNvSpPr>
            <a:spLocks noChangeArrowheads="1"/>
          </p:cNvSpPr>
          <p:nvPr/>
        </p:nvSpPr>
        <p:spPr bwMode="auto">
          <a:xfrm>
            <a:off x="5911850" y="4210050"/>
            <a:ext cx="2305050" cy="3333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5" name="Rectangle 35"/>
          <p:cNvSpPr>
            <a:spLocks noChangeArrowheads="1"/>
          </p:cNvSpPr>
          <p:nvPr/>
        </p:nvSpPr>
        <p:spPr bwMode="auto">
          <a:xfrm>
            <a:off x="6103938" y="3987800"/>
            <a:ext cx="2112962" cy="2222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6" name="Rectangle 36"/>
          <p:cNvSpPr>
            <a:spLocks noChangeArrowheads="1"/>
          </p:cNvSpPr>
          <p:nvPr/>
        </p:nvSpPr>
        <p:spPr bwMode="auto">
          <a:xfrm>
            <a:off x="6680200" y="2989263"/>
            <a:ext cx="576263" cy="222250"/>
          </a:xfrm>
          <a:prstGeom prst="rect">
            <a:avLst/>
          </a:prstGeom>
          <a:solidFill>
            <a:srgbClr val="00279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7" name="Rectangle 37"/>
          <p:cNvSpPr>
            <a:spLocks noChangeArrowheads="1"/>
          </p:cNvSpPr>
          <p:nvPr/>
        </p:nvSpPr>
        <p:spPr bwMode="auto">
          <a:xfrm>
            <a:off x="5529263" y="4543425"/>
            <a:ext cx="2879725" cy="333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3375"/>
            <a:ext cx="8524056" cy="792163"/>
          </a:xfrm>
        </p:spPr>
        <p:txBody>
          <a:bodyPr/>
          <a:lstStyle/>
          <a:p>
            <a:r>
              <a:rPr lang="en-GB" sz="2800" dirty="0"/>
              <a:t>Differences between electricity and other commodities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>
                <a:solidFill>
                  <a:srgbClr val="FF0000"/>
                </a:solidFill>
              </a:rPr>
              <a:t>Electricity produced by different generators is pooled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Generator cannot direct its production to some consumers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Consumer cannot choose which generator produces the energy it consumes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Electrical energy produced by all generators is indistinguishable</a:t>
            </a:r>
          </a:p>
          <a:p>
            <a:pPr>
              <a:lnSpc>
                <a:spcPct val="90000"/>
              </a:lnSpc>
            </a:pPr>
            <a:r>
              <a:rPr lang="en-GB" dirty="0"/>
              <a:t>Pooling is economically desirable</a:t>
            </a:r>
          </a:p>
          <a:p>
            <a:pPr>
              <a:lnSpc>
                <a:spcPct val="90000"/>
              </a:lnSpc>
            </a:pPr>
            <a:r>
              <a:rPr lang="en-GB" dirty="0"/>
              <a:t>A breakdown of the system affects everybody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trade all energy at the SMP?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pay the generators what they bid?</a:t>
            </a:r>
          </a:p>
          <a:p>
            <a:pPr lvl="1"/>
            <a:r>
              <a:rPr lang="en-US" dirty="0"/>
              <a:t>Cheaper generators would not want to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leave money on the table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lvl="1"/>
            <a:r>
              <a:rPr lang="en-US" dirty="0"/>
              <a:t>Would try to guess the SMP and bid close to it</a:t>
            </a:r>
          </a:p>
          <a:p>
            <a:pPr lvl="1"/>
            <a:r>
              <a:rPr lang="en-US" dirty="0"/>
              <a:t>Occasional mistakes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get left out of the schedule</a:t>
            </a:r>
          </a:p>
          <a:p>
            <a:pPr lvl="1"/>
            <a:r>
              <a:rPr lang="en-US" dirty="0"/>
              <a:t>Increased </a:t>
            </a:r>
            <a:r>
              <a:rPr lang="en-US"/>
              <a:t>uncertainty </a:t>
            </a:r>
            <a:r>
              <a:rPr lang="en-US">
                <a:sym typeface="Wingdings"/>
              </a:rPr>
              <a:t></a:t>
            </a:r>
            <a:r>
              <a:rPr lang="en-US"/>
              <a:t> </a:t>
            </a:r>
            <a:r>
              <a:rPr lang="en-US" dirty="0"/>
              <a:t>increase in price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86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Formulation as an optimization problem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11560" y="1556792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 Hebrew" charset="-79"/>
                <a:ea typeface="Arial Hebrew" charset="-79"/>
                <a:cs typeface="Arial Hebrew" charset="-79"/>
              </a:rPr>
              <a:t>Objective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99592" y="2194159"/>
                <a:ext cx="6606480" cy="113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min</m:t>
                              </m:r>
                            </m:e>
                            <m:lim>
                              <m:d>
                                <m:dPr>
                                  <m:beg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i="0">
                                      <a:latin typeface="Cambria Math" charset="0"/>
                                    </a:rPr>
                                    <m:t>),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i="0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charset="0"/>
                                    </a:rPr>
                                    <m:t>𝑇</m:t>
                                  </m:r>
                                </m:sup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0">
                                                  <a:latin typeface="Cambria Math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i="0">
                                          <a:latin typeface="Cambria Math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𝑆𝐶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i="0">
                                                  <a:latin typeface="Cambria Math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0">
                                                  <a:latin typeface="Cambria Math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i="0">
                                                  <a:latin typeface="Cambria Math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194159"/>
                <a:ext cx="6606480" cy="11308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1560" y="3698915"/>
            <a:ext cx="4693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Load generation balance constraint: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62187" y="4248144"/>
                <a:ext cx="4149085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i="0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charset="0"/>
                        </a:rPr>
                        <m:t>     ∀</m:t>
                      </m:r>
                      <m:r>
                        <a:rPr lang="en-US" i="1">
                          <a:latin typeface="Cambria Math" charset="0"/>
                        </a:rPr>
                        <m:t>𝑡</m:t>
                      </m:r>
                      <m:r>
                        <a:rPr lang="en-US" i="0">
                          <a:latin typeface="Cambria Math" charset="0"/>
                        </a:rPr>
                        <m:t>=1,…</m:t>
                      </m:r>
                      <m:r>
                        <a:rPr lang="en-US" i="1">
                          <a:latin typeface="Cambria Math" charset="0"/>
                        </a:rPr>
                        <m:t>𝑇</m:t>
                      </m:r>
                      <m:r>
                        <a:rPr lang="en-US" i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187" y="4248144"/>
                <a:ext cx="4149085" cy="11308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675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Formulation as an optimization problem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11560" y="1556792"/>
            <a:ext cx="2429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Generation limits: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3698915"/>
            <a:ext cx="232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Ramp rate limits: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3528" y="2339252"/>
                <a:ext cx="6984776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𝑚𝑖𝑛</m:t>
                          </m:r>
                        </m:sup>
                      </m:sSubSup>
                      <m:r>
                        <a:rPr lang="en-US" i="0">
                          <a:latin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charset="0"/>
                        </a:rPr>
                        <m:t>≤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𝑚𝑎𝑥</m:t>
                          </m:r>
                        </m:sup>
                      </m:sSubSup>
                      <m:r>
                        <a:rPr lang="en-US" i="0">
                          <a:latin typeface="Cambria Math" charset="0"/>
                        </a:rPr>
                        <m:t>    ∀</m:t>
                      </m:r>
                      <m:r>
                        <a:rPr lang="en-US" i="1">
                          <a:latin typeface="Cambria Math" charset="0"/>
                        </a:rPr>
                        <m:t>𝑡</m:t>
                      </m:r>
                      <m:r>
                        <a:rPr lang="en-US" i="0">
                          <a:latin typeface="Cambria Math" charset="0"/>
                        </a:rPr>
                        <m:t>=1,…</m:t>
                      </m:r>
                      <m:r>
                        <a:rPr lang="en-US" i="1">
                          <a:latin typeface="Cambria Math" charset="0"/>
                        </a:rPr>
                        <m:t>𝑇</m:t>
                      </m:r>
                      <m:r>
                        <a:rPr lang="en-US" i="0">
                          <a:latin typeface="Cambria Math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i="0">
                          <a:latin typeface="Cambria Math" charset="0"/>
                        </a:rPr>
                        <m:t>&amp;</m:t>
                      </m:r>
                      <m:r>
                        <a:rPr lang="en-US" i="0">
                          <a:latin typeface="Cambria Math" charset="0"/>
                        </a:rPr>
                        <m:t> ∀</m:t>
                      </m:r>
                      <m:r>
                        <a:rPr lang="en-US" i="1">
                          <a:latin typeface="Cambria Math" charset="0"/>
                        </a:rPr>
                        <m:t>𝑖</m:t>
                      </m:r>
                      <m:r>
                        <a:rPr lang="en-US" i="0">
                          <a:latin typeface="Cambria Math" charset="0"/>
                        </a:rPr>
                        <m:t>=1,…</m:t>
                      </m:r>
                      <m:r>
                        <a:rPr lang="en-US" i="1">
                          <a:latin typeface="Cambria Math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39252"/>
                <a:ext cx="6984776" cy="4966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504" y="4488211"/>
                <a:ext cx="8208912" cy="1427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600"/>
                  </a:spcAft>
                  <a:tabLst>
                    <a:tab pos="52578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charset="0"/>
                              <a:ea typeface="Times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charset="0"/>
                              <a:ea typeface="Times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" charset="0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 charset="0"/>
                              <a:ea typeface="Times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charset="0"/>
                              <a:ea typeface="Times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charset="0"/>
                              <a:ea typeface="Times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" charset="0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 charset="0"/>
                              <a:ea typeface="Times" charset="0"/>
                            </a:rPr>
                            <m:t>𝑡</m:t>
                          </m:r>
                          <m:r>
                            <a:rPr lang="en-US" i="1">
                              <a:effectLst/>
                              <a:latin typeface="Cambria Math" charset="0"/>
                              <a:ea typeface="Times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≤</m:t>
                      </m:r>
                      <m:sSubSup>
                        <m:sSubSup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 charset="0"/>
                              <a:ea typeface="Times" charset="0"/>
                            </a:rPr>
                            <m:t>ΔP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charset="0"/>
                              <a:ea typeface="Times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effectLst/>
                              <a:latin typeface="Cambria Math" charset="0"/>
                              <a:ea typeface="Times" charset="0"/>
                            </a:rPr>
                            <m:t>𝑢𝑝</m:t>
                          </m:r>
                        </m:sup>
                      </m:sSubSup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     ∀</m:t>
                      </m:r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𝑡</m:t>
                      </m:r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=1,…</m:t>
                      </m:r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𝑇</m:t>
                      </m:r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 &amp; ∀</m:t>
                      </m:r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𝑖</m:t>
                      </m:r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=1,…</m:t>
                      </m:r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𝑁</m:t>
                      </m:r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effectLst/>
                  <a:latin typeface="Times New Roman" charset="0"/>
                  <a:ea typeface="Times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600"/>
                  </a:spcAft>
                  <a:tabLst>
                    <a:tab pos="5257800" algn="r"/>
                  </a:tabLst>
                </a:pPr>
                <a:endParaRPr lang="en-US" dirty="0">
                  <a:effectLst/>
                  <a:latin typeface="Times New Roman" charset="0"/>
                  <a:ea typeface="Times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600"/>
                  </a:spcAft>
                  <a:tabLst>
                    <a:tab pos="5257800" algn="r"/>
                  </a:tabLst>
                </a:pPr>
                <a:r>
                  <a:rPr lang="en-US" dirty="0">
                    <a:effectLst/>
                    <a:latin typeface="Times New Roman" charset="0"/>
                    <a:ea typeface="Times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𝑡</m:t>
                        </m:r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≤</m:t>
                    </m:r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Times" charset="0"/>
                          </a:rPr>
                          <m:t>ΔP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𝑑𝑜𝑤𝑛</m:t>
                        </m:r>
                      </m:sup>
                    </m:sSubSup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     ∀</m:t>
                    </m:r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𝑡</m:t>
                    </m:r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=1,…</m:t>
                    </m:r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𝑇</m:t>
                    </m:r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 &amp; ∀</m:t>
                    </m:r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𝑖</m:t>
                    </m:r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=1,…</m:t>
                    </m:r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𝑁</m:t>
                    </m:r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 </m:t>
                    </m:r>
                  </m:oMath>
                </a14:m>
                <a:endParaRPr lang="en-US" dirty="0">
                  <a:effectLst/>
                  <a:latin typeface="Times New Roman" charset="0"/>
                  <a:ea typeface="Times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488211"/>
                <a:ext cx="8208912" cy="14275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140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Formulation as an optimization problem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11560" y="1556792"/>
            <a:ext cx="392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 Hebrew" charset="-79"/>
                <a:ea typeface="Arial Hebrew" charset="-79"/>
                <a:cs typeface="Arial Hebrew" charset="-79"/>
              </a:rPr>
              <a:t>Minimum up time constraints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669658"/>
            <a:ext cx="4306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 Hebrew" charset="-79"/>
                <a:ea typeface="Arial Hebrew" charset="-79"/>
                <a:cs typeface="Arial Hebrew" charset="-79"/>
              </a:rPr>
              <a:t>Minimum down time </a:t>
            </a:r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1429" y="2180378"/>
                <a:ext cx="8941142" cy="1038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600"/>
                  </a:spcAft>
                  <a:tabLst>
                    <a:tab pos="52578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charset="0"/>
                          <a:ea typeface="Times" charset="0"/>
                        </a:rPr>
                        <m:t>if</m:t>
                      </m:r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charset="0"/>
                                  <a:ea typeface="Times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charset="0"/>
                                  <a:ea typeface="Times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 charset="0"/>
                                  <a:ea typeface="Times" charset="0"/>
                                </a:rPr>
                                <m:t>𝑡</m:t>
                              </m:r>
                              <m:r>
                                <a:rPr lang="en-US" i="1">
                                  <a:effectLst/>
                                  <a:latin typeface="Cambria Math" charset="0"/>
                                  <a:ea typeface="Times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effectLst/>
                              <a:latin typeface="Cambria Math" charset="0"/>
                              <a:ea typeface="Times" charset="0"/>
                            </a:rPr>
                            <m:t>=1 &amp;∃ </m:t>
                          </m:r>
                          <m:r>
                            <a:rPr lang="en-US" i="1">
                              <a:effectLst/>
                              <a:latin typeface="Cambria Math" charset="0"/>
                              <a:ea typeface="Times" charset="0"/>
                            </a:rPr>
                            <m:t>𝜏</m:t>
                          </m:r>
                          <m:r>
                            <a:rPr lang="en-US" i="1">
                              <a:effectLst/>
                              <a:latin typeface="Cambria Math" charset="0"/>
                              <a:ea typeface="Times" charset="0"/>
                            </a:rPr>
                            <m:t>&gt;</m:t>
                          </m:r>
                          <m:r>
                            <a:rPr lang="en-US" i="1">
                              <a:effectLst/>
                              <a:latin typeface="Cambria Math" charset="0"/>
                              <a:ea typeface="Times" charset="0"/>
                            </a:rPr>
                            <m:t>𝑡</m:t>
                          </m:r>
                          <m:r>
                            <a:rPr lang="en-US" i="1">
                              <a:effectLst/>
                              <a:latin typeface="Cambria Math" charset="0"/>
                              <a:ea typeface="Times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effectLst/>
                                  <a:latin typeface="Cambria Math" charset="0"/>
                                  <a:ea typeface="Times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charset="0"/>
                                  <a:ea typeface="Times" charset="0"/>
                                </a:rPr>
                                <m:t>𝑢𝑝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 charset="0"/>
                                  <a:ea typeface="Times" charset="0"/>
                                </a:rPr>
                                <m:t>𝑚𝑖𝑛</m:t>
                              </m:r>
                            </m:sup>
                          </m:sSubSup>
                          <m:r>
                            <a:rPr lang="en-US" i="1">
                              <a:effectLst/>
                              <a:latin typeface="Cambria Math" charset="0"/>
                              <a:ea typeface="Times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effectLst/>
                              <a:latin typeface="Cambria Math" charset="0"/>
                              <a:ea typeface="Times" charset="0"/>
                            </a:rPr>
                            <m:t>such</m:t>
                          </m:r>
                          <m:r>
                            <m:rPr>
                              <m:nor/>
                            </m:rPr>
                            <a:rPr lang="en-US">
                              <a:effectLst/>
                              <a:latin typeface="Cambria Math" charset="0"/>
                              <a:ea typeface="Times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effectLst/>
                              <a:latin typeface="Cambria Math" charset="0"/>
                              <a:ea typeface="Times" charset="0"/>
                            </a:rPr>
                            <m:t>that</m:t>
                          </m:r>
                          <m:r>
                            <a:rPr lang="en-US" i="1">
                              <a:effectLst/>
                              <a:latin typeface="Cambria Math" charset="0"/>
                              <a:ea typeface="Times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charset="0"/>
                                  <a:ea typeface="Times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charset="0"/>
                                  <a:ea typeface="Times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 charset="0"/>
                                  <a:ea typeface="Times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>
                              <a:effectLst/>
                              <a:latin typeface="Cambria Math" charset="0"/>
                              <a:ea typeface="Times" charset="0"/>
                            </a:rPr>
                            <m:t>=0</m:t>
                          </m:r>
                        </m:e>
                      </m:d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charset="0"/>
                              <a:ea typeface="Times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charset="0"/>
                              <a:ea typeface="Times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" charset="0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 charset="0"/>
                              <a:ea typeface="Times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effectLst/>
                  <a:latin typeface="Times New Roman" charset="0"/>
                  <a:ea typeface="Times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∀</m:t>
                      </m:r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𝑡</m:t>
                      </m:r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=1,…</m:t>
                      </m:r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𝑇</m:t>
                      </m:r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&amp; ∀</m:t>
                      </m:r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𝑖</m:t>
                      </m:r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=1,…</m:t>
                      </m:r>
                      <m:r>
                        <a:rPr lang="en-US" i="1">
                          <a:effectLst/>
                          <a:latin typeface="Cambria Math" charset="0"/>
                          <a:ea typeface="Times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effectLst/>
                  <a:latin typeface="Times New Roman" charset="0"/>
                  <a:ea typeface="Times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29" y="2180378"/>
                <a:ext cx="8941142" cy="103893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0" y="4224030"/>
                <a:ext cx="9205564" cy="491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if</m:t>
                      </m:r>
                      <m:r>
                        <a:rPr lang="en-US" i="0">
                          <a:latin typeface="Cambria Math" charset="0"/>
                        </a:rPr>
                        <m:t> {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lang="en-US" i="0">
                          <a:latin typeface="Cambria Math" charset="0"/>
                        </a:rPr>
                        <m:t>=0 </m:t>
                      </m:r>
                      <m:r>
                        <m:rPr>
                          <m:lit/>
                        </m:rPr>
                        <a:rPr lang="en-US" i="0">
                          <a:latin typeface="Cambria Math" charset="0"/>
                        </a:rPr>
                        <m:t>&amp;</m:t>
                      </m:r>
                      <m:r>
                        <a:rPr lang="en-US" i="0">
                          <a:latin typeface="Cambria Math" charset="0"/>
                        </a:rPr>
                        <m:t> ∃ </m:t>
                      </m:r>
                      <m:r>
                        <a:rPr lang="en-US" i="1">
                          <a:latin typeface="Cambria Math" charset="0"/>
                        </a:rPr>
                        <m:t>𝜏</m:t>
                      </m:r>
                      <m:r>
                        <a:rPr lang="en-US" i="0">
                          <a:latin typeface="Cambria Math" charset="0"/>
                        </a:rPr>
                        <m:t>&gt;</m:t>
                      </m:r>
                      <m:r>
                        <a:rPr lang="en-US" i="1">
                          <a:latin typeface="Cambria Math" charset="0"/>
                        </a:rPr>
                        <m:t>𝑡</m:t>
                      </m:r>
                      <m:r>
                        <a:rPr lang="en-US" i="0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𝑑𝑜𝑤𝑛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𝑚𝑖𝑛</m:t>
                          </m:r>
                        </m:sup>
                      </m:sSubSup>
                      <m:r>
                        <a:rPr lang="en-US" i="0"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 charset="0"/>
                        </a:rPr>
                        <m:t>that</m:t>
                      </m:r>
                      <m:r>
                        <a:rPr lang="en-US" i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𝜏</m:t>
                          </m:r>
                        </m:e>
                      </m:d>
                      <m:r>
                        <a:rPr lang="en-US" i="0">
                          <a:latin typeface="Cambria Math" charset="0"/>
                        </a:rPr>
                        <m:t>=1}⇒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24030"/>
                <a:ext cx="9205564" cy="4912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13235" y="4925156"/>
                <a:ext cx="35203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charset="0"/>
                        </a:rPr>
                        <m:t>∀</m:t>
                      </m:r>
                      <m:r>
                        <a:rPr lang="en-US" i="1">
                          <a:latin typeface="Cambria Math" charset="0"/>
                        </a:rPr>
                        <m:t>𝑡</m:t>
                      </m:r>
                      <m:r>
                        <a:rPr lang="en-US" i="0">
                          <a:latin typeface="Cambria Math" charset="0"/>
                        </a:rPr>
                        <m:t>=1,…</m:t>
                      </m:r>
                      <m:r>
                        <a:rPr lang="en-US" i="1">
                          <a:latin typeface="Cambria Math" charset="0"/>
                        </a:rPr>
                        <m:t>𝑇</m:t>
                      </m:r>
                      <m:r>
                        <m:rPr>
                          <m:lit/>
                        </m:rPr>
                        <a:rPr lang="en-US" i="0">
                          <a:latin typeface="Cambria Math" charset="0"/>
                        </a:rPr>
                        <m:t>&amp;</m:t>
                      </m:r>
                      <m:r>
                        <a:rPr lang="en-US" i="0">
                          <a:latin typeface="Cambria Math" charset="0"/>
                        </a:rPr>
                        <m:t> ∀</m:t>
                      </m:r>
                      <m:r>
                        <a:rPr lang="en-US" i="1">
                          <a:latin typeface="Cambria Math" charset="0"/>
                        </a:rPr>
                        <m:t>𝑖</m:t>
                      </m:r>
                      <m:r>
                        <a:rPr lang="en-US" i="0">
                          <a:latin typeface="Cambria Math" charset="0"/>
                        </a:rPr>
                        <m:t>=1,…</m:t>
                      </m:r>
                      <m:r>
                        <a:rPr lang="en-US" i="1">
                          <a:latin typeface="Cambria Math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235" y="4925156"/>
                <a:ext cx="3520387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3947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759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0182893"/>
                  </p:ext>
                </p:extLst>
              </p:nvPr>
            </p:nvGraphicFramePr>
            <p:xfrm>
              <a:off x="611520" y="1628800"/>
              <a:ext cx="7560881" cy="172819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118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18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26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1184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1267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0524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Generating unit</a:t>
                          </a:r>
                          <a14:m>
                            <m:oMath xmlns:m="http://schemas.openxmlformats.org/officeDocument/2006/math">
                              <m:r>
                                <a:rPr lang="en-GB" sz="16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sz="1600" dirty="0">
                              <a:effectLst/>
                            </a:rPr>
                            <a:t> (MW)</a:t>
                          </a:r>
                          <a:endParaRPr lang="en-US" sz="2400" dirty="0"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minimum generation</a:t>
                          </a:r>
                          <a:endParaRPr lang="en-US" sz="2400" dirty="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sz="1600" dirty="0">
                              <a:effectLst/>
                            </a:rPr>
                            <a:t> (MW)</a:t>
                          </a:r>
                          <a:endParaRPr lang="en-US" sz="2400" dirty="0"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maximum generation</a:t>
                          </a:r>
                          <a:endParaRPr lang="en-US" sz="2400" dirty="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GB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>
                              <a:effectLst/>
                            </a:rPr>
                            <a:t>($/MWh)</a:t>
                          </a:r>
                          <a:endParaRPr lang="en-US" sz="2400" dirty="0"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marginal cost</a:t>
                          </a:r>
                          <a:endParaRPr lang="en-US" sz="2400" dirty="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>
                              <a:effectLst/>
                            </a:rPr>
                            <a:t> ($/h)</a:t>
                          </a:r>
                          <a:endParaRPr lang="en-US" sz="2400" dirty="0"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fixed cost</a:t>
                          </a:r>
                          <a:endParaRPr lang="en-US" sz="2400" dirty="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1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1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500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10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500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1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2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100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350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30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250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1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3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200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35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100</a:t>
                          </a:r>
                          <a:endParaRPr lang="en-US" sz="2400" dirty="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0182893"/>
                  </p:ext>
                </p:extLst>
              </p:nvPr>
            </p:nvGraphicFramePr>
            <p:xfrm>
              <a:off x="611520" y="1628800"/>
              <a:ext cx="7560881" cy="172819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11843"/>
                    <a:gridCol w="1511843"/>
                    <a:gridCol w="1512676"/>
                    <a:gridCol w="1511843"/>
                    <a:gridCol w="1512676"/>
                  </a:tblGrid>
                  <a:tr h="9052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03" t="-671" r="-402016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00403" t="-671" r="-302016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99598" t="-671" r="-200803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300806" t="-671" r="-101613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00806" t="-671" r="-1613" b="-100671"/>
                          </a:stretch>
                        </a:blipFill>
                      </a:tcPr>
                    </a:tc>
                  </a:tr>
                  <a:tr h="27431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1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500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10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500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7431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2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100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350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30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250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7431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3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200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35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100</a:t>
                          </a:r>
                          <a:endParaRPr lang="en-US" sz="2400" dirty="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178597"/>
                  </p:ext>
                </p:extLst>
              </p:nvPr>
            </p:nvGraphicFramePr>
            <p:xfrm>
              <a:off x="755576" y="4221088"/>
              <a:ext cx="7416826" cy="9361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539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39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549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5395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805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Time period</a:t>
                          </a:r>
                          <a14:m>
                            <m:oMath xmlns:m="http://schemas.openxmlformats.org/officeDocument/2006/math">
                              <m:r>
                                <a:rPr lang="en-GB" sz="16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1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2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3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805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600">
                                  <a:effectLst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GB" sz="16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600"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6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600">
                              <a:effectLst/>
                            </a:rPr>
                            <a:t> (MW)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550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750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1050</a:t>
                          </a:r>
                          <a:endParaRPr lang="en-US" sz="2400" dirty="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178597"/>
                  </p:ext>
                </p:extLst>
              </p:nvPr>
            </p:nvGraphicFramePr>
            <p:xfrm>
              <a:off x="755576" y="4221088"/>
              <a:ext cx="7416826" cy="9361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53951"/>
                    <a:gridCol w="1853951"/>
                    <a:gridCol w="1854973"/>
                    <a:gridCol w="1853951"/>
                  </a:tblGrid>
                  <a:tr h="468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329" t="-49351" r="-301974" b="-103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1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2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3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8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329" t="-149351" r="-301974" b="-3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550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750</a:t>
                          </a:r>
                          <a:endParaRPr lang="en-US" sz="24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1050</a:t>
                          </a:r>
                          <a:endParaRPr lang="en-US" sz="2400" dirty="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61221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3.3: Period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1520" y="1268760"/>
                <a:ext cx="8784976" cy="4539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>
                    <a:latin typeface="Times New Roman" charset="0"/>
                    <a:ea typeface="Times" charset="0"/>
                  </a:rPr>
                  <a:t>Load = 550MW</a:t>
                </a:r>
              </a:p>
              <a:p>
                <a:pPr marL="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>
                    <a:latin typeface="Times New Roman" charset="0"/>
                    <a:ea typeface="Times" charset="0"/>
                  </a:rPr>
                  <a:t>Three feasible combinations of units: 1&amp;2, 1&amp;3, 2&amp;3.</a:t>
                </a:r>
              </a:p>
              <a:p>
                <a:pPr marL="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dirty="0">
                  <a:latin typeface="Times New Roman" charset="0"/>
                  <a:ea typeface="Times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Symbol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=450</m:t>
                    </m:r>
                  </m:oMath>
                </a14:m>
                <a:r>
                  <a:rPr lang="en-US" dirty="0">
                    <a:effectLst/>
                    <a:latin typeface="Times New Roman" charset="0"/>
                    <a:ea typeface="Times" charset="0"/>
                  </a:rPr>
                  <a:t> MW,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=100</m:t>
                    </m:r>
                  </m:oMath>
                </a14:m>
                <a:r>
                  <a:rPr lang="en-US" dirty="0">
                    <a:effectLst/>
                    <a:latin typeface="Times New Roman" charset="0"/>
                    <a:ea typeface="Times" charset="0"/>
                  </a:rPr>
                  <a:t> MW</a:t>
                </a:r>
              </a:p>
              <a:p>
                <a:pPr marL="800100" lvl="1" indent="-342900">
                  <a:spcBef>
                    <a:spcPts val="0"/>
                  </a:spcBef>
                  <a:spcAft>
                    <a:spcPts val="0"/>
                  </a:spcAft>
                  <a:buFont typeface="Symbol" charset="2"/>
                  <a:buChar char=""/>
                </a:pPr>
                <a:r>
                  <a:rPr lang="en-US" dirty="0">
                    <a:latin typeface="Times New Roman" charset="0"/>
                    <a:ea typeface="Times" charset="0"/>
                  </a:rPr>
                  <a:t>T</a:t>
                </a:r>
                <a:r>
                  <a:rPr lang="en-US" dirty="0">
                    <a:effectLst/>
                    <a:latin typeface="Times New Roman" charset="0"/>
                    <a:ea typeface="Times" charset="0"/>
                  </a:rPr>
                  <a:t>otal cost: 500 + 10 x 450 + 250 + 30 x 100 = $8,250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Symbol" charset="2"/>
                  <a:buChar char=""/>
                </a:pPr>
                <a:endParaRPr lang="en-US" dirty="0">
                  <a:effectLst/>
                  <a:latin typeface="Times New Roman" charset="0"/>
                  <a:ea typeface="Times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Symbol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=500</m:t>
                    </m:r>
                  </m:oMath>
                </a14:m>
                <a:r>
                  <a:rPr lang="en-US" dirty="0">
                    <a:effectLst/>
                    <a:latin typeface="Times New Roman" charset="0"/>
                    <a:ea typeface="Times" charset="0"/>
                  </a:rPr>
                  <a:t> MW,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=50</m:t>
                    </m:r>
                  </m:oMath>
                </a14:m>
                <a:r>
                  <a:rPr lang="en-US" dirty="0">
                    <a:effectLst/>
                    <a:latin typeface="Times New Roman" charset="0"/>
                    <a:ea typeface="Times" charset="0"/>
                  </a:rPr>
                  <a:t> MW</a:t>
                </a:r>
              </a:p>
              <a:p>
                <a:pPr marL="800100" lvl="1" indent="-342900">
                  <a:spcBef>
                    <a:spcPts val="0"/>
                  </a:spcBef>
                  <a:spcAft>
                    <a:spcPts val="0"/>
                  </a:spcAft>
                  <a:buFont typeface="Symbol" charset="2"/>
                  <a:buChar char=""/>
                </a:pPr>
                <a:r>
                  <a:rPr lang="en-US" dirty="0">
                    <a:latin typeface="Times New Roman" charset="0"/>
                    <a:ea typeface="Times" charset="0"/>
                  </a:rPr>
                  <a:t>T</a:t>
                </a:r>
                <a:r>
                  <a:rPr lang="en-US" dirty="0">
                    <a:effectLst/>
                    <a:latin typeface="Times New Roman" charset="0"/>
                    <a:ea typeface="Times" charset="0"/>
                  </a:rPr>
                  <a:t>otal cost: 500 + 10 x 500 + 100 + 35 x 50 = $7,350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600"/>
                  </a:spcAft>
                  <a:buFont typeface="Symbol" charset="2"/>
                  <a:buChar char=""/>
                </a:pPr>
                <a:endParaRPr lang="en-US" i="1" dirty="0">
                  <a:effectLst/>
                  <a:latin typeface="Cambria Math" charset="0"/>
                  <a:ea typeface="Times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600"/>
                  </a:spcAft>
                  <a:buFont typeface="Symbol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=350</m:t>
                    </m:r>
                  </m:oMath>
                </a14:m>
                <a:r>
                  <a:rPr lang="en-US" dirty="0">
                    <a:effectLst/>
                    <a:latin typeface="Times New Roman" charset="0"/>
                    <a:ea typeface="Times" charset="0"/>
                  </a:rPr>
                  <a:t> MW,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=200</m:t>
                    </m:r>
                  </m:oMath>
                </a14:m>
                <a:r>
                  <a:rPr lang="en-US" dirty="0">
                    <a:effectLst/>
                    <a:latin typeface="Times New Roman" charset="0"/>
                    <a:ea typeface="Times" charset="0"/>
                  </a:rPr>
                  <a:t> MW</a:t>
                </a:r>
              </a:p>
              <a:p>
                <a:pPr marL="800100" lvl="1" indent="-342900">
                  <a:spcBef>
                    <a:spcPts val="0"/>
                  </a:spcBef>
                  <a:spcAft>
                    <a:spcPts val="600"/>
                  </a:spcAft>
                  <a:buFont typeface="Symbol" charset="2"/>
                  <a:buChar char=""/>
                </a:pPr>
                <a:r>
                  <a:rPr lang="en-US" dirty="0">
                    <a:latin typeface="Times New Roman" charset="0"/>
                    <a:ea typeface="Times" charset="0"/>
                  </a:rPr>
                  <a:t>T</a:t>
                </a:r>
                <a:r>
                  <a:rPr lang="en-US" dirty="0">
                    <a:effectLst/>
                    <a:latin typeface="Times New Roman" charset="0"/>
                    <a:ea typeface="Times" charset="0"/>
                  </a:rPr>
                  <a:t>otal cost of: 250 + 30 x 350 + 100 + 35 x 200 = $17,850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8760"/>
                <a:ext cx="8784976" cy="4539704"/>
              </a:xfrm>
              <a:prstGeom prst="rect">
                <a:avLst/>
              </a:prstGeom>
              <a:blipFill rotWithShape="0">
                <a:blip r:embed="rId2"/>
                <a:stretch>
                  <a:fillRect l="-1110" t="-1074" b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1520" y="6135687"/>
                <a:ext cx="25242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π</m:t>
                          </m:r>
                        </m:e>
                        <m:sub>
                          <m:r>
                            <a:rPr lang="en-US" i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i="0"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US" i="0">
                          <a:latin typeface="Cambria Math" charset="0"/>
                        </a:rPr>
                        <m:t>=35 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charset="0"/>
                            </a:rPr>
                            <m:t>$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</a:rPr>
                            <m:t>M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latin typeface="Cambria Math" charset="0"/>
                        </a:rPr>
                        <m:t>Wh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135687"/>
                <a:ext cx="2524217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26667" r="-3140" b="-19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423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3.3: Period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7200" y="2828836"/>
                <a:ext cx="7931224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spcBef>
                    <a:spcPts val="0"/>
                  </a:spcBef>
                  <a:spcAft>
                    <a:spcPts val="600"/>
                  </a:spcAft>
                  <a:buFont typeface="Symbol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=500</m:t>
                    </m:r>
                  </m:oMath>
                </a14:m>
                <a:r>
                  <a:rPr lang="en-US" dirty="0">
                    <a:effectLst/>
                    <a:latin typeface="Times New Roman" charset="0"/>
                    <a:ea typeface="Times" charset="0"/>
                  </a:rPr>
                  <a:t> MW,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=250</m:t>
                    </m:r>
                  </m:oMath>
                </a14:m>
                <a:r>
                  <a:rPr lang="en-US" dirty="0">
                    <a:effectLst/>
                    <a:latin typeface="Times New Roman" charset="0"/>
                    <a:ea typeface="Times" charset="0"/>
                  </a:rPr>
                  <a:t> MW</a:t>
                </a:r>
              </a:p>
              <a:p>
                <a:pPr marL="800100" lvl="1" indent="-342900">
                  <a:spcBef>
                    <a:spcPts val="0"/>
                  </a:spcBef>
                  <a:spcAft>
                    <a:spcPts val="600"/>
                  </a:spcAft>
                  <a:buFont typeface="Symbol" charset="2"/>
                  <a:buChar char=""/>
                </a:pPr>
                <a:r>
                  <a:rPr lang="en-US" dirty="0">
                    <a:latin typeface="Times New Roman" charset="0"/>
                    <a:ea typeface="Times" charset="0"/>
                  </a:rPr>
                  <a:t>T</a:t>
                </a:r>
                <a:r>
                  <a:rPr lang="en-US" dirty="0">
                    <a:effectLst/>
                    <a:latin typeface="Times New Roman" charset="0"/>
                    <a:ea typeface="Times" charset="0"/>
                  </a:rPr>
                  <a:t>otal cost: 500 + 10 x 500 + 250 + 30 x 250 = $13,250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28836"/>
                <a:ext cx="7931224" cy="907941"/>
              </a:xfrm>
              <a:prstGeom prst="rect">
                <a:avLst/>
              </a:prstGeom>
              <a:blipFill rotWithShape="0">
                <a:blip r:embed="rId2"/>
                <a:stretch>
                  <a:fillRect l="-1230" t="-6711" b="-14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3528" y="5949280"/>
                <a:ext cx="2540952" cy="469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i="0"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US" i="0">
                          <a:latin typeface="Cambria Math" charset="0"/>
                        </a:rPr>
                        <m:t>=</m:t>
                      </m:r>
                      <m:r>
                        <a:rPr lang="en-US" b="0" i="0" smtClean="0">
                          <a:latin typeface="Cambria Math" charset="0"/>
                        </a:rPr>
                        <m:t>30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charset="0"/>
                            </a:rPr>
                            <m:t>$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</a:rPr>
                            <m:t>M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latin typeface="Cambria Math" charset="0"/>
                        </a:rPr>
                        <m:t>Wh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949280"/>
                <a:ext cx="2540952" cy="469809"/>
              </a:xfrm>
              <a:prstGeom prst="rect">
                <a:avLst/>
              </a:prstGeom>
              <a:blipFill rotWithShape="0">
                <a:blip r:embed="rId3"/>
                <a:stretch>
                  <a:fillRect t="-123377" r="-1439" b="-187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43975" y="1524206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Times New Roman" charset="0"/>
                <a:ea typeface="Times" charset="0"/>
              </a:rPr>
              <a:t>Load = 750MW</a:t>
            </a:r>
          </a:p>
        </p:txBody>
      </p:sp>
    </p:spTree>
    <p:extLst>
      <p:ext uri="{BB962C8B-B14F-4D97-AF65-F5344CB8AC3E}">
        <p14:creationId xmlns:p14="http://schemas.microsoft.com/office/powerpoint/2010/main" val="70597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3.3: Period 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3528" y="5949280"/>
                <a:ext cx="2540952" cy="469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en-US" i="0"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US" i="0">
                          <a:latin typeface="Cambria Math" charset="0"/>
                        </a:rPr>
                        <m:t>=</m:t>
                      </m:r>
                      <m:r>
                        <a:rPr lang="en-US" b="0" i="0" smtClean="0">
                          <a:latin typeface="Cambria Math" charset="0"/>
                        </a:rPr>
                        <m:t>3</m:t>
                      </m:r>
                      <m:r>
                        <a:rPr lang="en-US" b="0" i="1" smtClean="0">
                          <a:latin typeface="Cambria Math" charset="0"/>
                        </a:rPr>
                        <m:t>5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charset="0"/>
                            </a:rPr>
                            <m:t>$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</a:rPr>
                            <m:t>M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latin typeface="Cambria Math" charset="0"/>
                        </a:rPr>
                        <m:t>Wh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949280"/>
                <a:ext cx="2540952" cy="469809"/>
              </a:xfrm>
              <a:prstGeom prst="rect">
                <a:avLst/>
              </a:prstGeom>
              <a:blipFill rotWithShape="0">
                <a:blip r:embed="rId2"/>
                <a:stretch>
                  <a:fillRect t="-123377" r="-1439" b="-187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43975" y="1524206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Times New Roman" charset="0"/>
                <a:ea typeface="Times" charset="0"/>
              </a:rPr>
              <a:t>Load = 1050MW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1520" y="2616666"/>
                <a:ext cx="8640960" cy="1277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spcBef>
                    <a:spcPts val="0"/>
                  </a:spcBef>
                  <a:spcAft>
                    <a:spcPts val="600"/>
                  </a:spcAft>
                  <a:buFont typeface="Symbol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=500</m:t>
                    </m:r>
                  </m:oMath>
                </a14:m>
                <a:r>
                  <a:rPr lang="en-US" dirty="0">
                    <a:effectLst/>
                    <a:latin typeface="Times New Roman" charset="0"/>
                    <a:ea typeface="Times" charset="0"/>
                  </a:rPr>
                  <a:t> MW,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=350</m:t>
                    </m:r>
                  </m:oMath>
                </a14:m>
                <a:r>
                  <a:rPr lang="en-US" dirty="0">
                    <a:effectLst/>
                    <a:latin typeface="Times New Roman" charset="0"/>
                    <a:ea typeface="Times" charset="0"/>
                  </a:rPr>
                  <a:t> MW,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effectLst/>
                        <a:latin typeface="Cambria Math" charset="0"/>
                        <a:ea typeface="Times" charset="0"/>
                      </a:rPr>
                      <m:t>=200</m:t>
                    </m:r>
                  </m:oMath>
                </a14:m>
                <a:r>
                  <a:rPr lang="en-US" dirty="0">
                    <a:effectLst/>
                    <a:latin typeface="Times New Roman" charset="0"/>
                    <a:ea typeface="Times" charset="0"/>
                  </a:rPr>
                  <a:t> MW</a:t>
                </a:r>
              </a:p>
              <a:p>
                <a:pPr marL="800100" lvl="1" indent="-342900">
                  <a:spcBef>
                    <a:spcPts val="0"/>
                  </a:spcBef>
                  <a:spcAft>
                    <a:spcPts val="600"/>
                  </a:spcAft>
                  <a:buFont typeface="Symbol" charset="2"/>
                  <a:buChar char=""/>
                </a:pPr>
                <a:r>
                  <a:rPr lang="en-US" dirty="0">
                    <a:latin typeface="Times New Roman" charset="0"/>
                    <a:ea typeface="Times" charset="0"/>
                  </a:rPr>
                  <a:t>T</a:t>
                </a:r>
                <a:r>
                  <a:rPr lang="en-US" dirty="0">
                    <a:effectLst/>
                    <a:latin typeface="Times New Roman" charset="0"/>
                    <a:ea typeface="Times" charset="0"/>
                  </a:rPr>
                  <a:t>otal cost: 500 + 10 x 500 + 250 + 30 x 350 + 100 + 35 x 200 = $23,350.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16666"/>
                <a:ext cx="8640960" cy="1277273"/>
              </a:xfrm>
              <a:prstGeom prst="rect">
                <a:avLst/>
              </a:prstGeom>
              <a:blipFill rotWithShape="0">
                <a:blip r:embed="rId3"/>
                <a:stretch>
                  <a:fillRect l="-1128" t="-4762" r="-5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059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the fixed costs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327847"/>
              </p:ext>
            </p:extLst>
          </p:nvPr>
        </p:nvGraphicFramePr>
        <p:xfrm>
          <a:off x="755574" y="1412774"/>
          <a:ext cx="7776865" cy="4032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9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9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8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Period</a:t>
                      </a:r>
                      <a:endParaRPr lang="en-US" sz="1400" dirty="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Price $/MWh</a:t>
                      </a:r>
                      <a:endParaRPr lang="en-US" sz="1400" dirty="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Unit 1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Unit 2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Unit 3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573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35 </a:t>
                      </a:r>
                      <a:endParaRPr lang="en-US" sz="1400" dirty="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Output (MWh)</a:t>
                      </a:r>
                      <a:endParaRPr lang="en-US" sz="1400" dirty="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500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1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Revenue ($)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17500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1750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1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Cost ($)</a:t>
                      </a:r>
                      <a:endParaRPr lang="en-US" sz="1400" dirty="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5500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1850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1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Profit ($)</a:t>
                      </a:r>
                      <a:endParaRPr lang="en-US" sz="1400" dirty="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12000</a:t>
                      </a:r>
                      <a:endParaRPr lang="en-US" sz="1400" dirty="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-100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167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Output (MWh)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500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250</a:t>
                      </a:r>
                      <a:endParaRPr lang="en-US" sz="1400" dirty="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Revenue ($)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15000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7500</a:t>
                      </a:r>
                      <a:endParaRPr lang="en-US" sz="1400" dirty="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Cost ($)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5500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7750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Profit ($)</a:t>
                      </a:r>
                      <a:endParaRPr lang="en-US" sz="1400" dirty="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9500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-250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863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35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Output (MWh)</a:t>
                      </a:r>
                      <a:endParaRPr lang="en-US" sz="1400" dirty="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500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350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200</a:t>
                      </a:r>
                      <a:endParaRPr lang="en-US" sz="1400" dirty="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Revenue ($)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17500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12250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7000</a:t>
                      </a:r>
                      <a:endParaRPr lang="en-US" sz="1400" dirty="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Cost ($)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5500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10750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7100</a:t>
                      </a:r>
                      <a:endParaRPr lang="en-US" sz="1400" dirty="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Profit ($)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12000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1500</a:t>
                      </a:r>
                      <a:endParaRPr lang="en-US" sz="140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-100</a:t>
                      </a:r>
                      <a:endParaRPr lang="en-US" sz="1400" dirty="0"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619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Uplift payments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75656" y="1556792"/>
                <a:ext cx="5958408" cy="696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Times" charset="0"/>
                        <a:cs typeface="Times New Roman" charset="0"/>
                      </a:rPr>
                      <m:t>𝐾</m:t>
                    </m:r>
                    <m:r>
                      <a:rPr lang="en-US" i="1">
                        <a:latin typeface="Cambria Math" charset="0"/>
                        <a:ea typeface="Times" charset="0"/>
                        <a:cs typeface="Times New Roman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Times" charset="0"/>
                        <a:cs typeface="Times New Roman" charset="0"/>
                      </a:rPr>
                      <m:t>𝑡</m:t>
                    </m:r>
                    <m:r>
                      <a:rPr lang="en-US" i="1">
                        <a:latin typeface="Cambria Math" charset="0"/>
                        <a:ea typeface="Times" charset="0"/>
                        <a:cs typeface="Times New Roman" charset="0"/>
                      </a:rPr>
                      <m:t>)=</m:t>
                    </m:r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  <a:cs typeface="Times New Roman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  <a:cs typeface="Times New Roman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  <a:cs typeface="Times New Roman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effectLst/>
                        <a:latin typeface="Cambria Math" charset="0"/>
                        <a:ea typeface="Times" charset="0"/>
                        <a:cs typeface="Times New Roman" charset="0"/>
                      </a:rPr>
                      <m:t>𝐿</m:t>
                    </m:r>
                    <m:r>
                      <a:rPr lang="en-US" i="1">
                        <a:effectLst/>
                        <a:latin typeface="Cambria Math" charset="0"/>
                        <a:ea typeface="Times" charset="0"/>
                        <a:cs typeface="Times New Roman" charset="0"/>
                      </a:rPr>
                      <m:t>(</m:t>
                    </m:r>
                    <m:r>
                      <a:rPr lang="en-US" i="1">
                        <a:effectLst/>
                        <a:latin typeface="Cambria Math" charset="0"/>
                        <a:ea typeface="Times" charset="0"/>
                        <a:cs typeface="Times New Roman" charset="0"/>
                      </a:rPr>
                      <m:t>𝑡</m:t>
                    </m:r>
                    <m:r>
                      <a:rPr lang="en-US" i="1">
                        <a:effectLst/>
                        <a:latin typeface="Cambria Math" charset="0"/>
                        <a:ea typeface="Times" charset="0"/>
                        <a:cs typeface="Times New Roman" charset="0"/>
                      </a:rPr>
                      <m:t>)+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  <a:cs typeface="Times New Roman" charset="0"/>
                          </a:rPr>
                          <m:t>𝑖</m:t>
                        </m:r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  <a:cs typeface="Times New Roman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  <a:cs typeface="Times New Roman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charset="0"/>
                                <a:ea typeface="Times" charset="0"/>
                                <a:cs typeface="Times New Roman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charset="0"/>
                                <a:ea typeface="Times" charset="0"/>
                                <a:cs typeface="Times New Roman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effectLst/>
                        <a:latin typeface="Cambria Math" charset="0"/>
                        <a:ea typeface="Times" charset="0"/>
                        <a:cs typeface="Times New Roman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  <a:cs typeface="Times New Roman" charset="0"/>
                          </a:rPr>
                          <m:t>𝐿</m:t>
                        </m:r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  <a:cs typeface="Times New Roman" charset="0"/>
                          </a:rPr>
                          <m:t>(</m:t>
                        </m:r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  <a:cs typeface="Times New Roman" charset="0"/>
                          </a:rPr>
                          <m:t>𝑡</m:t>
                        </m:r>
                        <m:r>
                          <a:rPr lang="en-US" i="1">
                            <a:effectLst/>
                            <a:latin typeface="Cambria Math" charset="0"/>
                            <a:ea typeface="Times" charset="0"/>
                            <a:cs typeface="Times New Roman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effectLst/>
                                <a:latin typeface="Cambria Math" charset="0"/>
                                <a:ea typeface="Times" charset="0"/>
                                <a:cs typeface="Times New Roman" charset="0"/>
                              </a:rPr>
                              <m:t>𝑡</m:t>
                            </m:r>
                            <m:r>
                              <a:rPr lang="en-US" i="1">
                                <a:effectLst/>
                                <a:latin typeface="Cambria Math" charset="0"/>
                                <a:ea typeface="Times" charset="0"/>
                                <a:cs typeface="Times New Roman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 charset="0"/>
                                <a:ea typeface="Times" charset="0"/>
                                <a:cs typeface="Times New Roman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i="1">
                                <a:effectLst/>
                                <a:latin typeface="Cambria Math" charset="0"/>
                                <a:ea typeface="Times" charset="0"/>
                                <a:cs typeface="Times New Roman" charset="0"/>
                              </a:rPr>
                              <m:t>𝐿</m:t>
                            </m:r>
                            <m:r>
                              <a:rPr lang="en-US" i="1">
                                <a:effectLst/>
                                <a:latin typeface="Cambria Math" charset="0"/>
                                <a:ea typeface="Times" charset="0"/>
                                <a:cs typeface="Times New Roman" charset="0"/>
                              </a:rPr>
                              <m:t>(</m:t>
                            </m:r>
                            <m:r>
                              <a:rPr lang="en-US" i="1">
                                <a:effectLst/>
                                <a:latin typeface="Cambria Math" charset="0"/>
                                <a:ea typeface="Times" charset="0"/>
                                <a:cs typeface="Times New Roman" charset="0"/>
                              </a:rPr>
                              <m:t>𝑡</m:t>
                            </m:r>
                            <m:r>
                              <a:rPr lang="en-US" i="1">
                                <a:effectLst/>
                                <a:latin typeface="Cambria Math" charset="0"/>
                                <a:ea typeface="Times" charset="0"/>
                                <a:cs typeface="Times New Roman" charset="0"/>
                              </a:rPr>
                              <m:t>)</m:t>
                            </m:r>
                          </m:e>
                        </m:nary>
                      </m:den>
                    </m:f>
                    <m:r>
                      <a:rPr lang="en-US" i="1">
                        <a:effectLst/>
                        <a:latin typeface="Cambria Math" charset="0"/>
                        <a:ea typeface="Times" charset="0"/>
                        <a:cs typeface="Times New Roman" charset="0"/>
                      </a:rPr>
                      <m:t>, ∀</m:t>
                    </m:r>
                    <m:r>
                      <a:rPr lang="en-US" i="1">
                        <a:effectLst/>
                        <a:latin typeface="Cambria Math" charset="0"/>
                        <a:ea typeface="Times" charset="0"/>
                        <a:cs typeface="Times New Roman" charset="0"/>
                      </a:rPr>
                      <m:t>𝑡</m:t>
                    </m:r>
                    <m:r>
                      <a:rPr lang="en-US" i="1">
                        <a:effectLst/>
                        <a:latin typeface="Cambria Math" charset="0"/>
                        <a:ea typeface="Times" charset="0"/>
                        <a:cs typeface="Times New Roman" charset="0"/>
                      </a:rPr>
                      <m:t>∈</m:t>
                    </m:r>
                    <m:r>
                      <a:rPr lang="en-US" i="1">
                        <a:effectLst/>
                        <a:latin typeface="Cambria Math" charset="0"/>
                        <a:ea typeface="Times" charset="0"/>
                        <a:cs typeface="Times New Roman" charset="0"/>
                      </a:rPr>
                      <m:t>𝑇</m:t>
                    </m:r>
                  </m:oMath>
                </a14:m>
                <a:r>
                  <a:rPr lang="en-US" i="1" dirty="0">
                    <a:effectLst/>
                    <a:latin typeface="Cambria Math" charset="0"/>
                    <a:ea typeface="Times" charset="0"/>
                    <a:cs typeface="Times New Roman" charset="0"/>
                  </a:rPr>
                  <a:t>	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556792"/>
                <a:ext cx="5958408" cy="69685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3117252"/>
                  </p:ext>
                </p:extLst>
              </p:nvPr>
            </p:nvGraphicFramePr>
            <p:xfrm>
              <a:off x="683568" y="2852936"/>
              <a:ext cx="7643192" cy="21183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188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078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078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0871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1885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Time period</a:t>
                          </a:r>
                          <a14:m>
                            <m:oMath xmlns:m="http://schemas.openxmlformats.org/officeDocument/2006/math"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0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8060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Energy payments at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sz="2000">
                              <a:effectLst/>
                            </a:rPr>
                            <a:t> ($)</a:t>
                          </a:r>
                          <a:endParaRPr lang="en-US" sz="20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19250</a:t>
                          </a:r>
                          <a:endParaRPr lang="en-US" sz="20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22500</a:t>
                          </a:r>
                          <a:endParaRPr lang="en-US" sz="20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36750</a:t>
                          </a:r>
                          <a:endParaRPr lang="en-US" sz="20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1885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Uplift payments ($)</a:t>
                          </a:r>
                          <a:endParaRPr lang="en-US" sz="20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105.3</a:t>
                          </a:r>
                          <a:endParaRPr lang="en-US" sz="20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143.6</a:t>
                          </a:r>
                          <a:endParaRPr lang="en-US" sz="20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201.1</a:t>
                          </a:r>
                          <a:endParaRPr lang="en-US" sz="2000" dirty="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3117252"/>
                  </p:ext>
                </p:extLst>
              </p:nvPr>
            </p:nvGraphicFramePr>
            <p:xfrm>
              <a:off x="683568" y="2852936"/>
              <a:ext cx="7643192" cy="21183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18846"/>
                    <a:gridCol w="1507816"/>
                    <a:gridCol w="1507816"/>
                    <a:gridCol w="1508714"/>
                  </a:tblGrid>
                  <a:tr h="6188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95" t="-46078" r="-145898" b="-2431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8806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95" t="-103472" r="-145898" b="-7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19250</a:t>
                          </a:r>
                          <a:endParaRPr lang="en-US" sz="20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22500</a:t>
                          </a:r>
                          <a:endParaRPr lang="en-US" sz="20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36750</a:t>
                          </a:r>
                          <a:endParaRPr lang="en-US" sz="20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1885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Uplift payments ($)</a:t>
                          </a:r>
                          <a:endParaRPr lang="en-US" sz="20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105.3</a:t>
                          </a:r>
                          <a:endParaRPr lang="en-US" sz="20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143.6</a:t>
                          </a:r>
                          <a:endParaRPr lang="en-US" sz="200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201.1</a:t>
                          </a:r>
                          <a:endParaRPr lang="en-US" sz="2000" dirty="0">
                            <a:effectLst/>
                            <a:latin typeface="Times New Roman" charset="0"/>
                            <a:ea typeface="Times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6084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3375"/>
            <a:ext cx="8524056" cy="792163"/>
          </a:xfrm>
        </p:spPr>
        <p:txBody>
          <a:bodyPr/>
          <a:lstStyle/>
          <a:p>
            <a:r>
              <a:rPr lang="en-GB" sz="2800" dirty="0"/>
              <a:t>Differences between electricity and other commodities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Demand for electricity exhibits predictable daily, weekly and seasonal variations</a:t>
            </a:r>
          </a:p>
          <a:p>
            <a:pPr lvl="1"/>
            <a:r>
              <a:rPr lang="en-GB" dirty="0"/>
              <a:t>Similar to other commodities (e.g. coffee)</a:t>
            </a:r>
          </a:p>
          <a:p>
            <a:r>
              <a:rPr lang="en-GB" sz="2800" dirty="0"/>
              <a:t>Electricity cannot be stored in large quantities</a:t>
            </a:r>
          </a:p>
          <a:p>
            <a:pPr lvl="1"/>
            <a:r>
              <a:rPr lang="en-GB" dirty="0"/>
              <a:t>Must be consumed when it is produced</a:t>
            </a:r>
          </a:p>
          <a:p>
            <a:r>
              <a:rPr lang="en-GB" sz="2800" dirty="0"/>
              <a:t>Production facilities must be able to meet peak demand</a:t>
            </a:r>
          </a:p>
          <a:p>
            <a:r>
              <a:rPr lang="en-GB" sz="2800" dirty="0"/>
              <a:t>Very low price elasticity of the demand in the short run</a:t>
            </a:r>
          </a:p>
          <a:p>
            <a:pPr lvl="1"/>
            <a:r>
              <a:rPr lang="en-GB" dirty="0"/>
              <a:t>Demand curve is almost vertical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Centralized vs. bilateral trading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454150"/>
            <a:ext cx="4033837" cy="4672013"/>
          </a:xfrm>
        </p:spPr>
        <p:txBody>
          <a:bodyPr/>
          <a:lstStyle/>
          <a:p>
            <a:r>
              <a:rPr lang="en-GB" sz="2400" dirty="0"/>
              <a:t>Centralized</a:t>
            </a:r>
          </a:p>
          <a:p>
            <a:pPr lvl="1"/>
            <a:r>
              <a:rPr lang="en-GB" sz="2000" dirty="0"/>
              <a:t>Economically unusual because administered centrally</a:t>
            </a:r>
          </a:p>
          <a:p>
            <a:pPr lvl="1"/>
            <a:r>
              <a:rPr lang="en-GB" sz="2000" dirty="0"/>
              <a:t>Price not transparent</a:t>
            </a:r>
          </a:p>
          <a:p>
            <a:pPr lvl="1"/>
            <a:r>
              <a:rPr lang="en-GB" sz="2000" dirty="0"/>
              <a:t>Facilitates security function</a:t>
            </a:r>
          </a:p>
          <a:p>
            <a:pPr lvl="1"/>
            <a:r>
              <a:rPr lang="en-GB" sz="2000" dirty="0"/>
              <a:t>Makes possible central optimization</a:t>
            </a:r>
          </a:p>
          <a:p>
            <a:pPr lvl="1"/>
            <a:r>
              <a:rPr lang="en-GB" sz="2000" dirty="0"/>
              <a:t>Historical origins in electricity industry</a:t>
            </a:r>
          </a:p>
          <a:p>
            <a:pPr lvl="1"/>
            <a:r>
              <a:rPr lang="en-GB" sz="2000" dirty="0"/>
              <a:t>Mostly US </a:t>
            </a:r>
          </a:p>
          <a:p>
            <a:pPr lvl="1"/>
            <a:r>
              <a:rPr lang="en-GB" sz="2000" dirty="0"/>
              <a:t>Except Pacific Northwest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447800"/>
            <a:ext cx="3810000" cy="4953000"/>
          </a:xfrm>
        </p:spPr>
        <p:txBody>
          <a:bodyPr/>
          <a:lstStyle/>
          <a:p>
            <a:r>
              <a:rPr lang="en-GB" sz="2400" dirty="0"/>
              <a:t>Bilateral</a:t>
            </a:r>
          </a:p>
          <a:p>
            <a:pPr lvl="1"/>
            <a:r>
              <a:rPr lang="en-GB" sz="2000" dirty="0"/>
              <a:t>Economically purer</a:t>
            </a:r>
          </a:p>
          <a:p>
            <a:pPr lvl="1"/>
            <a:r>
              <a:rPr lang="en-GB" sz="2000" dirty="0"/>
              <a:t>Price set by the parties</a:t>
            </a:r>
          </a:p>
          <a:p>
            <a:pPr lvl="1"/>
            <a:r>
              <a:rPr lang="en-GB" sz="2000" dirty="0"/>
              <a:t>Hard bargaining possible</a:t>
            </a:r>
          </a:p>
          <a:p>
            <a:pPr lvl="1"/>
            <a:r>
              <a:rPr lang="en-GB" sz="2000" dirty="0"/>
              <a:t>Generator assume scheduling risk</a:t>
            </a:r>
          </a:p>
          <a:p>
            <a:pPr lvl="1"/>
            <a:r>
              <a:rPr lang="en-GB" sz="2000" dirty="0"/>
              <a:t>Must be coordinated with security function</a:t>
            </a:r>
          </a:p>
          <a:p>
            <a:pPr lvl="1"/>
            <a:r>
              <a:rPr lang="en-GB" sz="2000" dirty="0"/>
              <a:t>Mostly Europe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917203" y="585212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/>
                </a:solidFill>
                <a:latin typeface="Arial" charset="0"/>
              </a:rPr>
              <a:t>Both forms of trading can coexist: </a:t>
            </a:r>
            <a:r>
              <a:rPr lang="en-GB">
                <a:solidFill>
                  <a:schemeClr val="accent1"/>
                </a:solidFill>
                <a:latin typeface="Arial" charset="0"/>
              </a:rPr>
              <a:t>financial contracts</a:t>
            </a:r>
            <a:r>
              <a:rPr lang="en-GB">
                <a:solidFill>
                  <a:schemeClr val="accent1"/>
                </a:solidFill>
              </a:rPr>
              <a:t> </a:t>
            </a: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Spot market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64867" name="Oval 3"/>
          <p:cNvSpPr>
            <a:spLocks noChangeArrowheads="1"/>
          </p:cNvSpPr>
          <p:nvPr/>
        </p:nvSpPr>
        <p:spPr bwMode="auto">
          <a:xfrm>
            <a:off x="2921000" y="2743200"/>
            <a:ext cx="4114800" cy="2057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latin typeface="Helvetica" charset="0"/>
              </a:rPr>
              <a:t>Managed Spot Market</a:t>
            </a:r>
            <a:endParaRPr lang="en-GB" dirty="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 flipV="1">
            <a:off x="2647950" y="4495800"/>
            <a:ext cx="9144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 flipH="1" flipV="1">
            <a:off x="6350000" y="4495800"/>
            <a:ext cx="9144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1778000" y="5715000"/>
            <a:ext cx="1250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latin typeface="Helvetica" charset="0"/>
              </a:rPr>
              <a:t>Bids to </a:t>
            </a:r>
          </a:p>
          <a:p>
            <a:r>
              <a:rPr lang="en-GB" sz="1800">
                <a:latin typeface="Helvetica" charset="0"/>
              </a:rPr>
              <a:t>increase</a:t>
            </a:r>
          </a:p>
          <a:p>
            <a:r>
              <a:rPr lang="en-GB" sz="1800">
                <a:latin typeface="Helvetica" charset="0"/>
              </a:rPr>
              <a:t>production</a:t>
            </a:r>
            <a:endParaRPr lang="en-GB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7232650" y="5789613"/>
            <a:ext cx="1047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latin typeface="Helvetica" charset="0"/>
              </a:rPr>
              <a:t>Bids to </a:t>
            </a:r>
          </a:p>
          <a:p>
            <a:r>
              <a:rPr lang="en-GB" sz="1800">
                <a:latin typeface="Helvetica" charset="0"/>
              </a:rPr>
              <a:t>increase</a:t>
            </a:r>
          </a:p>
          <a:p>
            <a:r>
              <a:rPr lang="en-GB" sz="1800">
                <a:latin typeface="Helvetica" charset="0"/>
              </a:rPr>
              <a:t>load</a:t>
            </a:r>
            <a:endParaRPr lang="en-GB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 flipV="1">
            <a:off x="3638550" y="4724400"/>
            <a:ext cx="76200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3149600" y="5867400"/>
            <a:ext cx="1250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latin typeface="Helvetica" charset="0"/>
              </a:rPr>
              <a:t>Bids to </a:t>
            </a:r>
          </a:p>
          <a:p>
            <a:r>
              <a:rPr lang="en-GB" sz="1800">
                <a:latin typeface="Helvetica" charset="0"/>
              </a:rPr>
              <a:t>decrease</a:t>
            </a:r>
          </a:p>
          <a:p>
            <a:r>
              <a:rPr lang="en-GB" sz="1800">
                <a:latin typeface="Helvetica" charset="0"/>
              </a:rPr>
              <a:t>production</a:t>
            </a:r>
            <a:endParaRPr lang="en-GB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 flipH="1" flipV="1">
            <a:off x="5435600" y="4800600"/>
            <a:ext cx="83820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5861050" y="5942013"/>
            <a:ext cx="1123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latin typeface="Helvetica" charset="0"/>
              </a:rPr>
              <a:t>Bids to </a:t>
            </a:r>
          </a:p>
          <a:p>
            <a:r>
              <a:rPr lang="en-GB" sz="1800">
                <a:latin typeface="Helvetica" charset="0"/>
              </a:rPr>
              <a:t>decrease</a:t>
            </a:r>
          </a:p>
          <a:p>
            <a:r>
              <a:rPr lang="en-GB" sz="1800">
                <a:latin typeface="Helvetica" charset="0"/>
              </a:rPr>
              <a:t>load</a:t>
            </a:r>
            <a:endParaRPr lang="en-GB">
              <a:solidFill>
                <a:srgbClr val="FC0128"/>
              </a:solidFill>
              <a:latin typeface="Helvetica" charset="0"/>
            </a:endParaRPr>
          </a:p>
        </p:txBody>
      </p:sp>
      <p:grpSp>
        <p:nvGrpSpPr>
          <p:cNvPr id="164876" name="Group 12"/>
          <p:cNvGrpSpPr>
            <a:grpSpLocks/>
          </p:cNvGrpSpPr>
          <p:nvPr/>
        </p:nvGrpSpPr>
        <p:grpSpPr bwMode="auto">
          <a:xfrm>
            <a:off x="2692400" y="1981200"/>
            <a:ext cx="4660900" cy="1066800"/>
            <a:chOff x="1432" y="1008"/>
            <a:chExt cx="2936" cy="912"/>
          </a:xfrm>
        </p:grpSpPr>
        <p:sp>
          <p:nvSpPr>
            <p:cNvPr id="164877" name="Line 13"/>
            <p:cNvSpPr>
              <a:spLocks noChangeShapeType="1"/>
            </p:cNvSpPr>
            <p:nvPr/>
          </p:nvSpPr>
          <p:spPr bwMode="auto">
            <a:xfrm>
              <a:off x="1432" y="1072"/>
              <a:ext cx="576" cy="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8" name="Line 14"/>
            <p:cNvSpPr>
              <a:spLocks noChangeShapeType="1"/>
            </p:cNvSpPr>
            <p:nvPr/>
          </p:nvSpPr>
          <p:spPr bwMode="auto">
            <a:xfrm flipH="1">
              <a:off x="3792" y="1104"/>
              <a:ext cx="576" cy="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9" name="Line 15"/>
            <p:cNvSpPr>
              <a:spLocks noChangeShapeType="1"/>
            </p:cNvSpPr>
            <p:nvPr/>
          </p:nvSpPr>
          <p:spPr bwMode="auto">
            <a:xfrm>
              <a:off x="2064" y="1024"/>
              <a:ext cx="480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0" name="Line 16"/>
            <p:cNvSpPr>
              <a:spLocks noChangeShapeType="1"/>
            </p:cNvSpPr>
            <p:nvPr/>
          </p:nvSpPr>
          <p:spPr bwMode="auto">
            <a:xfrm flipH="1">
              <a:off x="3224" y="1008"/>
              <a:ext cx="528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1854200" y="1217613"/>
            <a:ext cx="131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latin typeface="Helvetica" charset="0"/>
              </a:rPr>
              <a:t>Generation</a:t>
            </a:r>
          </a:p>
          <a:p>
            <a:r>
              <a:rPr lang="en-GB" sz="1800">
                <a:latin typeface="Helvetica" charset="0"/>
              </a:rPr>
              <a:t>surplus</a:t>
            </a:r>
            <a:endParaRPr lang="en-GB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3179763" y="1295400"/>
            <a:ext cx="131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latin typeface="Helvetica" charset="0"/>
              </a:rPr>
              <a:t>Generation</a:t>
            </a:r>
          </a:p>
          <a:p>
            <a:r>
              <a:rPr lang="en-GB" sz="1800">
                <a:latin typeface="Helvetica" charset="0"/>
              </a:rPr>
              <a:t>deficit</a:t>
            </a:r>
            <a:endParaRPr lang="en-GB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5843588" y="1370013"/>
            <a:ext cx="92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latin typeface="Helvetica" charset="0"/>
              </a:rPr>
              <a:t>Load</a:t>
            </a:r>
          </a:p>
          <a:p>
            <a:r>
              <a:rPr lang="en-GB" sz="1800">
                <a:latin typeface="Helvetica" charset="0"/>
              </a:rPr>
              <a:t>surplus</a:t>
            </a:r>
            <a:endParaRPr lang="en-GB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>
            <a:off x="7169150" y="1447800"/>
            <a:ext cx="78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latin typeface="Helvetica" charset="0"/>
              </a:rPr>
              <a:t>Load</a:t>
            </a:r>
          </a:p>
          <a:p>
            <a:r>
              <a:rPr lang="en-GB" sz="1800">
                <a:latin typeface="Helvetica" charset="0"/>
              </a:rPr>
              <a:t>deficit</a:t>
            </a:r>
            <a:endParaRPr lang="en-GB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164886" name="Text Box 22"/>
          <p:cNvSpPr txBox="1">
            <a:spLocks noChangeArrowheads="1"/>
          </p:cNvSpPr>
          <p:nvPr/>
        </p:nvSpPr>
        <p:spPr bwMode="auto">
          <a:xfrm>
            <a:off x="8153400" y="4648200"/>
            <a:ext cx="67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latin typeface="Helvetica" charset="0"/>
              </a:rPr>
              <a:t>Spot</a:t>
            </a:r>
          </a:p>
          <a:p>
            <a:r>
              <a:rPr lang="en-GB" sz="1800">
                <a:latin typeface="Helvetica" charset="0"/>
              </a:rPr>
              <a:t>price</a:t>
            </a:r>
            <a:endParaRPr lang="en-GB">
              <a:solidFill>
                <a:srgbClr val="FC0128"/>
              </a:solidFill>
              <a:latin typeface="Helvetica" charset="0"/>
            </a:endParaRPr>
          </a:p>
        </p:txBody>
      </p:sp>
      <p:pic>
        <p:nvPicPr>
          <p:cNvPr id="164887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44838"/>
            <a:ext cx="1905000" cy="1274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441325" y="2819400"/>
            <a:ext cx="204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latin typeface="Helvetica" charset="0"/>
              </a:rPr>
              <a:t>System operator</a:t>
            </a:r>
            <a:endParaRPr lang="en-GB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164889" name="AutoShape 25"/>
          <p:cNvSpPr>
            <a:spLocks noChangeArrowheads="1"/>
          </p:cNvSpPr>
          <p:nvPr/>
        </p:nvSpPr>
        <p:spPr bwMode="auto">
          <a:xfrm>
            <a:off x="2362200" y="3581400"/>
            <a:ext cx="533400" cy="457200"/>
          </a:xfrm>
          <a:prstGeom prst="notchedRightArrow">
            <a:avLst>
              <a:gd name="adj1" fmla="val 50000"/>
              <a:gd name="adj2" fmla="val 291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1" name="Text Box 27"/>
          <p:cNvSpPr txBox="1">
            <a:spLocks noChangeArrowheads="1"/>
          </p:cNvSpPr>
          <p:nvPr/>
        </p:nvSpPr>
        <p:spPr bwMode="auto">
          <a:xfrm>
            <a:off x="7994650" y="3435350"/>
            <a:ext cx="92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latin typeface="Helvetica" charset="0"/>
              </a:rPr>
              <a:t>Control</a:t>
            </a:r>
            <a:br>
              <a:rPr lang="en-GB" sz="1800">
                <a:latin typeface="Helvetica" charset="0"/>
              </a:rPr>
            </a:br>
            <a:r>
              <a:rPr lang="en-GB" sz="1800">
                <a:latin typeface="Helvetica" charset="0"/>
              </a:rPr>
              <a:t>actions</a:t>
            </a:r>
            <a:endParaRPr lang="en-GB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164892" name="AutoShape 28"/>
          <p:cNvSpPr>
            <a:spLocks noChangeArrowheads="1"/>
          </p:cNvSpPr>
          <p:nvPr/>
        </p:nvSpPr>
        <p:spPr bwMode="auto">
          <a:xfrm>
            <a:off x="7086600" y="35814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3" name="AutoShape 29"/>
          <p:cNvSpPr>
            <a:spLocks noChangeArrowheads="1"/>
          </p:cNvSpPr>
          <p:nvPr/>
        </p:nvSpPr>
        <p:spPr bwMode="auto">
          <a:xfrm>
            <a:off x="8305800" y="40386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61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“Managed” spot market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Balance load and generation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Run by the system operator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Maintains the operational </a:t>
            </a:r>
            <a:r>
              <a:rPr lang="en-GB" sz="2800" dirty="0" err="1"/>
              <a:t>reliabilty</a:t>
            </a:r>
            <a:r>
              <a:rPr lang="en-GB" sz="2800" dirty="0"/>
              <a:t> of the system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Must operate on a sound economic basis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Use competitive bids for generation adjustments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Determine a cost-reflective spot price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Not a true market because price is not set through interactions of buyers and sellers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Indispensable for treating electricity as a commodity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Well-functioning spot market is essential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Ensures that imbalances will be settled properly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Makes the development of other markets possible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675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Bidding in the spot market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16608"/>
            <a:ext cx="8229600" cy="584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800"/>
              <a:t>Borduria Power’s position: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graphicFrame>
        <p:nvGraphicFramePr>
          <p:cNvPr id="148484" name="Object 4"/>
          <p:cNvGraphicFramePr>
            <a:graphicFrameLocks noChangeAspect="1"/>
          </p:cNvGraphicFramePr>
          <p:nvPr/>
        </p:nvGraphicFramePr>
        <p:xfrm>
          <a:off x="685800" y="1666875"/>
          <a:ext cx="6608763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63" name="Document" r:id="rId3" imgW="5629656" imgH="1094232" progId="Word.Document.8">
                  <p:embed/>
                </p:oleObj>
              </mc:Choice>
              <mc:Fallback>
                <p:oleObj name="Document" r:id="rId3" imgW="5629656" imgH="109423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0055" b="16451"/>
                      <a:stretch>
                        <a:fillRect/>
                      </a:stretch>
                    </p:blipFill>
                    <p:spPr bwMode="auto">
                      <a:xfrm>
                        <a:off x="685800" y="1666875"/>
                        <a:ext cx="6608763" cy="1533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5" name="Object 5"/>
          <p:cNvGraphicFramePr>
            <a:graphicFrameLocks noChangeAspect="1"/>
          </p:cNvGraphicFramePr>
          <p:nvPr/>
        </p:nvGraphicFramePr>
        <p:xfrm>
          <a:off x="730250" y="3886200"/>
          <a:ext cx="6562725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64" name="Document" r:id="rId5" imgW="5629656" imgH="1094232" progId="Word.Document.8">
                  <p:embed/>
                </p:oleObj>
              </mc:Choice>
              <mc:Fallback>
                <p:oleObj name="Document" r:id="rId5" imgW="5629656" imgH="1094232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790" r="16626" b="16451"/>
                      <a:stretch>
                        <a:fillRect/>
                      </a:stretch>
                    </p:blipFill>
                    <p:spPr bwMode="auto">
                      <a:xfrm>
                        <a:off x="730250" y="3886200"/>
                        <a:ext cx="6562725" cy="1508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502998" y="3326904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2800">
                <a:latin typeface="Arial Hebrew" charset="-79"/>
                <a:ea typeface="Arial Hebrew" charset="-79"/>
                <a:cs typeface="Arial Hebrew" charset="-79"/>
              </a:rPr>
              <a:t>Borduria Power’s spot market bids: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685800" y="5562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dirty="0">
                <a:solidFill>
                  <a:schemeClr val="hlink"/>
                </a:solidFill>
                <a:latin typeface="+mn-lt"/>
              </a:rPr>
              <a:t>Spot market assumed imperfectly competitive</a:t>
            </a:r>
          </a:p>
          <a:p>
            <a:r>
              <a:rPr lang="en-GB" dirty="0">
                <a:solidFill>
                  <a:schemeClr val="hlink"/>
                </a:solidFill>
                <a:latin typeface="+mn-lt"/>
              </a:rPr>
              <a:t>Bids/offers can be higher/lower than marginal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/>
      <p:bldP spid="14848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Settlement process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Centralized trading:</a:t>
            </a:r>
          </a:p>
          <a:p>
            <a:pPr lvl="1"/>
            <a:r>
              <a:rPr lang="en-GB" sz="2000" dirty="0"/>
              <a:t>Market operator collects from consumers</a:t>
            </a:r>
          </a:p>
          <a:p>
            <a:pPr lvl="1"/>
            <a:r>
              <a:rPr lang="en-GB" sz="2000" dirty="0"/>
              <a:t>Market operator pays producers</a:t>
            </a:r>
          </a:p>
          <a:p>
            <a:pPr lvl="1"/>
            <a:r>
              <a:rPr lang="en-GB" sz="2000" dirty="0"/>
              <a:t>All energy traded at the market price for each trading period</a:t>
            </a:r>
          </a:p>
          <a:p>
            <a:r>
              <a:rPr lang="en-GB" sz="2400" dirty="0"/>
              <a:t>Bilateral trading:</a:t>
            </a:r>
          </a:p>
          <a:p>
            <a:pPr lvl="1"/>
            <a:r>
              <a:rPr lang="en-GB" sz="2000" dirty="0"/>
              <a:t>Bilateral trades settled directly by the parties as if they had been performed exactly</a:t>
            </a:r>
          </a:p>
          <a:p>
            <a:r>
              <a:rPr lang="en-GB" sz="2400" dirty="0"/>
              <a:t>Managed spot market:</a:t>
            </a:r>
          </a:p>
          <a:p>
            <a:pPr lvl="1"/>
            <a:r>
              <a:rPr lang="en-GB" sz="2000" dirty="0"/>
              <a:t>Produced more or consumed less </a:t>
            </a:r>
            <a:r>
              <a:rPr lang="en-GB" sz="2000" b="1" dirty="0">
                <a:sym typeface="Wingdings"/>
              </a:rPr>
              <a:t></a:t>
            </a:r>
            <a:r>
              <a:rPr lang="en-US" b="1" dirty="0">
                <a:sym typeface="Monotype Sorts" charset="0"/>
              </a:rPr>
              <a:t> </a:t>
            </a:r>
            <a:r>
              <a:rPr lang="en-US" sz="2000" dirty="0">
                <a:sym typeface="Monotype Sorts" charset="0"/>
              </a:rPr>
              <a:t>receive spot price</a:t>
            </a:r>
          </a:p>
          <a:p>
            <a:pPr lvl="1"/>
            <a:r>
              <a:rPr lang="en-US" sz="2000" dirty="0">
                <a:sym typeface="Monotype Sorts" charset="0"/>
              </a:rPr>
              <a:t>Produced less or consumed more </a:t>
            </a:r>
            <a:r>
              <a:rPr lang="en-US" sz="2000" b="1" dirty="0">
                <a:sym typeface="Wingdings"/>
              </a:rPr>
              <a:t></a:t>
            </a:r>
            <a:r>
              <a:rPr lang="en-US" b="1" dirty="0">
                <a:sym typeface="Monotype Sorts" charset="0"/>
              </a:rPr>
              <a:t> </a:t>
            </a:r>
            <a:r>
              <a:rPr lang="en-US" sz="2000" dirty="0">
                <a:sym typeface="Monotype Sorts" charset="0"/>
              </a:rPr>
              <a:t>pay spot price</a:t>
            </a:r>
            <a:endParaRPr lang="en-GB" sz="2000" dirty="0">
              <a:sym typeface="Monotype Sorts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of settlement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11 June between 2:00 pm and 3:00 pm</a:t>
            </a:r>
          </a:p>
          <a:p>
            <a:pPr>
              <a:lnSpc>
                <a:spcPct val="90000"/>
              </a:lnSpc>
            </a:pPr>
            <a:r>
              <a:rPr lang="en-GB" dirty="0"/>
              <a:t>Spot price: 18.25 $/MWh</a:t>
            </a:r>
          </a:p>
          <a:p>
            <a:pPr>
              <a:lnSpc>
                <a:spcPct val="90000"/>
              </a:lnSpc>
            </a:pPr>
            <a:r>
              <a:rPr lang="en-GB" dirty="0"/>
              <a:t>Unit B of Borduria Power could produce only 10 MWh instead of 80 MWh</a:t>
            </a:r>
          </a:p>
          <a:p>
            <a:pPr>
              <a:lnSpc>
                <a:spcPct val="90000"/>
              </a:lnSpc>
            </a:pPr>
            <a:r>
              <a:rPr lang="en-GB" dirty="0"/>
              <a:t>Borduria Power thus had a deficit of 70 MWh for this hour</a:t>
            </a:r>
          </a:p>
          <a:p>
            <a:pPr>
              <a:lnSpc>
                <a:spcPct val="90000"/>
              </a:lnSpc>
            </a:pPr>
            <a:r>
              <a:rPr lang="en-GB" dirty="0"/>
              <a:t>40 MW of Borduria Power’s spot market bid of 50 MW at 17.50 $/MWh was called by the operator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Borduria Power’s Settlement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graphicFrame>
        <p:nvGraphicFramePr>
          <p:cNvPr id="151555" name="Object 3"/>
          <p:cNvGraphicFramePr>
            <a:graphicFrameLocks noChangeAspect="1"/>
          </p:cNvGraphicFramePr>
          <p:nvPr/>
        </p:nvGraphicFramePr>
        <p:xfrm>
          <a:off x="457200" y="309563"/>
          <a:ext cx="7793038" cy="624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8" name="Document" r:id="rId3" imgW="5629656" imgH="4407408" progId="Word.Document.8">
                  <p:embed/>
                </p:oleObj>
              </mc:Choice>
              <mc:Fallback>
                <p:oleObj name="Document" r:id="rId3" imgW="5629656" imgH="440740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034" b="4829"/>
                      <a:stretch>
                        <a:fillRect/>
                      </a:stretch>
                    </p:blipFill>
                    <p:spPr bwMode="auto">
                      <a:xfrm>
                        <a:off x="457200" y="309563"/>
                        <a:ext cx="7793038" cy="6243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Trading periods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should they be?</a:t>
            </a:r>
          </a:p>
          <a:p>
            <a:r>
              <a:rPr lang="en-US" dirty="0"/>
              <a:t>Forward markets</a:t>
            </a:r>
          </a:p>
          <a:p>
            <a:r>
              <a:rPr lang="en-US" dirty="0"/>
              <a:t>Spot market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85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Spot market for electrical energy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363272" cy="496855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Demand side: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Errors in load forecast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Supply side: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Unpredicted generator outages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Gaps between load and generation must be filled quickly</a:t>
            </a:r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Market mechanism: spot market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Too slow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Too expensive</a:t>
            </a:r>
          </a:p>
          <a:p>
            <a:pPr lvl="2">
              <a:lnSpc>
                <a:spcPct val="90000"/>
              </a:lnSpc>
            </a:pPr>
            <a:r>
              <a:rPr lang="en-GB" sz="2800" dirty="0"/>
              <a:t>Need fast communication</a:t>
            </a:r>
          </a:p>
          <a:p>
            <a:pPr lvl="2">
              <a:lnSpc>
                <a:spcPct val="90000"/>
              </a:lnSpc>
            </a:pPr>
            <a:r>
              <a:rPr lang="en-GB" sz="2800" dirty="0"/>
              <a:t>Need to reach lots of participants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Forward markets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approaches:</a:t>
            </a:r>
          </a:p>
          <a:p>
            <a:pPr lvl="1"/>
            <a:r>
              <a:rPr lang="en-GB" dirty="0"/>
              <a:t>Decentralized or bilateral trading</a:t>
            </a:r>
          </a:p>
          <a:p>
            <a:pPr lvl="1"/>
            <a:r>
              <a:rPr lang="en-GB" dirty="0"/>
              <a:t>Centralized trading (also known as “Pool Trading”)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Decentralized or bilateral trading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Bilateral trading is the classical form of trading</a:t>
            </a:r>
          </a:p>
          <a:p>
            <a:r>
              <a:rPr lang="en-GB" sz="2800" dirty="0"/>
              <a:t>Involves only two parties:</a:t>
            </a:r>
          </a:p>
          <a:p>
            <a:pPr lvl="1"/>
            <a:r>
              <a:rPr lang="en-GB" dirty="0"/>
              <a:t>Seller</a:t>
            </a:r>
          </a:p>
          <a:p>
            <a:pPr lvl="1"/>
            <a:r>
              <a:rPr lang="en-GB" dirty="0"/>
              <a:t>Buyer</a:t>
            </a:r>
          </a:p>
          <a:p>
            <a:r>
              <a:rPr lang="en-GB" sz="2800" dirty="0"/>
              <a:t>Trading is a private arrangement between these parties</a:t>
            </a:r>
          </a:p>
          <a:p>
            <a:r>
              <a:rPr lang="en-GB" sz="2800" dirty="0"/>
              <a:t>Price and quantity negotiated directly between these parties</a:t>
            </a:r>
          </a:p>
          <a:p>
            <a:r>
              <a:rPr lang="en-GB" sz="2800" dirty="0"/>
              <a:t>Nobody else is involved in the decision</a:t>
            </a:r>
          </a:p>
          <a:p>
            <a:r>
              <a:rPr lang="en-GB" sz="2800" dirty="0"/>
              <a:t>Standard European approach to electricity markets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23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Bilateral trading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Unlike centralized trading, there is no “official price”</a:t>
            </a:r>
          </a:p>
          <a:p>
            <a:r>
              <a:rPr lang="en-GB" dirty="0"/>
              <a:t>Occasionally facilitated by brokers or electronic market operators</a:t>
            </a:r>
          </a:p>
          <a:p>
            <a:r>
              <a:rPr lang="en-GB" dirty="0"/>
              <a:t>Takes different forms depending on the time scale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86238"/>
            <a:ext cx="1928813" cy="1757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431662"/>
      </p:ext>
    </p:extLst>
  </p:cSld>
  <p:clrMapOvr>
    <a:masterClrMapping/>
  </p:clrMapOvr>
</p:sld>
</file>

<file path=ppt/theme/theme1.xml><?xml version="1.0" encoding="utf-8"?>
<a:theme xmlns:a="http://schemas.openxmlformats.org/drawingml/2006/main" name="My U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UW theme.thmx</Template>
  <TotalTime>10607</TotalTime>
  <Words>2258</Words>
  <Application>Microsoft Macintosh PowerPoint</Application>
  <PresentationFormat>On-screen Show (4:3)</PresentationFormat>
  <Paragraphs>453</Paragraphs>
  <Slides>46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ＭＳ Ｐゴシック</vt:lpstr>
      <vt:lpstr>Arial</vt:lpstr>
      <vt:lpstr>Arial Hebrew</vt:lpstr>
      <vt:lpstr>Calibri</vt:lpstr>
      <vt:lpstr>Cambria Math</vt:lpstr>
      <vt:lpstr>Helvetica</vt:lpstr>
      <vt:lpstr>Monotype Sorts</vt:lpstr>
      <vt:lpstr>Symbol</vt:lpstr>
      <vt:lpstr>Times</vt:lpstr>
      <vt:lpstr>Times New Roman</vt:lpstr>
      <vt:lpstr>Wingdings</vt:lpstr>
      <vt:lpstr>My UW theme</vt:lpstr>
      <vt:lpstr>Document</vt:lpstr>
      <vt:lpstr>Organization of Electricity Markets</vt:lpstr>
      <vt:lpstr>Differences between electricity and other commodities</vt:lpstr>
      <vt:lpstr>Differences between electricity and other commodities</vt:lpstr>
      <vt:lpstr>Differences between electricity and other commodities</vt:lpstr>
      <vt:lpstr>Trading periods</vt:lpstr>
      <vt:lpstr>Spot market for electrical energy</vt:lpstr>
      <vt:lpstr>Forward markets</vt:lpstr>
      <vt:lpstr>Decentralized or bilateral trading</vt:lpstr>
      <vt:lpstr>Bilateral trading</vt:lpstr>
      <vt:lpstr>Types of bilateral trading</vt:lpstr>
      <vt:lpstr>Types of bilateral trading</vt:lpstr>
      <vt:lpstr>Types of bilateral trading</vt:lpstr>
      <vt:lpstr>Example of bilateral trading</vt:lpstr>
      <vt:lpstr>Example of bilateral trading</vt:lpstr>
      <vt:lpstr>Example of bilateral trading</vt:lpstr>
      <vt:lpstr>Example of bilateral trading</vt:lpstr>
      <vt:lpstr>Example of bilateral trading</vt:lpstr>
      <vt:lpstr>Centralized trading</vt:lpstr>
      <vt:lpstr>Example of centralized trading</vt:lpstr>
      <vt:lpstr>Example of centralized trading</vt:lpstr>
      <vt:lpstr>Example of centralized trading</vt:lpstr>
      <vt:lpstr>Example of centralized trading</vt:lpstr>
      <vt:lpstr>Day-ahead centralized trading</vt:lpstr>
      <vt:lpstr>Centralized trading using Unit Commitment</vt:lpstr>
      <vt:lpstr>Generator Bids</vt:lpstr>
      <vt:lpstr>Load Forecast</vt:lpstr>
      <vt:lpstr>Generation Schedule</vt:lpstr>
      <vt:lpstr>Marginal Units</vt:lpstr>
      <vt:lpstr>Market price</vt:lpstr>
      <vt:lpstr>Why trade all energy at the SMP?</vt:lpstr>
      <vt:lpstr>Formulation as an optimization problem</vt:lpstr>
      <vt:lpstr>Formulation as an optimization problem</vt:lpstr>
      <vt:lpstr>Formulation as an optimization problem</vt:lpstr>
      <vt:lpstr>Example 3.3</vt:lpstr>
      <vt:lpstr>Example 3.3: Period 1</vt:lpstr>
      <vt:lpstr>Example 3.3: Period 2</vt:lpstr>
      <vt:lpstr>Example 3.3: Period 3</vt:lpstr>
      <vt:lpstr>Recovering the fixed costs</vt:lpstr>
      <vt:lpstr>Uplift payments</vt:lpstr>
      <vt:lpstr>Centralized vs. bilateral trading</vt:lpstr>
      <vt:lpstr>Spot market</vt:lpstr>
      <vt:lpstr>“Managed” spot market</vt:lpstr>
      <vt:lpstr>Bidding in the spot market</vt:lpstr>
      <vt:lpstr>Settlement process</vt:lpstr>
      <vt:lpstr>Example of settlement</vt:lpstr>
      <vt:lpstr>Borduria Power’s Settlement</vt:lpstr>
    </vt:vector>
  </TitlesOfParts>
  <Company>Umist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Structure</dc:title>
  <dc:creator>Daniel Kirschen</dc:creator>
  <cp:lastModifiedBy>Daniel S Kirschen</cp:lastModifiedBy>
  <cp:revision>171</cp:revision>
  <cp:lastPrinted>2008-12-15T10:39:11Z</cp:lastPrinted>
  <dcterms:created xsi:type="dcterms:W3CDTF">2000-09-15T16:01:57Z</dcterms:created>
  <dcterms:modified xsi:type="dcterms:W3CDTF">2018-02-01T17:50:07Z</dcterms:modified>
</cp:coreProperties>
</file>