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4473" r:id="rId1"/>
    <p:sldMasterId id="2147484486" r:id="rId2"/>
  </p:sldMasterIdLst>
  <p:notesMasterIdLst>
    <p:notesMasterId r:id="rId27"/>
  </p:notesMasterIdLst>
  <p:handoutMasterIdLst>
    <p:handoutMasterId r:id="rId28"/>
  </p:handoutMasterIdLst>
  <p:sldIdLst>
    <p:sldId id="314" r:id="rId3"/>
    <p:sldId id="423" r:id="rId4"/>
    <p:sldId id="390" r:id="rId5"/>
    <p:sldId id="389" r:id="rId6"/>
    <p:sldId id="454" r:id="rId7"/>
    <p:sldId id="479" r:id="rId8"/>
    <p:sldId id="495" r:id="rId9"/>
    <p:sldId id="494" r:id="rId10"/>
    <p:sldId id="480" r:id="rId11"/>
    <p:sldId id="481" r:id="rId12"/>
    <p:sldId id="482" r:id="rId13"/>
    <p:sldId id="483" r:id="rId14"/>
    <p:sldId id="484" r:id="rId15"/>
    <p:sldId id="486" r:id="rId16"/>
    <p:sldId id="487" r:id="rId17"/>
    <p:sldId id="488" r:id="rId18"/>
    <p:sldId id="489" r:id="rId19"/>
    <p:sldId id="490" r:id="rId20"/>
    <p:sldId id="491" r:id="rId21"/>
    <p:sldId id="492" r:id="rId22"/>
    <p:sldId id="493" r:id="rId23"/>
    <p:sldId id="496" r:id="rId24"/>
    <p:sldId id="465" r:id="rId25"/>
    <p:sldId id="455" r:id="rId26"/>
  </p:sldIdLst>
  <p:sldSz cx="9144000" cy="6858000" type="screen4x3"/>
  <p:notesSz cx="6989763" cy="92757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45 Helvetica Light" charset="0"/>
        <a:ea typeface="Osaka" charset="0"/>
        <a:cs typeface="Osaka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45 Helvetica Light" charset="0"/>
        <a:ea typeface="Osaka" charset="0"/>
        <a:cs typeface="Osaka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45 Helvetica Light" charset="0"/>
        <a:ea typeface="Osaka" charset="0"/>
        <a:cs typeface="Osaka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45 Helvetica Light" charset="0"/>
        <a:ea typeface="Osaka" charset="0"/>
        <a:cs typeface="Osaka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45 Helvetica Light" charset="0"/>
        <a:ea typeface="Osaka" charset="0"/>
        <a:cs typeface="Osak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45 Helvetica Light" charset="0"/>
        <a:ea typeface="Osaka" charset="0"/>
        <a:cs typeface="Osak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45 Helvetica Light" charset="0"/>
        <a:ea typeface="Osaka" charset="0"/>
        <a:cs typeface="Osak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45 Helvetica Light" charset="0"/>
        <a:ea typeface="Osaka" charset="0"/>
        <a:cs typeface="Osak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45 Helvetica Light" charset="0"/>
        <a:ea typeface="Osaka" charset="0"/>
        <a:cs typeface="Osaka" charset="0"/>
      </a:defRPr>
    </a:lvl9pPr>
  </p:defaultTextStyle>
  <p:extLst>
    <p:ext uri="{521415D9-36F7-43E2-AB2F-B90AF26B5E84}">
      <p14:sectionLst xmlns:p14="http://schemas.microsoft.com/office/powerpoint/2010/main">
        <p14:section name="Intro" id="{C5555A39-D67D-7744-BC0D-C8729562F4EB}">
          <p14:sldIdLst>
            <p14:sldId id="314"/>
          </p14:sldIdLst>
        </p14:section>
        <p14:section name="Introduction" id="{7D0C4E8B-FB0A-4843-AE67-17D815209428}">
          <p14:sldIdLst>
            <p14:sldId id="423"/>
            <p14:sldId id="390"/>
            <p14:sldId id="389"/>
            <p14:sldId id="454"/>
          </p14:sldIdLst>
        </p14:section>
        <p14:section name="3D RF" id="{0E9CF25A-878C-3644-A6D2-3F63F41D186F}">
          <p14:sldIdLst>
            <p14:sldId id="479"/>
            <p14:sldId id="495"/>
            <p14:sldId id="494"/>
            <p14:sldId id="480"/>
            <p14:sldId id="481"/>
            <p14:sldId id="482"/>
            <p14:sldId id="483"/>
            <p14:sldId id="484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  <p14:sldId id="496"/>
          </p14:sldIdLst>
        </p14:section>
        <p14:section name="Conclusion" id="{0A35BC4E-8242-8D48-AE3F-F9C770CE01C6}">
          <p14:sldIdLst>
            <p14:sldId id="465"/>
            <p14:sldId id="45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33D27"/>
    <a:srgbClr val="000000"/>
    <a:srgbClr val="FDFABE"/>
    <a:srgbClr val="FDFCA2"/>
    <a:srgbClr val="753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 autoAdjust="0"/>
    <p:restoredTop sz="84288" autoAdjust="0"/>
  </p:normalViewPr>
  <p:slideViewPr>
    <p:cSldViewPr>
      <p:cViewPr varScale="1">
        <p:scale>
          <a:sx n="120" d="100"/>
          <a:sy n="120" d="100"/>
        </p:scale>
        <p:origin x="-148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9F2889-29E8-2E4C-9C39-95925E11C139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4694F1-3310-7E4E-BEB6-24EB82FF6BBB}">
      <dgm:prSet phldrT="[Text]"/>
      <dgm:spPr/>
      <dgm:t>
        <a:bodyPr/>
        <a:lstStyle/>
        <a:p>
          <a:r>
            <a:rPr lang="en-US" dirty="0"/>
            <a:t>Modeling</a:t>
          </a:r>
        </a:p>
      </dgm:t>
    </dgm:pt>
    <dgm:pt modelId="{34CA291D-AF06-E44E-A35C-7F62DE5417D7}" type="parTrans" cxnId="{E6D0E71B-1F4E-E74A-9C01-FF6BB6FE1015}">
      <dgm:prSet/>
      <dgm:spPr/>
      <dgm:t>
        <a:bodyPr/>
        <a:lstStyle/>
        <a:p>
          <a:endParaRPr lang="en-US"/>
        </a:p>
      </dgm:t>
    </dgm:pt>
    <dgm:pt modelId="{0FC96762-E76D-4E47-9AE7-63C2ADC49640}" type="sibTrans" cxnId="{E6D0E71B-1F4E-E74A-9C01-FF6BB6FE1015}">
      <dgm:prSet/>
      <dgm:spPr/>
      <dgm:t>
        <a:bodyPr/>
        <a:lstStyle/>
        <a:p>
          <a:endParaRPr lang="en-US"/>
        </a:p>
      </dgm:t>
    </dgm:pt>
    <dgm:pt modelId="{4DF2B9CB-252E-BE45-81F6-5096D23EA7A8}">
      <dgm:prSet phldrT="[Text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(Re-)</a:t>
          </a:r>
          <a:br>
            <a:rPr lang="en-US" dirty="0" smtClean="0"/>
          </a:br>
          <a:r>
            <a:rPr lang="en-US" dirty="0" smtClean="0"/>
            <a:t>Deployment</a:t>
          </a:r>
          <a:endParaRPr lang="en-US" dirty="0"/>
        </a:p>
      </dgm:t>
    </dgm:pt>
    <dgm:pt modelId="{9F8A19C9-8302-9240-9DB1-8677E10569D0}" type="parTrans" cxnId="{E8104933-8663-1C41-9D54-6D4570D19019}">
      <dgm:prSet/>
      <dgm:spPr/>
      <dgm:t>
        <a:bodyPr/>
        <a:lstStyle/>
        <a:p>
          <a:endParaRPr lang="en-US"/>
        </a:p>
      </dgm:t>
    </dgm:pt>
    <dgm:pt modelId="{043F68E1-5BE7-DF41-A8C6-3BEA294A7497}" type="sibTrans" cxnId="{E8104933-8663-1C41-9D54-6D4570D19019}">
      <dgm:prSet/>
      <dgm:spPr/>
      <dgm:t>
        <a:bodyPr/>
        <a:lstStyle/>
        <a:p>
          <a:endParaRPr lang="en-US"/>
        </a:p>
      </dgm:t>
    </dgm:pt>
    <dgm:pt modelId="{E904A7DA-71A3-4F40-99BC-7AF35E624751}">
      <dgm:prSet phldrT="[Text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Validation</a:t>
          </a:r>
        </a:p>
      </dgm:t>
    </dgm:pt>
    <dgm:pt modelId="{56C4628F-924B-D541-A373-49E83E7010DE}" type="parTrans" cxnId="{E2FB4939-3663-2141-9469-ACDC6E594C60}">
      <dgm:prSet/>
      <dgm:spPr/>
      <dgm:t>
        <a:bodyPr/>
        <a:lstStyle/>
        <a:p>
          <a:endParaRPr lang="en-US"/>
        </a:p>
      </dgm:t>
    </dgm:pt>
    <dgm:pt modelId="{5E9BCC8C-F9B9-864C-B487-7D305F4E0B57}" type="sibTrans" cxnId="{E2FB4939-3663-2141-9469-ACDC6E594C60}">
      <dgm:prSet/>
      <dgm:spPr/>
      <dgm:t>
        <a:bodyPr/>
        <a:lstStyle/>
        <a:p>
          <a:endParaRPr lang="en-US"/>
        </a:p>
      </dgm:t>
    </dgm:pt>
    <dgm:pt modelId="{FD33710C-B97E-8843-8CFB-36C4270590C2}" type="pres">
      <dgm:prSet presAssocID="{5D9F2889-29E8-2E4C-9C39-95925E11C13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66731B-ACD2-E944-9DC6-0718A838937A}" type="pres">
      <dgm:prSet presAssocID="{C74694F1-3310-7E4E-BEB6-24EB82FF6BBB}" presName="node" presStyleLbl="node1" presStyleIdx="0" presStyleCnt="3" custScaleX="71125" custLinFactNeighborX="-836" custLinFactNeighborY="38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CEA28A-8A12-124A-9AB0-F3A31C701D43}" type="pres">
      <dgm:prSet presAssocID="{0FC96762-E76D-4E47-9AE7-63C2ADC49640}" presName="sibTrans" presStyleLbl="sibTrans2D1" presStyleIdx="0" presStyleCnt="2"/>
      <dgm:spPr/>
      <dgm:t>
        <a:bodyPr/>
        <a:lstStyle/>
        <a:p>
          <a:endParaRPr lang="en-US"/>
        </a:p>
      </dgm:t>
    </dgm:pt>
    <dgm:pt modelId="{97EADEF9-2A7A-C04D-99C4-F697B747D967}" type="pres">
      <dgm:prSet presAssocID="{0FC96762-E76D-4E47-9AE7-63C2ADC49640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CC2A5502-E875-7146-B9A7-9F611FF29683}" type="pres">
      <dgm:prSet presAssocID="{4DF2B9CB-252E-BE45-81F6-5096D23EA7A8}" presName="node" presStyleLbl="node1" presStyleIdx="1" presStyleCnt="3" custScaleX="102444" custLinFactNeighborX="4711" custLinFactNeighborY="31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8CD4DB-0C71-0846-AA5A-1A04F6FE845E}" type="pres">
      <dgm:prSet presAssocID="{043F68E1-5BE7-DF41-A8C6-3BEA294A7497}" presName="sibTrans" presStyleLbl="sibTrans2D1" presStyleIdx="1" presStyleCnt="2"/>
      <dgm:spPr/>
      <dgm:t>
        <a:bodyPr/>
        <a:lstStyle/>
        <a:p>
          <a:endParaRPr lang="en-US"/>
        </a:p>
      </dgm:t>
    </dgm:pt>
    <dgm:pt modelId="{69AB9F9D-C3E8-F243-9641-A0681F53CE3E}" type="pres">
      <dgm:prSet presAssocID="{043F68E1-5BE7-DF41-A8C6-3BEA294A7497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C41F143E-45D8-8B4A-BE53-730E63B09329}" type="pres">
      <dgm:prSet presAssocID="{E904A7DA-71A3-4F40-99BC-7AF35E62475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104933-8663-1C41-9D54-6D4570D19019}" srcId="{5D9F2889-29E8-2E4C-9C39-95925E11C139}" destId="{4DF2B9CB-252E-BE45-81F6-5096D23EA7A8}" srcOrd="1" destOrd="0" parTransId="{9F8A19C9-8302-9240-9DB1-8677E10569D0}" sibTransId="{043F68E1-5BE7-DF41-A8C6-3BEA294A7497}"/>
    <dgm:cxn modelId="{F6E98265-687F-0A42-8F1C-981254610351}" type="presOf" srcId="{C74694F1-3310-7E4E-BEB6-24EB82FF6BBB}" destId="{6766731B-ACD2-E944-9DC6-0718A838937A}" srcOrd="0" destOrd="0" presId="urn:microsoft.com/office/officeart/2005/8/layout/process1"/>
    <dgm:cxn modelId="{E2FB4939-3663-2141-9469-ACDC6E594C60}" srcId="{5D9F2889-29E8-2E4C-9C39-95925E11C139}" destId="{E904A7DA-71A3-4F40-99BC-7AF35E624751}" srcOrd="2" destOrd="0" parTransId="{56C4628F-924B-D541-A373-49E83E7010DE}" sibTransId="{5E9BCC8C-F9B9-864C-B487-7D305F4E0B57}"/>
    <dgm:cxn modelId="{C91F12C7-481E-C04D-B887-5F16BC4EEE2D}" type="presOf" srcId="{E904A7DA-71A3-4F40-99BC-7AF35E624751}" destId="{C41F143E-45D8-8B4A-BE53-730E63B09329}" srcOrd="0" destOrd="0" presId="urn:microsoft.com/office/officeart/2005/8/layout/process1"/>
    <dgm:cxn modelId="{E6D0E71B-1F4E-E74A-9C01-FF6BB6FE1015}" srcId="{5D9F2889-29E8-2E4C-9C39-95925E11C139}" destId="{C74694F1-3310-7E4E-BEB6-24EB82FF6BBB}" srcOrd="0" destOrd="0" parTransId="{34CA291D-AF06-E44E-A35C-7F62DE5417D7}" sibTransId="{0FC96762-E76D-4E47-9AE7-63C2ADC49640}"/>
    <dgm:cxn modelId="{F6A9F60A-5AF6-EC48-94FF-CA33037B7DFD}" type="presOf" srcId="{0FC96762-E76D-4E47-9AE7-63C2ADC49640}" destId="{97EADEF9-2A7A-C04D-99C4-F697B747D967}" srcOrd="1" destOrd="0" presId="urn:microsoft.com/office/officeart/2005/8/layout/process1"/>
    <dgm:cxn modelId="{7AF94440-B2CC-884C-942A-BFF54E2B4851}" type="presOf" srcId="{4DF2B9CB-252E-BE45-81F6-5096D23EA7A8}" destId="{CC2A5502-E875-7146-B9A7-9F611FF29683}" srcOrd="0" destOrd="0" presId="urn:microsoft.com/office/officeart/2005/8/layout/process1"/>
    <dgm:cxn modelId="{D00C0DAB-6F21-DA40-B7A4-509FC7B93823}" type="presOf" srcId="{043F68E1-5BE7-DF41-A8C6-3BEA294A7497}" destId="{E98CD4DB-0C71-0846-AA5A-1A04F6FE845E}" srcOrd="0" destOrd="0" presId="urn:microsoft.com/office/officeart/2005/8/layout/process1"/>
    <dgm:cxn modelId="{A8885C77-7700-A84A-B2EA-730FCCCA22D2}" type="presOf" srcId="{5D9F2889-29E8-2E4C-9C39-95925E11C139}" destId="{FD33710C-B97E-8843-8CFB-36C4270590C2}" srcOrd="0" destOrd="0" presId="urn:microsoft.com/office/officeart/2005/8/layout/process1"/>
    <dgm:cxn modelId="{B3B5B478-9DFE-8C43-A15D-B77FAF312357}" type="presOf" srcId="{0FC96762-E76D-4E47-9AE7-63C2ADC49640}" destId="{DECEA28A-8A12-124A-9AB0-F3A31C701D43}" srcOrd="0" destOrd="0" presId="urn:microsoft.com/office/officeart/2005/8/layout/process1"/>
    <dgm:cxn modelId="{58941AF9-A6CB-5741-806C-A765247F292F}" type="presOf" srcId="{043F68E1-5BE7-DF41-A8C6-3BEA294A7497}" destId="{69AB9F9D-C3E8-F243-9641-A0681F53CE3E}" srcOrd="1" destOrd="0" presId="urn:microsoft.com/office/officeart/2005/8/layout/process1"/>
    <dgm:cxn modelId="{8D73D8E8-562B-D345-9C49-1022C0F20405}" type="presParOf" srcId="{FD33710C-B97E-8843-8CFB-36C4270590C2}" destId="{6766731B-ACD2-E944-9DC6-0718A838937A}" srcOrd="0" destOrd="0" presId="urn:microsoft.com/office/officeart/2005/8/layout/process1"/>
    <dgm:cxn modelId="{3564FDED-9679-0C4A-9F7B-CD9DFDB40E77}" type="presParOf" srcId="{FD33710C-B97E-8843-8CFB-36C4270590C2}" destId="{DECEA28A-8A12-124A-9AB0-F3A31C701D43}" srcOrd="1" destOrd="0" presId="urn:microsoft.com/office/officeart/2005/8/layout/process1"/>
    <dgm:cxn modelId="{4ED21953-91EE-B146-995F-C3FA6BEAA3AC}" type="presParOf" srcId="{DECEA28A-8A12-124A-9AB0-F3A31C701D43}" destId="{97EADEF9-2A7A-C04D-99C4-F697B747D967}" srcOrd="0" destOrd="0" presId="urn:microsoft.com/office/officeart/2005/8/layout/process1"/>
    <dgm:cxn modelId="{65938E69-D5AA-C440-8809-A58488D097A4}" type="presParOf" srcId="{FD33710C-B97E-8843-8CFB-36C4270590C2}" destId="{CC2A5502-E875-7146-B9A7-9F611FF29683}" srcOrd="2" destOrd="0" presId="urn:microsoft.com/office/officeart/2005/8/layout/process1"/>
    <dgm:cxn modelId="{9675B632-FEED-304A-8D53-679140FD85D9}" type="presParOf" srcId="{FD33710C-B97E-8843-8CFB-36C4270590C2}" destId="{E98CD4DB-0C71-0846-AA5A-1A04F6FE845E}" srcOrd="3" destOrd="0" presId="urn:microsoft.com/office/officeart/2005/8/layout/process1"/>
    <dgm:cxn modelId="{96F22735-B2BD-0044-AF76-6F16B9F7F914}" type="presParOf" srcId="{E98CD4DB-0C71-0846-AA5A-1A04F6FE845E}" destId="{69AB9F9D-C3E8-F243-9641-A0681F53CE3E}" srcOrd="0" destOrd="0" presId="urn:microsoft.com/office/officeart/2005/8/layout/process1"/>
    <dgm:cxn modelId="{FEB400E2-018E-8A46-86D6-E5390E781A4B}" type="presParOf" srcId="{FD33710C-B97E-8843-8CFB-36C4270590C2}" destId="{C41F143E-45D8-8B4A-BE53-730E63B0932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66731B-ACD2-E944-9DC6-0718A838937A}">
      <dsp:nvSpPr>
        <dsp:cNvPr id="0" name=""/>
        <dsp:cNvSpPr/>
      </dsp:nvSpPr>
      <dsp:spPr>
        <a:xfrm>
          <a:off x="0" y="515177"/>
          <a:ext cx="1547559" cy="13054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Modeling</a:t>
          </a:r>
        </a:p>
      </dsp:txBody>
      <dsp:txXfrm>
        <a:off x="38237" y="553414"/>
        <a:ext cx="1471085" cy="1229023"/>
      </dsp:txXfrm>
    </dsp:sp>
    <dsp:sp modelId="{DECEA28A-8A12-124A-9AB0-F3A31C701D43}">
      <dsp:nvSpPr>
        <dsp:cNvPr id="0" name=""/>
        <dsp:cNvSpPr/>
      </dsp:nvSpPr>
      <dsp:spPr>
        <a:xfrm rot="21589442">
          <a:off x="1775783" y="894303"/>
          <a:ext cx="483840" cy="5396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1775783" y="1002447"/>
        <a:ext cx="338688" cy="323763"/>
      </dsp:txXfrm>
    </dsp:sp>
    <dsp:sp modelId="{CC2A5502-E875-7146-B9A7-9F611FF29683}">
      <dsp:nvSpPr>
        <dsp:cNvPr id="0" name=""/>
        <dsp:cNvSpPr/>
      </dsp:nvSpPr>
      <dsp:spPr>
        <a:xfrm>
          <a:off x="2460462" y="506574"/>
          <a:ext cx="2229007" cy="130549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(Re-)</a:t>
          </a:r>
          <a:br>
            <a:rPr lang="en-US" sz="2600" kern="1200" dirty="0" smtClean="0"/>
          </a:br>
          <a:r>
            <a:rPr lang="en-US" sz="2600" kern="1200" dirty="0" smtClean="0"/>
            <a:t>Deployment</a:t>
          </a:r>
          <a:endParaRPr lang="en-US" sz="2600" kern="1200" dirty="0"/>
        </a:p>
      </dsp:txBody>
      <dsp:txXfrm>
        <a:off x="2498699" y="544811"/>
        <a:ext cx="2152533" cy="1229023"/>
      </dsp:txXfrm>
    </dsp:sp>
    <dsp:sp modelId="{E98CD4DB-0C71-0846-AA5A-1A04F6FE845E}">
      <dsp:nvSpPr>
        <dsp:cNvPr id="0" name=""/>
        <dsp:cNvSpPr/>
      </dsp:nvSpPr>
      <dsp:spPr>
        <a:xfrm rot="21552692">
          <a:off x="4896781" y="868304"/>
          <a:ext cx="439586" cy="5396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4896787" y="977132"/>
        <a:ext cx="307710" cy="323763"/>
      </dsp:txXfrm>
    </dsp:sp>
    <dsp:sp modelId="{C41F143E-45D8-8B4A-BE53-730E63B09329}">
      <dsp:nvSpPr>
        <dsp:cNvPr id="0" name=""/>
        <dsp:cNvSpPr/>
      </dsp:nvSpPr>
      <dsp:spPr>
        <a:xfrm>
          <a:off x="5518800" y="464851"/>
          <a:ext cx="2175829" cy="130549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>
              <a:solidFill>
                <a:srgbClr val="000000"/>
              </a:solidFill>
            </a:rPr>
            <a:t>Validation</a:t>
          </a:r>
        </a:p>
      </dsp:txBody>
      <dsp:txXfrm>
        <a:off x="5557037" y="503088"/>
        <a:ext cx="2099355" cy="12290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8897" cy="4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0" tIns="46470" rIns="92940" bIns="4647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45 Helvetica Light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9248" y="0"/>
            <a:ext cx="3028897" cy="4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0" tIns="46470" rIns="92940" bIns="4647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3C6E829-97E8-7D49-A20B-F45816BFD8BE}" type="datetime1">
              <a:rPr lang="en-US"/>
              <a:pPr>
                <a:defRPr/>
              </a:pPr>
              <a:t>6/15/16</a:t>
            </a:fld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0365"/>
            <a:ext cx="3028897" cy="4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0" tIns="46470" rIns="92940" bIns="4647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45 Helvetica Light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9248" y="8810365"/>
            <a:ext cx="3028897" cy="4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0" tIns="46470" rIns="92940" bIns="4647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ACCB501-6EE8-2443-A00B-68757CBB8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195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8897" cy="4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40" tIns="46470" rIns="92940" bIns="4647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45 Helvetica Light" charset="0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0866" y="0"/>
            <a:ext cx="3028897" cy="4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40" tIns="46470" rIns="92940" bIns="4647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45 Helvetica Light" charset="0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6338" y="695325"/>
            <a:ext cx="4637087" cy="34782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969" y="4405988"/>
            <a:ext cx="5125826" cy="4174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40" tIns="46470" rIns="92940" bIns="464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1975"/>
            <a:ext cx="3028897" cy="4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40" tIns="46470" rIns="92940" bIns="4647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45 Helvetica Light" charset="0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0866" y="8811975"/>
            <a:ext cx="3028897" cy="4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40" tIns="46470" rIns="92940" bIns="4647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8296018-0F08-734F-8956-AC9FC60A7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892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Geneva" pitchFamily="-110" charset="-128"/>
        <a:cs typeface="Geneva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06" charset="-128"/>
        <a:cs typeface="Geneva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charset="-128"/>
        <a:cs typeface="Geneva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charset="-128"/>
        <a:cs typeface="Geneva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charset="-128"/>
        <a:cs typeface="Geneva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296018-0F08-734F-8956-AC9FC60A77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24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296018-0F08-734F-8956-AC9FC60A773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54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D3AE36BF-EA8F-0F4B-A05A-38E3467D9286}" type="datetime1">
              <a:rPr lang="en-US" smtClean="0"/>
              <a:pPr/>
              <a:t>6/15/16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r>
              <a:rPr lang="sk-SK" smtClean="0"/>
              <a:t>© 2012-2016 by Bob Iannucci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42293A26-6567-924F-9222-CB8C23D7A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15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048525B8-8590-504C-ACD3-27C25989DAF9}" type="datetime1">
              <a:rPr lang="en-US" smtClean="0"/>
              <a:pPr/>
              <a:t>6/15/16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r>
              <a:rPr lang="sk-SK" smtClean="0"/>
              <a:t>© 2012-2016 by Bob Iannucci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42293A26-6567-924F-9222-CB8C23D7A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84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3C611C75-D67B-2D43-A386-CDB64CCD53A6}" type="datetime1">
              <a:rPr lang="en-US" smtClean="0"/>
              <a:pPr/>
              <a:t>6/15/16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r>
              <a:rPr lang="sk-SK" smtClean="0"/>
              <a:t>© 2012-2016 by Bob Iannucci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42293A26-6567-924F-9222-CB8C23D7A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96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DB82-F39B-7D49-9552-F90906E5C8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0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87748-DE01-7F4E-9ED4-29B43A9A5C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7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10FA-4A99-2548-9195-1A56B74CD1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33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49883-6F62-0C44-8D61-CC091E9243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09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2D3D-250C-C14D-9D06-365FB4E961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86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CC783-05C2-D745-8E93-37B33D6C77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61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33E6-C0F2-8C4C-A550-A4A323388C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14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045D-E293-2F43-BF6B-F68EB26B31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98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8FD80BE3-2180-F244-B1E9-AD31033A66BC}" type="datetime1">
              <a:rPr lang="en-US" smtClean="0"/>
              <a:pPr/>
              <a:t>6/15/16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r>
              <a:rPr lang="sk-SK" smtClean="0"/>
              <a:t>© 2012-2016 by Bob Iannucci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42293A26-6567-924F-9222-CB8C23D7A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77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3ACD-9A74-D849-BA27-6D7D2EBB9C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74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F6F1-F8BE-1647-85DC-0293AFB7C9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85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31A35-F460-E345-8E9C-E0FB4E53AD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250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26237E55-0FA8-4840-88BD-528CF2D659E4}" type="datetime1">
              <a:rPr lang="en-US" smtClean="0"/>
              <a:pPr/>
              <a:t>6/15/16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r>
              <a:rPr lang="sk-SK" smtClean="0"/>
              <a:t>© 2012-2016 by Bob Iannucci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42293A26-6567-924F-9222-CB8C23D7A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C7E43463-5D32-924F-B0ED-A97CFAF17090}" type="datetime1">
              <a:rPr lang="en-US" smtClean="0"/>
              <a:pPr/>
              <a:t>6/15/16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r>
              <a:rPr lang="sk-SK" smtClean="0"/>
              <a:t>© 2012-2016 by Bob Iannucci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42293A26-6567-924F-9222-CB8C23D7A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26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65A8DBF6-79E0-7745-A7D5-FE6E5EB5A829}" type="datetime1">
              <a:rPr lang="en-US" smtClean="0"/>
              <a:pPr/>
              <a:t>6/15/16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r>
              <a:rPr lang="sk-SK" smtClean="0"/>
              <a:t>© 2012-2016 by Bob Iannucci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42293A26-6567-924F-9222-CB8C23D7A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71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CF441B3B-4925-4247-82E2-0FCE73C9F324}" type="datetime1">
              <a:rPr lang="en-US" smtClean="0"/>
              <a:pPr/>
              <a:t>6/15/16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r>
              <a:rPr lang="sk-SK" smtClean="0"/>
              <a:t>© 2012-2016 by Bob Iannucci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42293A26-6567-924F-9222-CB8C23D7A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60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0E6F834D-3698-5F41-A8AF-39D0B152F972}" type="datetime1">
              <a:rPr lang="en-US" smtClean="0"/>
              <a:pPr/>
              <a:t>6/15/16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r>
              <a:rPr lang="sk-SK" smtClean="0"/>
              <a:t>© 2012-2016 by Bob Iannucci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42293A26-6567-924F-9222-CB8C23D7A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9559CF67-B5CC-E24C-8AA1-EB4D6FDE1CFC}" type="datetime1">
              <a:rPr lang="en-US" smtClean="0"/>
              <a:pPr/>
              <a:t>6/15/16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r>
              <a:rPr lang="sk-SK" smtClean="0"/>
              <a:t>© 2012-2016 by Bob Iannucci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42293A26-6567-924F-9222-CB8C23D7A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4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34275042-052A-FC4D-84D9-95AF2A17EA48}" type="datetime1">
              <a:rPr lang="en-US" smtClean="0"/>
              <a:pPr/>
              <a:t>6/15/16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r>
              <a:rPr lang="sk-SK" smtClean="0"/>
              <a:t>© 2012-2016 by Bob Iannucci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</a:lstStyle>
          <a:p>
            <a:fld id="{42293A26-6567-924F-9222-CB8C23D7A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3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ampus_Umark_footer_990000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96" y="6172200"/>
            <a:ext cx="9156096" cy="68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2E787-BF19-384A-82C6-4CDC0F55F945}" type="datetime1">
              <a:rPr lang="en-US" smtClean="0"/>
              <a:t>6/15/16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© 2012-2016 by Bob Iannucci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3005" y="64444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2293A26-6567-924F-9222-CB8C23D7A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52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4" r:id="rId1"/>
    <p:sldLayoutId id="2147484475" r:id="rId2"/>
    <p:sldLayoutId id="2147484476" r:id="rId3"/>
    <p:sldLayoutId id="2147484477" r:id="rId4"/>
    <p:sldLayoutId id="2147484478" r:id="rId5"/>
    <p:sldLayoutId id="2147484479" r:id="rId6"/>
    <p:sldLayoutId id="2147484480" r:id="rId7"/>
    <p:sldLayoutId id="2147484481" r:id="rId8"/>
    <p:sldLayoutId id="2147484482" r:id="rId9"/>
    <p:sldLayoutId id="2147484483" r:id="rId10"/>
    <p:sldLayoutId id="2147484484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800000"/>
          </a:solidFill>
          <a:effectLst/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ts val="400"/>
        </a:spcBef>
        <a:buClr>
          <a:schemeClr val="accent2"/>
        </a:buClr>
        <a:buSzPct val="90000"/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00"/>
        </a:spcBef>
        <a:buClr>
          <a:schemeClr val="accent2"/>
        </a:buClr>
        <a:buSzPct val="90000"/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300"/>
        </a:spcBef>
        <a:buClr>
          <a:schemeClr val="accent2"/>
        </a:buClr>
        <a:buSzPct val="90000"/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300"/>
        </a:spcBef>
        <a:buClr>
          <a:schemeClr val="accent2"/>
        </a:buClr>
        <a:buSzPct val="90000"/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300"/>
        </a:spcBef>
        <a:buClr>
          <a:schemeClr val="accent2"/>
        </a:buClr>
        <a:buSzPct val="90000"/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ampus_Umark_footer_990000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96" y="6172200"/>
            <a:ext cx="9156096" cy="68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02DD8DF-AB4F-D247-942D-134D35CC21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3005" y="64444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fld id="{42293A26-6567-924F-9222-CB8C23D7A22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8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800000"/>
          </a:solidFill>
          <a:effectLst/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ts val="400"/>
        </a:spcBef>
        <a:buClr>
          <a:schemeClr val="accent2"/>
        </a:buClr>
        <a:buSzPct val="90000"/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00"/>
        </a:spcBef>
        <a:buClr>
          <a:schemeClr val="accent2"/>
        </a:buClr>
        <a:buSzPct val="90000"/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300"/>
        </a:spcBef>
        <a:buClr>
          <a:schemeClr val="accent2"/>
        </a:buClr>
        <a:buSzPct val="90000"/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300"/>
        </a:spcBef>
        <a:buClr>
          <a:schemeClr val="accent2"/>
        </a:buClr>
        <a:buSzPct val="90000"/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300"/>
        </a:spcBef>
        <a:buClr>
          <a:schemeClr val="accent2"/>
        </a:buClr>
        <a:buSzPct val="90000"/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4.tiff"/><Relationship Id="rId8" Type="http://schemas.openxmlformats.org/officeDocument/2006/relationships/image" Target="../media/image25.tiff"/><Relationship Id="rId1" Type="http://schemas.openxmlformats.org/officeDocument/2006/relationships/slideLayout" Target="../slideLayouts/slideLayout13.xml"/><Relationship Id="rId2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tiff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t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emf"/><Relationship Id="rId3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jpe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png"/><Relationship Id="rId7" Type="http://schemas.openxmlformats.org/officeDocument/2006/relationships/image" Target="../media/image8.jpeg"/><Relationship Id="rId8" Type="http://schemas.openxmlformats.org/officeDocument/2006/relationships/image" Target="../media/image9.jpg"/><Relationship Id="rId9" Type="http://schemas.openxmlformats.org/officeDocument/2006/relationships/image" Target="../media/image10.jpg"/><Relationship Id="rId10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emf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3810000"/>
            <a:ext cx="4648200" cy="215900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3288" tIns="32910" rIns="63288" bIns="3291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300"/>
              </a:spcBef>
              <a:buClr>
                <a:schemeClr val="accent2"/>
              </a:buClr>
              <a:buSzPct val="90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300"/>
              </a:spcBef>
              <a:buClr>
                <a:schemeClr val="accent2"/>
              </a:buClr>
              <a:buSzPct val="9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300"/>
              </a:spcBef>
              <a:buClr>
                <a:schemeClr val="accent2"/>
              </a:buClr>
              <a:buSzPct val="90000"/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1900" b="1" dirty="0" smtClean="0">
                <a:latin typeface="Arial" pitchFamily="34" charset="0"/>
              </a:rPr>
              <a:t>Bob Iannucci, Ph.D.</a:t>
            </a:r>
          </a:p>
          <a:p>
            <a:pPr marL="0" indent="0"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1900" dirty="0" smtClean="0">
                <a:latin typeface="Arial" pitchFamily="34" charset="0"/>
              </a:rPr>
              <a:t>Director, CyLab Mobility Research Center</a:t>
            </a:r>
          </a:p>
          <a:p>
            <a:pPr marL="0" indent="0"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1900" dirty="0" smtClean="0">
                <a:latin typeface="Arial" pitchFamily="34" charset="0"/>
              </a:rPr>
              <a:t>Distinguished Service Professor, ECE</a:t>
            </a:r>
          </a:p>
          <a:p>
            <a:pPr marL="0" indent="0"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  <a:tab pos="9410700" algn="l"/>
                <a:tab pos="10134600" algn="l"/>
                <a:tab pos="10858500" algn="l"/>
                <a:tab pos="11582400" algn="l"/>
              </a:tabLst>
            </a:pPr>
            <a:endParaRPr lang="en-US" sz="1900" dirty="0">
              <a:latin typeface="Arial" pitchFamily="34" charset="0"/>
            </a:endParaRPr>
          </a:p>
          <a:p>
            <a:pPr marL="0" indent="0"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1900" b="1" dirty="0" smtClean="0">
                <a:latin typeface="Arial" pitchFamily="34" charset="0"/>
              </a:rPr>
              <a:t>Ervin Teng</a:t>
            </a:r>
          </a:p>
          <a:p>
            <a:pPr marL="0" indent="0"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1900" dirty="0" smtClean="0">
                <a:latin typeface="Arial" pitchFamily="34" charset="0"/>
              </a:rPr>
              <a:t>Ph.D. student, ECE</a:t>
            </a:r>
          </a:p>
          <a:p>
            <a:pPr marL="0" indent="0"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  <a:tab pos="9410700" algn="l"/>
                <a:tab pos="10134600" algn="l"/>
                <a:tab pos="10858500" algn="l"/>
                <a:tab pos="11582400" algn="l"/>
              </a:tabLst>
            </a:pPr>
            <a:endParaRPr lang="en-US" sz="1900" dirty="0" smtClean="0">
              <a:latin typeface="Arial" pitchFamily="34" charset="0"/>
            </a:endParaRPr>
          </a:p>
          <a:p>
            <a:pPr marL="0" indent="0"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sz="1900" dirty="0" smtClean="0">
                <a:latin typeface="Arial" pitchFamily="34" charset="0"/>
              </a:rPr>
              <a:t>June, 2016</a:t>
            </a:r>
          </a:p>
          <a:p>
            <a:pPr marL="0" indent="0"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  <a:tab pos="9410700" algn="l"/>
                <a:tab pos="10134600" algn="l"/>
                <a:tab pos="10858500" algn="l"/>
                <a:tab pos="11582400" algn="l"/>
              </a:tabLst>
            </a:pPr>
            <a:endParaRPr lang="en-US" dirty="0" smtClean="0">
              <a:latin typeface="Arial" pitchFamily="34" charset="0"/>
            </a:endParaRPr>
          </a:p>
          <a:p>
            <a:pPr marL="0" indent="0" algn="ctr"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  <a:tab pos="9410700" algn="l"/>
                <a:tab pos="10134600" algn="l"/>
                <a:tab pos="10858500" algn="l"/>
                <a:tab pos="11582400" algn="l"/>
              </a:tabLst>
            </a:pPr>
            <a:endParaRPr lang="en-US" dirty="0" smtClean="0">
              <a:latin typeface="Arial" pitchFamily="34" charset="0"/>
            </a:endParaRPr>
          </a:p>
          <a:p>
            <a:pPr marL="0" indent="0" algn="ctr"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  <a:tab pos="9410700" algn="l"/>
                <a:tab pos="10134600" algn="l"/>
                <a:tab pos="10858500" algn="l"/>
                <a:tab pos="11582400" algn="l"/>
              </a:tabLst>
            </a:pPr>
            <a:endParaRPr lang="en-US" dirty="0" smtClean="0">
              <a:latin typeface="Arial" pitchFamily="34" charset="0"/>
            </a:endParaRPr>
          </a:p>
          <a:p>
            <a:pPr marL="0" indent="0" algn="ctr"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  <a:tab pos="9410700" algn="l"/>
                <a:tab pos="10134600" algn="l"/>
                <a:tab pos="10858500" algn="l"/>
                <a:tab pos="11582400" algn="l"/>
              </a:tabLst>
            </a:pPr>
            <a:endParaRPr lang="en-US" dirty="0" smtClean="0">
              <a:latin typeface="Arial" pitchFamily="34" charset="0"/>
            </a:endParaRPr>
          </a:p>
          <a:p>
            <a:pPr marL="0" indent="0" algn="ctr"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  <a:tab pos="9410700" algn="l"/>
                <a:tab pos="10134600" algn="l"/>
                <a:tab pos="10858500" algn="l"/>
                <a:tab pos="11582400" algn="l"/>
              </a:tabLst>
            </a:pPr>
            <a:endParaRPr lang="en-US" dirty="0" smtClean="0">
              <a:latin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33400"/>
            <a:ext cx="6101602" cy="1143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/>
              <a:t>1</a:t>
            </a:fld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17257" y="2209800"/>
            <a:ext cx="7709486" cy="1524000"/>
          </a:xfrm>
          <a:prstGeom prst="rect">
            <a:avLst/>
          </a:prstGeom>
          <a:noFill/>
          <a:extLst/>
        </p:spPr>
        <p:txBody>
          <a:bodyPr vert="horz" lIns="63288" tIns="32910" rIns="63288" bIns="32910" rtlCol="0">
            <a:normAutofit/>
          </a:bodyPr>
          <a:lstStyle>
            <a:lvl1pPr marL="3429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300"/>
              </a:spcBef>
              <a:buClr>
                <a:schemeClr val="accent2"/>
              </a:buClr>
              <a:buSzPct val="90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300"/>
              </a:spcBef>
              <a:buClr>
                <a:schemeClr val="accent2"/>
              </a:buClr>
              <a:buSzPct val="9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300"/>
              </a:spcBef>
              <a:buClr>
                <a:schemeClr val="accent2"/>
              </a:buClr>
              <a:buSzPct val="90000"/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  <a:tab pos="9410700" algn="l"/>
                <a:tab pos="10134600" algn="l"/>
                <a:tab pos="10858500" algn="l"/>
                <a:tab pos="11582400" algn="l"/>
              </a:tabLst>
            </a:pPr>
            <a:r>
              <a:rPr lang="en-US" b="1" dirty="0">
                <a:latin typeface="Arial" pitchFamily="34" charset="0"/>
              </a:rPr>
              <a:t>Modeling and Mitigating RF Vulnerabilities of Cellular </a:t>
            </a:r>
            <a:r>
              <a:rPr lang="en-US" b="1" dirty="0" smtClean="0">
                <a:latin typeface="Arial" pitchFamily="34" charset="0"/>
              </a:rPr>
              <a:t>Networks</a:t>
            </a:r>
            <a:br>
              <a:rPr lang="en-US" b="1" dirty="0" smtClean="0">
                <a:latin typeface="Arial" pitchFamily="34" charset="0"/>
              </a:rPr>
            </a:br>
            <a:r>
              <a:rPr lang="en-US" b="1" dirty="0" smtClean="0">
                <a:latin typeface="Arial" pitchFamily="34" charset="0"/>
              </a:rPr>
              <a:t>for</a:t>
            </a:r>
            <a:r>
              <a:rPr lang="en-US" b="1" dirty="0">
                <a:latin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</a:rPr>
              <a:t>UAS </a:t>
            </a:r>
            <a:r>
              <a:rPr lang="en-US" b="1" dirty="0">
                <a:latin typeface="Arial" pitchFamily="34" charset="0"/>
              </a:rPr>
              <a:t>Communication</a:t>
            </a:r>
            <a:endParaRPr lang="en-US" i="1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smtClean="0">
                <a:latin typeface="+mn-lt"/>
              </a:rPr>
              <a:t>© 2012-2016 by Bob Iannucci</a:t>
            </a:r>
            <a:endParaRPr lang="en-US" dirty="0">
              <a:latin typeface="+mn-lt"/>
            </a:endParaRPr>
          </a:p>
        </p:txBody>
      </p:sp>
      <p:pic>
        <p:nvPicPr>
          <p:cNvPr id="9" name="Picture 8" descr="noc_blue_AI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5410200"/>
            <a:ext cx="2108137" cy="58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4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Holes are Real and</a:t>
            </a:r>
            <a:br>
              <a:rPr lang="en-US" dirty="0" smtClean="0"/>
            </a:br>
            <a:r>
              <a:rPr lang="en-US" dirty="0" smtClean="0"/>
              <a:t>Attributable to Multiple Physical Effects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0" y="2133600"/>
            <a:ext cx="3429000" cy="315788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We seek to model the key physical effects that give rise to discrepancies between measured path loss and simple free-space path loss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469" y="1748329"/>
            <a:ext cx="3081731" cy="17513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1" y="3411558"/>
            <a:ext cx="3927240" cy="268444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628098" y="5029200"/>
            <a:ext cx="343702" cy="431100"/>
            <a:chOff x="2730438" y="4759204"/>
            <a:chExt cx="343702" cy="4311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30438" y="5056075"/>
              <a:ext cx="343702" cy="134229"/>
            </a:xfrm>
            <a:prstGeom prst="rect">
              <a:avLst/>
            </a:prstGeom>
          </p:spPr>
        </p:pic>
        <p:sp>
          <p:nvSpPr>
            <p:cNvPr id="12" name="Up Arrow 11"/>
            <p:cNvSpPr/>
            <p:nvPr/>
          </p:nvSpPr>
          <p:spPr>
            <a:xfrm>
              <a:off x="2819400" y="4759204"/>
              <a:ext cx="142286" cy="192873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68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If We Had This Knowledge, </a:t>
            </a:r>
            <a:br>
              <a:rPr lang="en-US" dirty="0" smtClean="0"/>
            </a:br>
            <a:r>
              <a:rPr lang="en-US" dirty="0" smtClean="0"/>
              <a:t>How would we Apply It?     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A. Network-Side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095678144"/>
              </p:ext>
            </p:extLst>
          </p:nvPr>
        </p:nvGraphicFramePr>
        <p:xfrm>
          <a:off x="647700" y="2218751"/>
          <a:ext cx="7696200" cy="223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348" y="4343976"/>
            <a:ext cx="1286052" cy="86487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657600" y="4370646"/>
            <a:ext cx="1170876" cy="1039554"/>
            <a:chOff x="3841927" y="3306533"/>
            <a:chExt cx="1170876" cy="10395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l="34589" t="-725" r="33562"/>
            <a:stretch/>
          </p:blipFill>
          <p:spPr>
            <a:xfrm>
              <a:off x="3841927" y="3634581"/>
              <a:ext cx="314394" cy="7048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/>
            <a:srcRect l="34589" t="-725" r="33562"/>
            <a:stretch/>
          </p:blipFill>
          <p:spPr>
            <a:xfrm>
              <a:off x="4267200" y="3306533"/>
              <a:ext cx="317362" cy="71150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34589" t="-725" r="33562"/>
            <a:stretch/>
          </p:blipFill>
          <p:spPr>
            <a:xfrm>
              <a:off x="4695441" y="3634581"/>
              <a:ext cx="317362" cy="711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466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766731B-ACD2-E944-9DC6-0718A83893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6766731B-ACD2-E944-9DC6-0718A83893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ECEA28A-8A12-124A-9AB0-F3A31C701D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graphicEl>
                                              <a:dgm id="{DECEA28A-8A12-124A-9AB0-F3A31C701D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2A5502-E875-7146-B9A7-9F611FF29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dgm id="{CC2A5502-E875-7146-B9A7-9F611FF29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98CD4DB-0C71-0846-AA5A-1A04F6FE8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dgm id="{E98CD4DB-0C71-0846-AA5A-1A04F6FE84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41F143E-45D8-8B4A-BE53-730E63B09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graphicEl>
                                              <a:dgm id="{C41F143E-45D8-8B4A-BE53-730E63B093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If We Had This Knowledge,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How </a:t>
            </a:r>
            <a:r>
              <a:rPr lang="en-US" dirty="0"/>
              <a:t>would we Apply It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953000"/>
            <a:ext cx="8077200" cy="1066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Predict intersection of flight path with areas of bad coverage (dynamic)</a:t>
            </a:r>
          </a:p>
          <a:p>
            <a:r>
              <a:rPr lang="en-US" dirty="0" smtClean="0"/>
              <a:t>Dynamically re-plan flight path – </a:t>
            </a:r>
            <a:r>
              <a:rPr lang="en-US" b="1" dirty="0" smtClean="0"/>
              <a:t>see-and-avoid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589" t="-725" r="33562"/>
          <a:stretch/>
        </p:blipFill>
        <p:spPr>
          <a:xfrm>
            <a:off x="4227990" y="2872453"/>
            <a:ext cx="395087" cy="6605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433" t="-122" r="28767"/>
          <a:stretch/>
        </p:blipFill>
        <p:spPr>
          <a:xfrm>
            <a:off x="3640553" y="3085978"/>
            <a:ext cx="762000" cy="95551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539530" y="4151986"/>
            <a:ext cx="4316012" cy="3002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9670688">
            <a:off x="1871389" y="2652719"/>
            <a:ext cx="2276773" cy="300277"/>
          </a:xfrm>
          <a:prstGeom prst="rightArrow">
            <a:avLst/>
          </a:prstGeom>
          <a:solidFill>
            <a:srgbClr val="5DAA00"/>
          </a:solidFill>
          <a:ln>
            <a:solidFill>
              <a:srgbClr val="5DAA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180157" y="2070054"/>
            <a:ext cx="2473930" cy="300277"/>
          </a:xfrm>
          <a:prstGeom prst="rightArrow">
            <a:avLst/>
          </a:prstGeom>
          <a:solidFill>
            <a:srgbClr val="5DAA00"/>
          </a:solidFill>
          <a:ln>
            <a:solidFill>
              <a:srgbClr val="5DAA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914400" y="3693107"/>
            <a:ext cx="1257931" cy="603256"/>
            <a:chOff x="914400" y="4731481"/>
            <a:chExt cx="1257931" cy="603256"/>
          </a:xfrm>
        </p:grpSpPr>
        <p:grpSp>
          <p:nvGrpSpPr>
            <p:cNvPr id="13" name="Group 12"/>
            <p:cNvGrpSpPr/>
            <p:nvPr/>
          </p:nvGrpSpPr>
          <p:grpSpPr>
            <a:xfrm>
              <a:off x="914400" y="4731481"/>
              <a:ext cx="1257931" cy="325342"/>
              <a:chOff x="3997811" y="949840"/>
              <a:chExt cx="668678" cy="172942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3997811" y="949840"/>
                <a:ext cx="272152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394337" y="949840"/>
                <a:ext cx="272152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110393" y="1045435"/>
                <a:ext cx="442245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110393" y="995559"/>
                <a:ext cx="45719" cy="4670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506919" y="995559"/>
                <a:ext cx="45719" cy="4670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224694" y="1077063"/>
                <a:ext cx="204432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949168">
              <a:off x="1611139" y="5118309"/>
              <a:ext cx="229318" cy="216428"/>
              <a:chOff x="1600200" y="5181600"/>
              <a:chExt cx="314949" cy="264336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600200" y="5181600"/>
                <a:ext cx="152400" cy="264336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752600" y="5254597"/>
                <a:ext cx="15240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861996" y="5220539"/>
                <a:ext cx="53153" cy="225397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533508" y="5021117"/>
              <a:ext cx="66692" cy="19566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loud 7"/>
          <p:cNvSpPr/>
          <p:nvPr/>
        </p:nvSpPr>
        <p:spPr>
          <a:xfrm>
            <a:off x="2896584" y="3831462"/>
            <a:ext cx="1828800" cy="969138"/>
          </a:xfrm>
          <a:prstGeom prst="clou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Bad Coverage</a:t>
            </a: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/>
              <a:t>12</a:t>
            </a:fld>
            <a:endParaRPr lang="en-US"/>
          </a:p>
        </p:txBody>
      </p:sp>
      <p:sp>
        <p:nvSpPr>
          <p:cNvPr id="27" name="Content Placeholder 3"/>
          <p:cNvSpPr txBox="1">
            <a:spLocks/>
          </p:cNvSpPr>
          <p:nvPr/>
        </p:nvSpPr>
        <p:spPr>
          <a:xfrm>
            <a:off x="457200" y="1600201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300"/>
              </a:spcBef>
              <a:buClr>
                <a:schemeClr val="accent2"/>
              </a:buClr>
              <a:buSzPct val="90000"/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300"/>
              </a:spcBef>
              <a:buClr>
                <a:schemeClr val="accent2"/>
              </a:buClr>
              <a:buSzPct val="90000"/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300"/>
              </a:spcBef>
              <a:buClr>
                <a:schemeClr val="accent2"/>
              </a:buClr>
              <a:buSzPct val="90000"/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B. UAS-Side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45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9" grpId="1" animBg="1"/>
      <p:bldP spid="10" grpId="0" animBg="1"/>
      <p:bldP spid="11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Mapping</a:t>
            </a:r>
            <a:r>
              <a:rPr lang="en-US" dirty="0"/>
              <a:t>, </a:t>
            </a:r>
            <a:r>
              <a:rPr lang="en-US" b="1" dirty="0"/>
              <a:t>Modeling</a:t>
            </a:r>
            <a:r>
              <a:rPr lang="en-US" dirty="0"/>
              <a:t> and </a:t>
            </a:r>
            <a:r>
              <a:rPr lang="en-US" b="1" dirty="0"/>
              <a:t>Mitigation</a:t>
            </a:r>
            <a:r>
              <a:rPr lang="en-US" dirty="0"/>
              <a:t> of holes-in-the-sky will enable </a:t>
            </a:r>
            <a:endParaRPr lang="en-US" dirty="0" smtClean="0"/>
          </a:p>
          <a:p>
            <a:pPr lvl="1"/>
            <a:r>
              <a:rPr lang="en-US" i="1" dirty="0" smtClean="0"/>
              <a:t>Networks to better serve aerial (UAS) clients</a:t>
            </a:r>
          </a:p>
          <a:p>
            <a:pPr lvl="1"/>
            <a:r>
              <a:rPr lang="en-US" i="1" dirty="0" smtClean="0"/>
              <a:t>UAS </a:t>
            </a:r>
            <a:r>
              <a:rPr lang="en-US" i="1" dirty="0"/>
              <a:t>to anticipate RF propagation risks and pre-emptively mitigate their </a:t>
            </a:r>
            <a:r>
              <a:rPr lang="en-US" i="1" dirty="0" smtClean="0"/>
              <a:t>effects</a:t>
            </a:r>
            <a:endParaRPr lang="en-US" i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29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410713" y="3129340"/>
            <a:ext cx="1252864" cy="1246238"/>
            <a:chOff x="2410713" y="3129340"/>
            <a:chExt cx="1252864" cy="1246238"/>
          </a:xfrm>
        </p:grpSpPr>
        <p:cxnSp>
          <p:nvCxnSpPr>
            <p:cNvPr id="16" name="Straight Arrow Connector 15"/>
            <p:cNvCxnSpPr>
              <a:stCxn id="23" idx="0"/>
              <a:endCxn id="6" idx="4"/>
            </p:cNvCxnSpPr>
            <p:nvPr/>
          </p:nvCxnSpPr>
          <p:spPr>
            <a:xfrm flipV="1">
              <a:off x="3037145" y="3129340"/>
              <a:ext cx="1" cy="124623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7" name="Flowchart: Alternate Process 4"/>
            <p:cNvSpPr/>
            <p:nvPr/>
          </p:nvSpPr>
          <p:spPr>
            <a:xfrm>
              <a:off x="2410713" y="3510702"/>
              <a:ext cx="1252864" cy="706787"/>
            </a:xfrm>
            <a:prstGeom prst="flowChartAlternateProcess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500" dirty="0">
                  <a:latin typeface="+mj-lt"/>
                  <a:cs typeface="Times" panose="02020603050405020304" pitchFamily="18" charset="0"/>
                </a:rPr>
                <a:t>Obstacle Geometry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53062" y="2571570"/>
            <a:ext cx="4978909" cy="886047"/>
            <a:chOff x="353062" y="2571570"/>
            <a:chExt cx="4978909" cy="886047"/>
          </a:xfrm>
        </p:grpSpPr>
        <p:sp>
          <p:nvSpPr>
            <p:cNvPr id="6" name="Oval 5"/>
            <p:cNvSpPr/>
            <p:nvPr/>
          </p:nvSpPr>
          <p:spPr>
            <a:xfrm>
              <a:off x="2913702" y="2882452"/>
              <a:ext cx="246888" cy="24688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+mj-lt"/>
              </a:endParaRPr>
            </a:p>
          </p:txBody>
        </p:sp>
        <p:cxnSp>
          <p:nvCxnSpPr>
            <p:cNvPr id="7" name="Straight Arrow Connector 6"/>
            <p:cNvCxnSpPr>
              <a:stCxn id="6" idx="6"/>
              <a:endCxn id="24" idx="1"/>
            </p:cNvCxnSpPr>
            <p:nvPr/>
          </p:nvCxnSpPr>
          <p:spPr>
            <a:xfrm>
              <a:off x="3160590" y="3005896"/>
              <a:ext cx="799781" cy="86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353062" y="2571570"/>
              <a:ext cx="2560640" cy="886047"/>
              <a:chOff x="410267" y="2743200"/>
              <a:chExt cx="2560640" cy="886047"/>
            </a:xfrm>
          </p:grpSpPr>
          <p:sp>
            <p:nvSpPr>
              <p:cNvPr id="12" name="Flowchart: Alternate Process 4"/>
              <p:cNvSpPr/>
              <p:nvPr/>
            </p:nvSpPr>
            <p:spPr>
              <a:xfrm>
                <a:off x="410267" y="2743200"/>
                <a:ext cx="1637414" cy="886047"/>
              </a:xfrm>
              <a:prstGeom prst="flowChartAlternateProcess">
                <a:avLst/>
              </a:prstGeo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latin typeface="+mj-lt"/>
                    <a:cs typeface="Times" panose="02020603050405020304" pitchFamily="18" charset="0"/>
                  </a:rPr>
                  <a:t>Cell Site Locations</a:t>
                </a:r>
              </a:p>
            </p:txBody>
          </p:sp>
          <p:cxnSp>
            <p:nvCxnSpPr>
              <p:cNvPr id="13" name="Straight Arrow Connector 12"/>
              <p:cNvCxnSpPr>
                <a:stCxn id="12" idx="3"/>
                <a:endCxn id="6" idx="2"/>
              </p:cNvCxnSpPr>
              <p:nvPr/>
            </p:nvCxnSpPr>
            <p:spPr>
              <a:xfrm>
                <a:off x="2047681" y="3186224"/>
                <a:ext cx="923226" cy="274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09311" y="2874456"/>
                <a:ext cx="808182" cy="606137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3960371" y="2606949"/>
              <a:ext cx="1371600" cy="815287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  <a:ea typeface="Times" charset="0"/>
                  <a:cs typeface="Times" charset="0"/>
                </a:rPr>
                <a:t>Propagation Models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331971" y="2562870"/>
            <a:ext cx="3562153" cy="886047"/>
            <a:chOff x="5331971" y="2562870"/>
            <a:chExt cx="3562153" cy="886047"/>
          </a:xfrm>
        </p:grpSpPr>
        <p:grpSp>
          <p:nvGrpSpPr>
            <p:cNvPr id="18" name="Group 17"/>
            <p:cNvGrpSpPr/>
            <p:nvPr/>
          </p:nvGrpSpPr>
          <p:grpSpPr>
            <a:xfrm>
              <a:off x="7256710" y="2562870"/>
              <a:ext cx="1637414" cy="886047"/>
              <a:chOff x="7313915" y="2734500"/>
              <a:chExt cx="1637414" cy="886047"/>
            </a:xfrm>
          </p:grpSpPr>
          <p:sp>
            <p:nvSpPr>
              <p:cNvPr id="19" name="Flowchart: Alternate Process 4"/>
              <p:cNvSpPr/>
              <p:nvPr/>
            </p:nvSpPr>
            <p:spPr>
              <a:xfrm>
                <a:off x="7313915" y="2734500"/>
                <a:ext cx="1637414" cy="886047"/>
              </a:xfrm>
              <a:prstGeom prst="flowChartAlternateProcess">
                <a:avLst/>
              </a:prstGeo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600" dirty="0">
                    <a:latin typeface="+mj-lt"/>
                    <a:cs typeface="Times" panose="02020603050405020304" pitchFamily="18" charset="0"/>
                  </a:rPr>
                  <a:t>Navigation</a:t>
                </a: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69444" y="3065074"/>
                <a:ext cx="526355" cy="526355"/>
              </a:xfrm>
              <a:prstGeom prst="rect">
                <a:avLst/>
              </a:prstGeom>
            </p:spPr>
          </p:pic>
        </p:grpSp>
        <p:cxnSp>
          <p:nvCxnSpPr>
            <p:cNvPr id="25" name="Straight Arrow Connector 24"/>
            <p:cNvCxnSpPr>
              <a:stCxn id="24" idx="3"/>
              <a:endCxn id="19" idx="1"/>
            </p:cNvCxnSpPr>
            <p:nvPr/>
          </p:nvCxnSpPr>
          <p:spPr>
            <a:xfrm flipV="1">
              <a:off x="5331971" y="3005894"/>
              <a:ext cx="1924739" cy="86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26" name="Flowchart: Alternate Process 4"/>
            <p:cNvSpPr/>
            <p:nvPr/>
          </p:nvSpPr>
          <p:spPr>
            <a:xfrm>
              <a:off x="5617603" y="2619507"/>
              <a:ext cx="1421085" cy="790170"/>
            </a:xfrm>
            <a:prstGeom prst="flowChartAlternateProcess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  <a:cs typeface="Times" panose="02020603050405020304" pitchFamily="18" charset="0"/>
                </a:rPr>
                <a:t>Location of Holes-in-the-Sky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066114" y="1144191"/>
            <a:ext cx="4381798" cy="1018332"/>
            <a:chOff x="3066114" y="1144191"/>
            <a:chExt cx="4381798" cy="1018332"/>
          </a:xfrm>
        </p:grpSpPr>
        <p:sp>
          <p:nvSpPr>
            <p:cNvPr id="27" name="Left Brace 26"/>
            <p:cNvSpPr/>
            <p:nvPr/>
          </p:nvSpPr>
          <p:spPr>
            <a:xfrm rot="5400000">
              <a:off x="5022465" y="-262924"/>
              <a:ext cx="469096" cy="4381798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07773" y="1144191"/>
              <a:ext cx="20890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Network-side studies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53062" y="4266796"/>
            <a:ext cx="3422377" cy="1905404"/>
            <a:chOff x="353062" y="4266796"/>
            <a:chExt cx="3422377" cy="1905404"/>
          </a:xfrm>
        </p:grpSpPr>
        <p:grpSp>
          <p:nvGrpSpPr>
            <p:cNvPr id="8" name="Group 7"/>
            <p:cNvGrpSpPr/>
            <p:nvPr/>
          </p:nvGrpSpPr>
          <p:grpSpPr>
            <a:xfrm>
              <a:off x="353062" y="4266796"/>
              <a:ext cx="1637414" cy="1032853"/>
              <a:chOff x="410267" y="4438426"/>
              <a:chExt cx="1637414" cy="1032853"/>
            </a:xfrm>
          </p:grpSpPr>
          <p:sp>
            <p:nvSpPr>
              <p:cNvPr id="9" name="Flowchart: Alternate Process 4"/>
              <p:cNvSpPr/>
              <p:nvPr/>
            </p:nvSpPr>
            <p:spPr>
              <a:xfrm>
                <a:off x="410267" y="4438426"/>
                <a:ext cx="1637414" cy="1032853"/>
              </a:xfrm>
              <a:prstGeom prst="flowChartAlternateProcess">
                <a:avLst/>
              </a:prstGeo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sz="1500" dirty="0">
                    <a:latin typeface="+mj-lt"/>
                    <a:cs typeface="Times" panose="02020603050405020304" pitchFamily="18" charset="0"/>
                  </a:rPr>
                  <a:t>Camera Imagery</a:t>
                </a: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5664" y="4835710"/>
                <a:ext cx="627294" cy="451652"/>
              </a:xfrm>
              <a:prstGeom prst="rect">
                <a:avLst/>
              </a:prstGeom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1990476" y="4375578"/>
              <a:ext cx="1732469" cy="815287"/>
              <a:chOff x="2047681" y="4547208"/>
              <a:chExt cx="1732469" cy="815287"/>
            </a:xfrm>
          </p:grpSpPr>
          <p:cxnSp>
            <p:nvCxnSpPr>
              <p:cNvPr id="22" name="Straight Arrow Connector 21"/>
              <p:cNvCxnSpPr>
                <a:stCxn id="9" idx="3"/>
                <a:endCxn id="23" idx="1"/>
              </p:cNvCxnSpPr>
              <p:nvPr/>
            </p:nvCxnSpPr>
            <p:spPr>
              <a:xfrm flipV="1">
                <a:off x="2047681" y="4954852"/>
                <a:ext cx="360869" cy="114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23" name="Rectangle 22"/>
              <p:cNvSpPr/>
              <p:nvPr/>
            </p:nvSpPr>
            <p:spPr>
              <a:xfrm>
                <a:off x="2408550" y="4547208"/>
                <a:ext cx="1371600" cy="815287"/>
              </a:xfrm>
              <a:prstGeom prst="rect">
                <a:avLst/>
              </a:prstGeo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+mj-lt"/>
                    <a:ea typeface="Times" charset="0"/>
                    <a:cs typeface="Times" charset="0"/>
                  </a:rPr>
                  <a:t>Range </a:t>
                </a:r>
                <a:r>
                  <a:rPr lang="en-US" sz="1400" dirty="0" smtClean="0">
                    <a:latin typeface="+mj-lt"/>
                    <a:ea typeface="Times" charset="0"/>
                    <a:cs typeface="Times" charset="0"/>
                  </a:rPr>
                  <a:t>Imaging</a:t>
                </a:r>
                <a:endParaRPr lang="en-US" sz="1400" dirty="0">
                  <a:latin typeface="+mj-lt"/>
                  <a:ea typeface="Times" charset="0"/>
                  <a:cs typeface="Times" charset="0"/>
                </a:endParaRPr>
              </a:p>
            </p:txBody>
          </p:sp>
        </p:grpSp>
        <p:sp>
          <p:nvSpPr>
            <p:cNvPr id="29" name="Left Brace 28"/>
            <p:cNvSpPr/>
            <p:nvPr/>
          </p:nvSpPr>
          <p:spPr>
            <a:xfrm rot="16200000">
              <a:off x="1866655" y="3972364"/>
              <a:ext cx="408231" cy="3409336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22969" y="5833646"/>
              <a:ext cx="1906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Companion project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819618" y="3787277"/>
            <a:ext cx="4095782" cy="910650"/>
            <a:chOff x="4819618" y="3787277"/>
            <a:chExt cx="4095782" cy="910650"/>
          </a:xfrm>
        </p:grpSpPr>
        <p:sp>
          <p:nvSpPr>
            <p:cNvPr id="31" name="Left Brace 30"/>
            <p:cNvSpPr/>
            <p:nvPr/>
          </p:nvSpPr>
          <p:spPr>
            <a:xfrm rot="16200000">
              <a:off x="6665448" y="1941447"/>
              <a:ext cx="404122" cy="4095782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96000" y="4359373"/>
              <a:ext cx="15697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j-lt"/>
                  <a:cs typeface="Arial" pitchFamily="34" charset="0"/>
                </a:rPr>
                <a:t>UAS-side studies</a:t>
              </a:r>
              <a:endParaRPr lang="en-US" sz="1600" dirty="0">
                <a:latin typeface="+mj-lt"/>
                <a:cs typeface="Arial" pitchFamily="34" charset="0"/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08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Measurement:</a:t>
            </a:r>
            <a:br>
              <a:rPr lang="en-US" dirty="0" smtClean="0"/>
            </a:br>
            <a:r>
              <a:rPr lang="en-US" dirty="0" smtClean="0"/>
              <a:t>Custom-Designed </a:t>
            </a:r>
            <a:r>
              <a:rPr lang="en-US" dirty="0" err="1" smtClean="0"/>
              <a:t>ProbeQuad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Geo-referenced readings corrected for vehicle speed (measurement reporting latency), angle-of-attack, rotation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13948" y="2508544"/>
            <a:ext cx="6308750" cy="3548672"/>
            <a:chOff x="1670968" y="2427411"/>
            <a:chExt cx="6308750" cy="3548672"/>
          </a:xfrm>
        </p:grpSpPr>
        <p:pic>
          <p:nvPicPr>
            <p:cNvPr id="6" name="Picture 5" descr="ProbeQuad Gen 2 in flight gear extended close up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3234" y="2483739"/>
              <a:ext cx="4731563" cy="31543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Line Callout 1 6"/>
            <p:cNvSpPr/>
            <p:nvPr/>
          </p:nvSpPr>
          <p:spPr>
            <a:xfrm>
              <a:off x="3191827" y="5581786"/>
              <a:ext cx="1239219" cy="394297"/>
            </a:xfrm>
            <a:prstGeom prst="borderCallout1">
              <a:avLst>
                <a:gd name="adj1" fmla="val 47629"/>
                <a:gd name="adj2" fmla="val 98920"/>
                <a:gd name="adj3" fmla="val -224108"/>
                <a:gd name="adj4" fmla="val 153260"/>
              </a:avLst>
            </a:prstGeom>
            <a:ln w="19050" cmpd="sng">
              <a:headEnd type="none"/>
              <a:tailEnd type="arrow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½ wavelength 900MHz antenna</a:t>
              </a:r>
              <a:endParaRPr lang="en-US" sz="1100" dirty="0"/>
            </a:p>
          </p:txBody>
        </p:sp>
        <p:sp>
          <p:nvSpPr>
            <p:cNvPr id="8" name="Line Callout 1 7"/>
            <p:cNvSpPr/>
            <p:nvPr/>
          </p:nvSpPr>
          <p:spPr>
            <a:xfrm>
              <a:off x="6740499" y="2663411"/>
              <a:ext cx="1239219" cy="834236"/>
            </a:xfrm>
            <a:prstGeom prst="borderCallout1">
              <a:avLst>
                <a:gd name="adj1" fmla="val 102954"/>
                <a:gd name="adj2" fmla="val 41895"/>
                <a:gd name="adj3" fmla="val 196905"/>
                <a:gd name="adj4" fmla="val -133919"/>
              </a:avLst>
            </a:prstGeom>
            <a:ln w="19050" cmpd="sng">
              <a:headEnd type="none"/>
              <a:tailEnd type="arrow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3D printed antenna stabilization gimbal</a:t>
              </a:r>
              <a:endParaRPr lang="en-US" sz="1100" dirty="0"/>
            </a:p>
          </p:txBody>
        </p:sp>
        <p:sp>
          <p:nvSpPr>
            <p:cNvPr id="9" name="Line Callout 1 8"/>
            <p:cNvSpPr/>
            <p:nvPr/>
          </p:nvSpPr>
          <p:spPr>
            <a:xfrm>
              <a:off x="1670968" y="2427411"/>
              <a:ext cx="1239219" cy="394297"/>
            </a:xfrm>
            <a:prstGeom prst="borderCallout1">
              <a:avLst>
                <a:gd name="adj1" fmla="val 107656"/>
                <a:gd name="adj2" fmla="val 49579"/>
                <a:gd name="adj3" fmla="val 293175"/>
                <a:gd name="adj4" fmla="val 194638"/>
              </a:avLst>
            </a:prstGeom>
            <a:ln w="19050" cmpd="sng">
              <a:headEnd type="none"/>
              <a:tailEnd type="arrow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SBAS COTS GPS</a:t>
              </a:r>
              <a:endParaRPr lang="en-US" sz="1100" dirty="0"/>
            </a:p>
          </p:txBody>
        </p:sp>
        <p:sp>
          <p:nvSpPr>
            <p:cNvPr id="10" name="Line Callout 1 9"/>
            <p:cNvSpPr/>
            <p:nvPr/>
          </p:nvSpPr>
          <p:spPr>
            <a:xfrm>
              <a:off x="1670968" y="4511552"/>
              <a:ext cx="1239219" cy="394297"/>
            </a:xfrm>
            <a:prstGeom prst="borderCallout1">
              <a:avLst>
                <a:gd name="adj1" fmla="val 47629"/>
                <a:gd name="adj2" fmla="val 98920"/>
                <a:gd name="adj3" fmla="val 44036"/>
                <a:gd name="adj4" fmla="val 207257"/>
              </a:avLst>
            </a:prstGeom>
            <a:ln w="19050" cmpd="sng">
              <a:headEnd type="none"/>
              <a:tailEnd type="arrow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Retractable landing gear</a:t>
              </a:r>
              <a:endParaRPr lang="en-US" sz="1100" dirty="0"/>
            </a:p>
          </p:txBody>
        </p:sp>
        <p:sp>
          <p:nvSpPr>
            <p:cNvPr id="11" name="Line Callout 1 10"/>
            <p:cNvSpPr/>
            <p:nvPr/>
          </p:nvSpPr>
          <p:spPr>
            <a:xfrm>
              <a:off x="6740499" y="5293106"/>
              <a:ext cx="1239219" cy="682977"/>
            </a:xfrm>
            <a:prstGeom prst="borderCallout1">
              <a:avLst>
                <a:gd name="adj1" fmla="val -4235"/>
                <a:gd name="adj2" fmla="val 32918"/>
                <a:gd name="adj3" fmla="val -122863"/>
                <a:gd name="adj4" fmla="val -116657"/>
              </a:avLst>
            </a:prstGeom>
            <a:ln w="19050" cmpd="sng">
              <a:headEnd type="none"/>
              <a:tailEnd type="arrow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Laser rangefinder for terrain mapping</a:t>
              </a:r>
              <a:endParaRPr lang="en-US" sz="1100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696" y="3380009"/>
            <a:ext cx="2401137" cy="16995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83603" y="5209972"/>
            <a:ext cx="2497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Consistency of measurements</a:t>
            </a:r>
            <a:br>
              <a:rPr lang="en-US" sz="1200" dirty="0" smtClean="0"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latin typeface="Arial" pitchFamily="34" charset="0"/>
                <a:cs typeface="Arial" pitchFamily="34" charset="0"/>
              </a:rPr>
              <a:t>across </a:t>
            </a:r>
            <a:r>
              <a:rPr lang="en-US" sz="1200" dirty="0" smtClean="0">
                <a:latin typeface="Arial"/>
                <a:cs typeface="Arial"/>
              </a:rPr>
              <a:t>360</a:t>
            </a:r>
            <a:r>
              <a:rPr lang="en-US" sz="1200" b="1" dirty="0">
                <a:latin typeface="Arial"/>
                <a:cs typeface="Arial"/>
              </a:rPr>
              <a:t>°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rotation to within 2dB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0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Measurement:</a:t>
            </a:r>
            <a:br>
              <a:rPr lang="en-US" dirty="0" smtClean="0"/>
            </a:br>
            <a:r>
              <a:rPr lang="en-US" dirty="0" smtClean="0"/>
              <a:t>Ground Support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84" y="2362200"/>
            <a:ext cx="7224233" cy="310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2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Venue: A Real, Physical Village at Camp Roberts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14800"/>
            <a:ext cx="2341638" cy="1746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6" descr="base0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8" t="30533" r="29242" b="22273"/>
          <a:stretch/>
        </p:blipFill>
        <p:spPr>
          <a:xfrm>
            <a:off x="609601" y="1447800"/>
            <a:ext cx="23560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nap1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209800"/>
            <a:ext cx="4983589" cy="2694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505200" y="51816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Above</a:t>
            </a:r>
            <a:r>
              <a:rPr lang="en-US" sz="1400" dirty="0" smtClean="0">
                <a:latin typeface="+mn-lt"/>
              </a:rPr>
              <a:t>: 3D LIDAR-based model by Skye Corbett, USGS</a:t>
            </a:r>
            <a:br>
              <a:rPr lang="en-US" sz="1400" dirty="0" smtClean="0">
                <a:latin typeface="+mn-lt"/>
              </a:rPr>
            </a:br>
            <a:r>
              <a:rPr lang="en-US" sz="1400" b="1" dirty="0" smtClean="0">
                <a:latin typeface="+mn-lt"/>
              </a:rPr>
              <a:t>Left</a:t>
            </a:r>
            <a:r>
              <a:rPr lang="en-US" sz="1400" dirty="0" smtClean="0">
                <a:latin typeface="+mn-lt"/>
              </a:rPr>
              <a:t>: </a:t>
            </a:r>
            <a:r>
              <a:rPr lang="en-US" sz="1400" dirty="0" err="1" smtClean="0">
                <a:latin typeface="+mn-lt"/>
              </a:rPr>
              <a:t>SketchUp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smtClean="0">
                <a:latin typeface="+mn-lt"/>
              </a:rPr>
              <a:t>3D model by CROSSMobile team</a:t>
            </a:r>
            <a:endParaRPr lang="en-US" sz="1400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4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Experiments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124200" y="5409125"/>
            <a:ext cx="2895600" cy="365125"/>
          </a:xfrm>
        </p:spPr>
        <p:txBody>
          <a:bodyPr/>
          <a:lstStyle/>
          <a:p>
            <a:fld id="{F6EFC63E-F8D9-44BB-A462-AC735E845F95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45113" y="2165705"/>
            <a:ext cx="3975793" cy="2238332"/>
            <a:chOff x="199033" y="2180254"/>
            <a:chExt cx="4644267" cy="26146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19167" t="34375" r="41631" b="32519"/>
            <a:stretch/>
          </p:blipFill>
          <p:spPr>
            <a:xfrm>
              <a:off x="199033" y="2180254"/>
              <a:ext cx="4644267" cy="26146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Up-Down Arrow 8"/>
            <p:cNvSpPr/>
            <p:nvPr/>
          </p:nvSpPr>
          <p:spPr>
            <a:xfrm rot="16200000">
              <a:off x="2382556" y="2282745"/>
              <a:ext cx="327746" cy="2615223"/>
            </a:xfrm>
            <a:prstGeom prst="upDownArrow">
              <a:avLst/>
            </a:prstGeom>
            <a:solidFill>
              <a:schemeClr val="accent1">
                <a:lumMod val="50000"/>
              </a:scheme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7887" t="6608" r="7016" b="9813"/>
          <a:stretch/>
        </p:blipFill>
        <p:spPr>
          <a:xfrm>
            <a:off x="822390" y="1142559"/>
            <a:ext cx="3075085" cy="9651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724661" y="1463500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Altitude</a:t>
            </a:r>
            <a:endParaRPr lang="en-US" dirty="0"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832" y="3997503"/>
            <a:ext cx="780757" cy="1258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27045" y="4017046"/>
            <a:ext cx="3776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n-lt"/>
              </a:rPr>
              <a:t>Imagery </a:t>
            </a:r>
            <a:r>
              <a:rPr lang="de-DE" sz="900" dirty="0">
                <a:solidFill>
                  <a:schemeClr val="bg1"/>
                </a:solidFill>
                <a:latin typeface="+mn-lt"/>
              </a:rPr>
              <a:t>©2016 AMBAG, </a:t>
            </a:r>
            <a:r>
              <a:rPr lang="de-DE" sz="900" dirty="0" err="1">
                <a:solidFill>
                  <a:schemeClr val="bg1"/>
                </a:solidFill>
                <a:latin typeface="+mn-lt"/>
              </a:rPr>
              <a:t>DigitalGlobe</a:t>
            </a:r>
            <a:r>
              <a:rPr lang="de-DE" sz="900" dirty="0">
                <a:solidFill>
                  <a:schemeClr val="bg1"/>
                </a:solidFill>
                <a:latin typeface="+mn-lt"/>
              </a:rPr>
              <a:t>, USDA Farm Service Agency,  </a:t>
            </a:r>
            <a:r>
              <a:rPr lang="de-DE" sz="900" dirty="0" err="1">
                <a:solidFill>
                  <a:schemeClr val="bg1"/>
                </a:solidFill>
                <a:latin typeface="+mn-lt"/>
              </a:rPr>
              <a:t>Map</a:t>
            </a:r>
            <a:r>
              <a:rPr lang="de-DE" sz="900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900" dirty="0" err="1">
                <a:solidFill>
                  <a:schemeClr val="bg1"/>
                </a:solidFill>
                <a:latin typeface="+mn-lt"/>
              </a:rPr>
              <a:t>data</a:t>
            </a:r>
            <a:r>
              <a:rPr lang="de-DE" sz="900" dirty="0">
                <a:solidFill>
                  <a:schemeClr val="bg1"/>
                </a:solidFill>
                <a:latin typeface="+mn-lt"/>
              </a:rPr>
              <a:t> ©2016 Google</a:t>
            </a:r>
            <a:endParaRPr lang="en-US" sz="9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369" y="2195455"/>
            <a:ext cx="2745519" cy="2195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490029" y="4516699"/>
            <a:ext cx="3922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Open Field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Vertical Ladder Patterns</a:t>
            </a:r>
          </a:p>
          <a:p>
            <a:pPr algn="ctr"/>
            <a:r>
              <a:rPr lang="en-US" sz="1800" dirty="0" smtClean="0">
                <a:latin typeface="+mn-lt"/>
              </a:rPr>
              <a:t>Vertical Dipole and </a:t>
            </a:r>
            <a:r>
              <a:rPr lang="en-US" sz="1800" dirty="0" err="1" smtClean="0">
                <a:latin typeface="+mn-lt"/>
              </a:rPr>
              <a:t>Sectorized</a:t>
            </a:r>
            <a:r>
              <a:rPr lang="en-US" sz="1800" dirty="0" smtClean="0">
                <a:latin typeface="+mn-lt"/>
              </a:rPr>
              <a:t> Antennas</a:t>
            </a:r>
            <a:endParaRPr lang="en-US" sz="18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2486" y="4511767"/>
            <a:ext cx="24001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Mock Village</a:t>
            </a:r>
          </a:p>
          <a:p>
            <a:pPr algn="ctr"/>
            <a:r>
              <a:rPr lang="en-US" sz="1800" dirty="0" smtClean="0">
                <a:latin typeface="+mn-lt"/>
              </a:rPr>
              <a:t>Radial Patterns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Vertical Dipole Antenna</a:t>
            </a:r>
            <a:endParaRPr lang="en-US" sz="1800" dirty="0">
              <a:latin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33" y="762000"/>
            <a:ext cx="1420758" cy="137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05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1: Two-Ray Interference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1600200"/>
            <a:ext cx="3352800" cy="411846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Beyond simple free-space path loss, we observe a clearly visible two-ray interference effect</a:t>
            </a:r>
          </a:p>
          <a:p>
            <a:r>
              <a:rPr lang="en-US" sz="2000" dirty="0" smtClean="0"/>
              <a:t>Easy to model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98" y="875518"/>
            <a:ext cx="4973223" cy="3315482"/>
          </a:xfrm>
          <a:prstGeom prst="rect">
            <a:avLst/>
          </a:prstGeom>
        </p:spPr>
      </p:pic>
      <p:pic>
        <p:nvPicPr>
          <p:cNvPr id="7" name="Picture 6" descr="two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343400"/>
            <a:ext cx="4332064" cy="1817375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31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U-Turn Arrow 60"/>
          <p:cNvSpPr/>
          <p:nvPr/>
        </p:nvSpPr>
        <p:spPr>
          <a:xfrm>
            <a:off x="2333072" y="2610137"/>
            <a:ext cx="3855193" cy="2659478"/>
          </a:xfrm>
          <a:prstGeom prst="uturnArrow">
            <a:avLst>
              <a:gd name="adj1" fmla="val 25000"/>
              <a:gd name="adj2" fmla="val 24098"/>
              <a:gd name="adj3" fmla="val 24099"/>
              <a:gd name="adj4" fmla="val 45552"/>
              <a:gd name="adj5" fmla="val 9172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73481" y="3220546"/>
            <a:ext cx="4990667" cy="181588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64149" y="3220546"/>
            <a:ext cx="2427111" cy="1815882"/>
          </a:xfrm>
          <a:prstGeom prst="rect">
            <a:avLst/>
          </a:prstGeom>
          <a:ln w="28575" cmpd="sng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Phone, sensor, actuator layer: devices have limited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285750" indent="-109538">
              <a:buFont typeface="Arial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Computing</a:t>
            </a:r>
          </a:p>
          <a:p>
            <a:pPr marL="285750" indent="-109538">
              <a:buFont typeface="Arial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Storage</a:t>
            </a:r>
          </a:p>
          <a:p>
            <a:pPr marL="285750" indent="-109538">
              <a:buFont typeface="Arial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Energy</a:t>
            </a:r>
          </a:p>
          <a:p>
            <a:pPr marL="285750" indent="-109538">
              <a:buFont typeface="Arial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Space</a:t>
            </a:r>
            <a:endParaRPr lang="en-US" sz="1400" dirty="0">
              <a:solidFill>
                <a:schemeClr val="tx1"/>
              </a:solidFill>
            </a:endParaRPr>
          </a:p>
          <a:p>
            <a:pPr marL="285750" indent="-109538">
              <a:buFont typeface="Arial"/>
              <a:buChar char="•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492998" y="3479384"/>
            <a:ext cx="354347" cy="354347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" name="Oval 6"/>
          <p:cNvSpPr/>
          <p:nvPr/>
        </p:nvSpPr>
        <p:spPr>
          <a:xfrm>
            <a:off x="3359697" y="3828117"/>
            <a:ext cx="354347" cy="354347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Oval 7"/>
          <p:cNvSpPr/>
          <p:nvPr/>
        </p:nvSpPr>
        <p:spPr>
          <a:xfrm>
            <a:off x="1611862" y="4096359"/>
            <a:ext cx="354347" cy="354347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" name="Oval 8"/>
          <p:cNvSpPr/>
          <p:nvPr/>
        </p:nvSpPr>
        <p:spPr>
          <a:xfrm>
            <a:off x="3974892" y="3828117"/>
            <a:ext cx="354347" cy="354347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0" name="Oval 9"/>
          <p:cNvSpPr/>
          <p:nvPr/>
        </p:nvSpPr>
        <p:spPr>
          <a:xfrm>
            <a:off x="4494925" y="4430568"/>
            <a:ext cx="354347" cy="354347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" name="Cloud 3"/>
          <p:cNvSpPr/>
          <p:nvPr/>
        </p:nvSpPr>
        <p:spPr>
          <a:xfrm>
            <a:off x="2608672" y="1066800"/>
            <a:ext cx="3441134" cy="1889411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364148" y="1086368"/>
            <a:ext cx="2427112" cy="116955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Cloud has unlimited</a:t>
            </a:r>
            <a:endParaRPr lang="en-US" sz="1400" dirty="0">
              <a:solidFill>
                <a:srgbClr val="000000"/>
              </a:solidFill>
            </a:endParaRPr>
          </a:p>
          <a:p>
            <a:pPr marL="285750" indent="-168275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Computing</a:t>
            </a:r>
          </a:p>
          <a:p>
            <a:pPr marL="285750" indent="-168275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S</a:t>
            </a:r>
            <a:r>
              <a:rPr lang="en-US" sz="1400" dirty="0" smtClean="0">
                <a:solidFill>
                  <a:srgbClr val="000000"/>
                </a:solidFill>
              </a:rPr>
              <a:t>torage</a:t>
            </a:r>
          </a:p>
          <a:p>
            <a:pPr marL="285750" indent="-168275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E</a:t>
            </a:r>
            <a:r>
              <a:rPr lang="en-US" sz="1400" dirty="0" smtClean="0">
                <a:solidFill>
                  <a:srgbClr val="000000"/>
                </a:solidFill>
              </a:rPr>
              <a:t>nergy</a:t>
            </a:r>
          </a:p>
          <a:p>
            <a:pPr marL="285750" indent="-168275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S</a:t>
            </a:r>
            <a:r>
              <a:rPr lang="en-US" sz="1400" dirty="0" smtClean="0">
                <a:solidFill>
                  <a:srgbClr val="000000"/>
                </a:solidFill>
              </a:rPr>
              <a:t>pace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32" name="Straight Arrow Connector 31"/>
          <p:cNvCxnSpPr>
            <a:stCxn id="6" idx="0"/>
            <a:endCxn id="24" idx="3"/>
          </p:cNvCxnSpPr>
          <p:nvPr/>
        </p:nvCxnSpPr>
        <p:spPr>
          <a:xfrm flipV="1">
            <a:off x="2670172" y="2594947"/>
            <a:ext cx="1104988" cy="88443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4" idx="5"/>
            <a:endCxn id="54" idx="0"/>
          </p:cNvCxnSpPr>
          <p:nvPr/>
        </p:nvCxnSpPr>
        <p:spPr>
          <a:xfrm>
            <a:off x="4572142" y="2594947"/>
            <a:ext cx="995462" cy="87882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6" idx="4"/>
          </p:cNvCxnSpPr>
          <p:nvPr/>
        </p:nvCxnSpPr>
        <p:spPr>
          <a:xfrm flipV="1">
            <a:off x="2670172" y="3833731"/>
            <a:ext cx="0" cy="155376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7" idx="4"/>
          </p:cNvCxnSpPr>
          <p:nvPr/>
        </p:nvCxnSpPr>
        <p:spPr>
          <a:xfrm>
            <a:off x="3536871" y="4182464"/>
            <a:ext cx="0" cy="118739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6200000">
            <a:off x="2146548" y="4089845"/>
            <a:ext cx="671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Sense</a:t>
            </a:r>
            <a:endParaRPr lang="en-US" sz="1600" dirty="0"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 rot="5400000">
            <a:off x="5335921" y="4172150"/>
            <a:ext cx="835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Actuate</a:t>
            </a:r>
            <a:endParaRPr lang="en-US" sz="1600" dirty="0"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200" y="1067382"/>
            <a:ext cx="28810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Network-as-participant</a:t>
            </a:r>
          </a:p>
          <a:p>
            <a:r>
              <a:rPr lang="en-US" sz="1400" dirty="0" smtClean="0">
                <a:latin typeface="+mn-lt"/>
              </a:rPr>
              <a:t>“Near-to-Near” (</a:t>
            </a:r>
            <a:r>
              <a:rPr lang="en-US" sz="1400" i="1" dirty="0" smtClean="0">
                <a:latin typeface="+mn-lt"/>
              </a:rPr>
              <a:t>vs. </a:t>
            </a:r>
            <a:r>
              <a:rPr lang="en-US" sz="1400" dirty="0" smtClean="0">
                <a:latin typeface="+mn-lt"/>
              </a:rPr>
              <a:t>peer-to-peer)</a:t>
            </a:r>
          </a:p>
          <a:p>
            <a:endParaRPr lang="en-US" sz="1400" dirty="0" smtClean="0">
              <a:latin typeface="+mn-lt"/>
            </a:endParaRPr>
          </a:p>
          <a:p>
            <a:endParaRPr lang="en-US" sz="1400" dirty="0">
              <a:latin typeface="+mn-lt"/>
            </a:endParaRPr>
          </a:p>
          <a:p>
            <a:r>
              <a:rPr lang="en-US" sz="1400" dirty="0" smtClean="0">
                <a:latin typeface="+mn-lt"/>
              </a:rPr>
              <a:t>Today: latency too high</a:t>
            </a:r>
          </a:p>
          <a:p>
            <a:r>
              <a:rPr lang="en-US" sz="1400" b="1" dirty="0" smtClean="0">
                <a:latin typeface="+mn-lt"/>
              </a:rPr>
              <a:t>Future: embed virtualized, </a:t>
            </a:r>
            <a:br>
              <a:rPr lang="en-US" sz="1400" b="1" dirty="0" smtClean="0">
                <a:latin typeface="+mn-lt"/>
              </a:rPr>
            </a:br>
            <a:r>
              <a:rPr lang="en-US" sz="1400" b="1" dirty="0" smtClean="0">
                <a:latin typeface="+mn-lt"/>
              </a:rPr>
              <a:t>movable, real-time </a:t>
            </a:r>
            <a:br>
              <a:rPr lang="en-US" sz="1400" b="1" dirty="0" smtClean="0">
                <a:latin typeface="+mn-lt"/>
              </a:rPr>
            </a:br>
            <a:r>
              <a:rPr lang="en-US" sz="1400" b="1" dirty="0" smtClean="0">
                <a:latin typeface="+mn-lt"/>
              </a:rPr>
              <a:t>computing capability in the network</a:t>
            </a:r>
            <a:endParaRPr lang="en-US" sz="1400" b="1" dirty="0">
              <a:latin typeface="+mn-lt"/>
            </a:endParaRPr>
          </a:p>
        </p:txBody>
      </p:sp>
      <p:sp>
        <p:nvSpPr>
          <p:cNvPr id="50" name="Right Arrow 49"/>
          <p:cNvSpPr/>
          <p:nvPr/>
        </p:nvSpPr>
        <p:spPr>
          <a:xfrm rot="2964971">
            <a:off x="3245119" y="1923477"/>
            <a:ext cx="505272" cy="297709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1" name="Right Arrow 50"/>
          <p:cNvSpPr/>
          <p:nvPr/>
        </p:nvSpPr>
        <p:spPr>
          <a:xfrm rot="9400903">
            <a:off x="4710388" y="2107065"/>
            <a:ext cx="505272" cy="297709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2" name="TextBox 51"/>
          <p:cNvSpPr txBox="1"/>
          <p:nvPr/>
        </p:nvSpPr>
        <p:spPr>
          <a:xfrm>
            <a:off x="3616535" y="1372772"/>
            <a:ext cx="2201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latin typeface="+mn-lt"/>
              </a:rPr>
              <a:t>Cyber-physically enabled </a:t>
            </a:r>
            <a:r>
              <a:rPr lang="en-US" sz="1200" dirty="0" smtClean="0">
                <a:latin typeface="+mn-lt"/>
              </a:rPr>
              <a:t>future network: Automated marshaling of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smtClean="0">
                <a:latin typeface="+mn-lt"/>
              </a:rPr>
              <a:t>computing</a:t>
            </a:r>
            <a:endParaRPr lang="en-US" sz="1200" dirty="0">
              <a:latin typeface="+mn-lt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390430" y="3473770"/>
            <a:ext cx="354347" cy="354347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cxnSp>
        <p:nvCxnSpPr>
          <p:cNvPr id="55" name="Straight Arrow Connector 54"/>
          <p:cNvCxnSpPr>
            <a:endCxn id="8" idx="4"/>
          </p:cNvCxnSpPr>
          <p:nvPr/>
        </p:nvCxnSpPr>
        <p:spPr>
          <a:xfrm flipV="1">
            <a:off x="1789036" y="4450706"/>
            <a:ext cx="0" cy="89578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9" idx="4"/>
          </p:cNvCxnSpPr>
          <p:nvPr/>
        </p:nvCxnSpPr>
        <p:spPr>
          <a:xfrm flipV="1">
            <a:off x="4152066" y="4182464"/>
            <a:ext cx="0" cy="116402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0" idx="4"/>
          </p:cNvCxnSpPr>
          <p:nvPr/>
        </p:nvCxnSpPr>
        <p:spPr>
          <a:xfrm>
            <a:off x="4672099" y="4784915"/>
            <a:ext cx="0" cy="56157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4" idx="4"/>
          </p:cNvCxnSpPr>
          <p:nvPr/>
        </p:nvCxnSpPr>
        <p:spPr>
          <a:xfrm>
            <a:off x="5567604" y="3828117"/>
            <a:ext cx="0" cy="151837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373481" y="5346490"/>
            <a:ext cx="4990668" cy="6430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Physical World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4" name="Rectangular Callout 83"/>
          <p:cNvSpPr/>
          <p:nvPr/>
        </p:nvSpPr>
        <p:spPr>
          <a:xfrm>
            <a:off x="6364148" y="2426228"/>
            <a:ext cx="2427111" cy="636495"/>
          </a:xfrm>
          <a:prstGeom prst="wedgeRectCallout">
            <a:avLst>
              <a:gd name="adj1" fmla="val -93350"/>
              <a:gd name="adj2" fmla="val 5182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Sense</a:t>
            </a:r>
            <a:r>
              <a:rPr lang="en-US" sz="1600" dirty="0"/>
              <a:t>-Compute-Actuate</a:t>
            </a:r>
            <a:br>
              <a:rPr lang="en-US" sz="1600" dirty="0"/>
            </a:br>
            <a:r>
              <a:rPr lang="en-US" sz="1600" dirty="0" smtClean="0"/>
              <a:t>Latency</a:t>
            </a:r>
            <a:endParaRPr lang="en-US" sz="1600" dirty="0"/>
          </a:p>
        </p:txBody>
      </p:sp>
      <p:grpSp>
        <p:nvGrpSpPr>
          <p:cNvPr id="88" name="Group 87"/>
          <p:cNvGrpSpPr/>
          <p:nvPr/>
        </p:nvGrpSpPr>
        <p:grpSpPr>
          <a:xfrm>
            <a:off x="3610100" y="2171870"/>
            <a:ext cx="1127102" cy="495666"/>
            <a:chOff x="3610100" y="2525458"/>
            <a:chExt cx="1127102" cy="495666"/>
          </a:xfrm>
        </p:grpSpPr>
        <p:sp>
          <p:nvSpPr>
            <p:cNvPr id="24" name="Oval 23"/>
            <p:cNvSpPr/>
            <p:nvPr/>
          </p:nvSpPr>
          <p:spPr>
            <a:xfrm>
              <a:off x="3610100" y="2525458"/>
              <a:ext cx="1127102" cy="49566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697349" y="2609981"/>
              <a:ext cx="9526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Compute</a:t>
              </a:r>
              <a:endParaRPr lang="en-US" sz="1600" dirty="0">
                <a:latin typeface="+mn-lt"/>
              </a:endParaRPr>
            </a:p>
          </p:txBody>
        </p:sp>
      </p:grpSp>
      <p:sp>
        <p:nvSpPr>
          <p:cNvPr id="3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800000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 dirty="0" smtClean="0"/>
              <a:t>Network for a Cyber</a:t>
            </a:r>
            <a:r>
              <a:rPr lang="en-US" sz="3200" dirty="0"/>
              <a:t>-</a:t>
            </a:r>
            <a:r>
              <a:rPr lang="en-US" sz="3200" dirty="0" smtClean="0"/>
              <a:t>Physical World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/>
              <a:t>2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2012-2016 by Bob Iannucci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9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2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4" grpId="0" animBg="1"/>
      <p:bldP spid="13" grpId="0" animBg="1"/>
      <p:bldP spid="39" grpId="0"/>
      <p:bldP spid="40" grpId="0"/>
      <p:bldP spid="44" grpId="0"/>
      <p:bldP spid="50" grpId="0" animBg="1"/>
      <p:bldP spid="51" grpId="0" animBg="1"/>
      <p:bldP spid="52" grpId="0"/>
      <p:bldP spid="54" grpId="0" animBg="1"/>
      <p:bldP spid="8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08381"/>
            <a:ext cx="4697929" cy="31352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2: Fresnel Zone Incursions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181600" y="3495633"/>
            <a:ext cx="3810000" cy="2600368"/>
          </a:xfrm>
        </p:spPr>
        <p:txBody>
          <a:bodyPr>
            <a:normAutofit/>
          </a:bodyPr>
          <a:lstStyle/>
          <a:p>
            <a:r>
              <a:rPr lang="en-US" sz="1600" dirty="0" smtClean="0"/>
              <a:t>Path loss and two-ray don’t account well for Fresnel Zone incursions</a:t>
            </a:r>
          </a:p>
          <a:p>
            <a:r>
              <a:rPr lang="en-US" sz="1600" dirty="0" smtClean="0"/>
              <a:t>Here, the quad is flown below the roofline of an interfering building</a:t>
            </a:r>
          </a:p>
          <a:p>
            <a:r>
              <a:rPr lang="en-US" sz="1600" dirty="0" smtClean="0"/>
              <a:t>Close in, blockage and diffraction must be modeled</a:t>
            </a:r>
          </a:p>
          <a:p>
            <a:r>
              <a:rPr lang="en-US" sz="1600" dirty="0" smtClean="0"/>
              <a:t>Can approximate the geometry of obstacles (</a:t>
            </a:r>
            <a:r>
              <a:rPr lang="en-US" sz="1600" i="1" dirty="0" smtClean="0"/>
              <a:t>e.g.</a:t>
            </a:r>
            <a:r>
              <a:rPr lang="en-US" sz="1600" dirty="0" smtClean="0"/>
              <a:t>, in this case, as a thin edge)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/>
          <a:stretch/>
        </p:blipFill>
        <p:spPr>
          <a:xfrm>
            <a:off x="213313" y="1422577"/>
            <a:ext cx="4663487" cy="1517731"/>
          </a:xfrm>
          <a:prstGeom prst="rect">
            <a:avLst/>
          </a:prstGeom>
        </p:spPr>
      </p:pic>
      <p:pic>
        <p:nvPicPr>
          <p:cNvPr id="12" name="Picture 11" descr="IMG_934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219200"/>
            <a:ext cx="3169283" cy="2112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97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3: Antenna Pattern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200" y="381000"/>
            <a:ext cx="2743200" cy="35814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/>
              <a:t>Omni antennas show deep null above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Sector antennas show deep nulls at various angles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Both manifest as large volumes in which signal strength will be minimal</a:t>
            </a:r>
          </a:p>
          <a:p>
            <a:pPr>
              <a:lnSpc>
                <a:spcPct val="120000"/>
              </a:lnSpc>
            </a:pPr>
            <a:endParaRPr lang="en-US" sz="1800" dirty="0"/>
          </a:p>
        </p:txBody>
      </p:sp>
      <p:pic>
        <p:nvPicPr>
          <p:cNvPr id="12" name="Picture 11" descr="Sectorized Antenn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429" y="838200"/>
            <a:ext cx="1551877" cy="21036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79902" y="1826447"/>
            <a:ext cx="495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Arial" pitchFamily="34" charset="0"/>
                <a:cs typeface="Arial" pitchFamily="34" charset="0"/>
              </a:rPr>
              <a:t>vs.</a:t>
            </a:r>
            <a:endParaRPr lang="en-US" sz="16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026" y="3810000"/>
            <a:ext cx="3079374" cy="15704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488" y="938644"/>
            <a:ext cx="433992" cy="198913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5990" y="3085105"/>
            <a:ext cx="26589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(typ.) L-Com DS HGV906U</a:t>
            </a:r>
            <a:br>
              <a:rPr lang="en-US" sz="1600" dirty="0" smtClean="0"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latin typeface="Arial" pitchFamily="34" charset="0"/>
                <a:cs typeface="Arial" pitchFamily="34" charset="0"/>
              </a:rPr>
              <a:t>900 MHz Omni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11" y="3892074"/>
            <a:ext cx="1456489" cy="140626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05647" y="3136363"/>
            <a:ext cx="29213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(typ.) L-Com DS HG913P-120</a:t>
            </a:r>
            <a:br>
              <a:rPr lang="en-US" sz="1600" dirty="0" smtClean="0"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latin typeface="Arial" pitchFamily="34" charset="0"/>
                <a:cs typeface="Arial" pitchFamily="34" charset="0"/>
              </a:rPr>
              <a:t>900 MHz Sector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9980" y="5446345"/>
            <a:ext cx="16899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(blue) Horizontal</a:t>
            </a:r>
            <a:br>
              <a:rPr lang="en-US" sz="1600" dirty="0" smtClean="0"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latin typeface="Arial" pitchFamily="34" charset="0"/>
                <a:cs typeface="Arial" pitchFamily="34" charset="0"/>
              </a:rPr>
              <a:t>(red) Vertical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/>
              <a:t>21</a:t>
            </a:fld>
            <a:endParaRPr lang="en-US"/>
          </a:p>
        </p:txBody>
      </p:sp>
      <p:pic>
        <p:nvPicPr>
          <p:cNvPr id="15" name="Picture 14" descr="SectorizedAntenn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4038600"/>
            <a:ext cx="253675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1610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Combining the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Case A: Open field:</a:t>
            </a:r>
          </a:p>
          <a:p>
            <a:pPr lvl="1"/>
            <a:r>
              <a:rPr lang="en-US" dirty="0"/>
              <a:t>Free-space loss and two-ray ground reflection effects only: within </a:t>
            </a:r>
            <a:r>
              <a:rPr lang="en-US" b="1" dirty="0" smtClean="0"/>
              <a:t>3.4 dB </a:t>
            </a:r>
            <a:r>
              <a:rPr lang="en-US" dirty="0" smtClean="0"/>
              <a:t>of </a:t>
            </a:r>
            <a:r>
              <a:rPr lang="en-US" dirty="0"/>
              <a:t>measured path loss</a:t>
            </a:r>
          </a:p>
          <a:p>
            <a:r>
              <a:rPr lang="en-US" dirty="0"/>
              <a:t>Case B: Obstructions:</a:t>
            </a:r>
          </a:p>
          <a:p>
            <a:pPr lvl="1"/>
            <a:r>
              <a:rPr lang="en-US" dirty="0"/>
              <a:t>Knife-edge approximation and Fresnel diffraction: within </a:t>
            </a:r>
            <a:r>
              <a:rPr lang="en-US" b="1" dirty="0"/>
              <a:t>9 dB </a:t>
            </a:r>
            <a:r>
              <a:rPr lang="en-US" dirty="0"/>
              <a:t>of measured path loss</a:t>
            </a:r>
          </a:p>
          <a:p>
            <a:pPr lvl="1"/>
            <a:r>
              <a:rPr lang="en-US" dirty="0"/>
              <a:t>More sophisticated approximation of geometry can improve accuracy</a:t>
            </a:r>
          </a:p>
          <a:p>
            <a:r>
              <a:rPr lang="en-US" dirty="0"/>
              <a:t>For UAS: </a:t>
            </a:r>
          </a:p>
          <a:p>
            <a:pPr lvl="1"/>
            <a:r>
              <a:rPr lang="en-US" dirty="0"/>
              <a:t>Approximate terrain and obstacle geometry using camera, other sensors</a:t>
            </a:r>
          </a:p>
          <a:p>
            <a:pPr lvl="1"/>
            <a:r>
              <a:rPr lang="en-US" dirty="0"/>
              <a:t>Apply propagation modeling to estimate path loss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>
                <a:solidFill>
                  <a:prstClr val="white"/>
                </a:solidFill>
              </a:rPr>
              <a:pPr/>
              <a:t>22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0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Aerial coverage for cellular networks is questionable and getting worse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Holes-in-the-sky are attributable to multiple effects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Free-space path loss, two-ray reflection, Fresnel zone incursion and antenna pattern can be prioritized and modeled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Accurate modeling can lead to better performance: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Network-side hole mitigations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UAS-side mitigations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Modeling these based on scene analysis is showing promising results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2012-2016 by Bob Iannucci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1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89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7220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105400" y="5334000"/>
            <a:ext cx="3124200" cy="685800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Thank you!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593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Open, Programmable Wireless Network:</a:t>
            </a:r>
            <a:br>
              <a:rPr lang="en-US" dirty="0" smtClean="0"/>
            </a:br>
            <a:r>
              <a:rPr lang="en-US" dirty="0" smtClean="0"/>
              <a:t>How do we get there?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867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Practical barrier</a:t>
            </a:r>
            <a:r>
              <a:rPr lang="en-US" dirty="0" smtClean="0"/>
              <a:t>: existing networks are closed and are resistant to study</a:t>
            </a:r>
          </a:p>
          <a:p>
            <a:r>
              <a:rPr lang="en-US" b="1" dirty="0" smtClean="0"/>
              <a:t>Approach</a:t>
            </a:r>
            <a:r>
              <a:rPr lang="en-US" dirty="0" smtClean="0"/>
              <a:t>: telecom wireless network evolution has followed a somewhat different path than the evolution of the internet</a:t>
            </a:r>
          </a:p>
          <a:p>
            <a:r>
              <a:rPr lang="en-US" b="1" dirty="0" smtClean="0"/>
              <a:t>Reality</a:t>
            </a:r>
            <a:r>
              <a:rPr lang="en-US" dirty="0" smtClean="0"/>
              <a:t>: current architecture evolved from circuit switching and assumption of </a:t>
            </a:r>
            <a:r>
              <a:rPr lang="en-US" i="1" dirty="0" smtClean="0"/>
              <a:t>wired last mile</a:t>
            </a:r>
          </a:p>
          <a:p>
            <a:pPr lvl="1"/>
            <a:r>
              <a:rPr lang="en-US" dirty="0" smtClean="0"/>
              <a:t>Characteristics of packet wireless are </a:t>
            </a:r>
            <a:r>
              <a:rPr lang="en-US" i="1" dirty="0" smtClean="0"/>
              <a:t>fundamentally</a:t>
            </a:r>
            <a:r>
              <a:rPr lang="en-US" dirty="0" smtClean="0"/>
              <a:t> different</a:t>
            </a:r>
          </a:p>
          <a:p>
            <a:pPr lvl="1"/>
            <a:r>
              <a:rPr lang="en-US" dirty="0" smtClean="0"/>
              <a:t>Architecture did not anticipate </a:t>
            </a:r>
            <a:r>
              <a:rPr lang="en-US" b="1" dirty="0" smtClean="0"/>
              <a:t>apps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/>
              <a:t>3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239000" y="1295400"/>
            <a:ext cx="1524000" cy="990600"/>
            <a:chOff x="7239000" y="1295400"/>
            <a:chExt cx="1524000" cy="990600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7239000" y="1295400"/>
              <a:ext cx="1524000" cy="990600"/>
            </a:xfrm>
            <a:prstGeom prst="wedgeRoundRectCallout">
              <a:avLst>
                <a:gd name="adj1" fmla="val -149687"/>
                <a:gd name="adj2" fmla="val 60126"/>
                <a:gd name="adj3" fmla="val 16667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ular Callout 6"/>
            <p:cNvSpPr/>
            <p:nvPr/>
          </p:nvSpPr>
          <p:spPr>
            <a:xfrm>
              <a:off x="7239000" y="1295400"/>
              <a:ext cx="1524000" cy="990600"/>
            </a:xfrm>
            <a:prstGeom prst="wedgeRoundRectCallout">
              <a:avLst>
                <a:gd name="adj1" fmla="val -148915"/>
                <a:gd name="adj2" fmla="val 174076"/>
                <a:gd name="adj3" fmla="val 16667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smtClean="0">
                  <a:solidFill>
                    <a:schemeClr val="tx1"/>
                  </a:solidFill>
                </a:rPr>
                <a:t>Open instead of closed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7239000" y="2743200"/>
            <a:ext cx="1524000" cy="1219200"/>
          </a:xfrm>
          <a:prstGeom prst="wedgeRoundRectCallout">
            <a:avLst>
              <a:gd name="adj1" fmla="val -148915"/>
              <a:gd name="adj2" fmla="val 174076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Suggests need for cross-layer approach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2012-2016 by Bob Iannucci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Clean-Sheet Design</a:t>
            </a:r>
            <a:br>
              <a:rPr lang="en-US" dirty="0" smtClean="0"/>
            </a:br>
            <a:r>
              <a:rPr lang="en-US" i="1" dirty="0" smtClean="0"/>
              <a:t>If we knew then what we know now…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124200"/>
            <a:ext cx="4038600" cy="2819400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dirty="0" smtClean="0">
                <a:solidFill>
                  <a:srgbClr val="800000"/>
                </a:solidFill>
              </a:rPr>
              <a:t>Architecture</a:t>
            </a:r>
            <a:br>
              <a:rPr lang="en-US" sz="2000" b="1" dirty="0" smtClean="0">
                <a:solidFill>
                  <a:srgbClr val="800000"/>
                </a:solidFill>
              </a:rPr>
            </a:br>
            <a:endParaRPr lang="en-US" sz="2000" b="1" dirty="0" smtClean="0">
              <a:solidFill>
                <a:srgbClr val="800000"/>
              </a:solidFill>
            </a:endParaRPr>
          </a:p>
          <a:p>
            <a:r>
              <a:rPr lang="en-US" sz="2000" dirty="0" smtClean="0"/>
              <a:t>Compositional structure</a:t>
            </a:r>
          </a:p>
          <a:p>
            <a:pPr lvl="1"/>
            <a:r>
              <a:rPr lang="en-US" sz="1800" dirty="0" smtClean="0"/>
              <a:t>Dynamic trust </a:t>
            </a:r>
          </a:p>
          <a:p>
            <a:pPr lvl="1"/>
            <a:r>
              <a:rPr lang="en-US" sz="1800" dirty="0" smtClean="0"/>
              <a:t>Combined network + cloud</a:t>
            </a:r>
          </a:p>
          <a:p>
            <a:r>
              <a:rPr lang="en-US" sz="2000" dirty="0" smtClean="0"/>
              <a:t>RAN-agnostic</a:t>
            </a:r>
          </a:p>
          <a:p>
            <a:pPr lvl="1"/>
            <a:r>
              <a:rPr lang="en-US" sz="1800" dirty="0" smtClean="0"/>
              <a:t>LTE, WiFi / IMS, LoRa, ...</a:t>
            </a:r>
          </a:p>
          <a:p>
            <a:pPr lvl="1"/>
            <a:r>
              <a:rPr lang="en-US" sz="1800" dirty="0" smtClean="0"/>
              <a:t>But RF-aware, power-aware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3124201"/>
            <a:ext cx="4038600" cy="2819400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2000" b="1" dirty="0" smtClean="0">
                <a:solidFill>
                  <a:srgbClr val="800000"/>
                </a:solidFill>
              </a:rPr>
              <a:t>Applications</a:t>
            </a:r>
            <a:br>
              <a:rPr lang="en-US" sz="2000" b="1" dirty="0" smtClean="0">
                <a:solidFill>
                  <a:srgbClr val="800000"/>
                </a:solidFill>
              </a:rPr>
            </a:br>
            <a:endParaRPr lang="en-US" sz="2000" b="1" dirty="0" smtClean="0">
              <a:solidFill>
                <a:srgbClr val="800000"/>
              </a:solidFill>
            </a:endParaRPr>
          </a:p>
          <a:p>
            <a:r>
              <a:rPr lang="en-US" sz="2000" dirty="0" smtClean="0"/>
              <a:t>Emergency preparedness</a:t>
            </a:r>
          </a:p>
          <a:p>
            <a:pPr lvl="1"/>
            <a:r>
              <a:rPr lang="en-US" sz="1600" b="1" dirty="0" smtClean="0"/>
              <a:t>Rapid deployment</a:t>
            </a:r>
          </a:p>
          <a:p>
            <a:r>
              <a:rPr lang="en-US" sz="2000" dirty="0" smtClean="0"/>
              <a:t>Smart cities</a:t>
            </a:r>
          </a:p>
          <a:p>
            <a:r>
              <a:rPr lang="en-US" sz="2000" dirty="0" smtClean="0"/>
              <a:t>Air </a:t>
            </a:r>
            <a:r>
              <a:rPr lang="en-US" sz="2000" dirty="0" smtClean="0">
                <a:sym typeface="Wingdings"/>
              </a:rPr>
              <a:t> </a:t>
            </a:r>
            <a:r>
              <a:rPr lang="en-US" sz="2000" dirty="0" smtClean="0"/>
              <a:t>ground (</a:t>
            </a:r>
            <a:r>
              <a:rPr lang="en-US" sz="2000" b="1" dirty="0" smtClean="0"/>
              <a:t>drones</a:t>
            </a:r>
            <a:r>
              <a:rPr lang="en-US" sz="2000" dirty="0" smtClean="0"/>
              <a:t>)</a:t>
            </a:r>
            <a:endParaRPr lang="en-US" sz="1800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2012-2016 by Bob Iannucci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70570" y="1371600"/>
            <a:ext cx="69882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+mn-lt"/>
              </a:rPr>
              <a:t>CROSSMobile</a:t>
            </a:r>
            <a:r>
              <a:rPr lang="en-US" dirty="0" smtClean="0">
                <a:latin typeface="+mn-lt"/>
              </a:rPr>
              <a:t> Challenge: create and study an idealized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open, programmable wireless network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... </a:t>
            </a:r>
            <a:r>
              <a:rPr lang="en-US" b="1" dirty="0" smtClean="0">
                <a:latin typeface="+mn-lt"/>
              </a:rPr>
              <a:t>at interesting scale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789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Van_in_Vill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185" y="2514600"/>
            <a:ext cx="1816815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The CROSSMobile Project Today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/>
              <a:t>5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2667000" y="2667000"/>
            <a:ext cx="3886200" cy="2110264"/>
            <a:chOff x="2819400" y="3223736"/>
            <a:chExt cx="3886200" cy="2110264"/>
          </a:xfrm>
        </p:grpSpPr>
        <p:sp>
          <p:nvSpPr>
            <p:cNvPr id="8" name="TextBox 7"/>
            <p:cNvSpPr txBox="1"/>
            <p:nvPr/>
          </p:nvSpPr>
          <p:spPr>
            <a:xfrm>
              <a:off x="3727171" y="4595336"/>
              <a:ext cx="207066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American Typewriter Condensed"/>
                  <a:cs typeface="American Typewriter Condensed"/>
                </a:rPr>
                <a:t>The CROSSMobile™ Testbed</a:t>
              </a:r>
            </a:p>
            <a:p>
              <a:pPr algn="ctr"/>
              <a:r>
                <a:rPr lang="en-US" sz="1400" dirty="0" smtClean="0">
                  <a:latin typeface="American Typewriter Condensed"/>
                  <a:cs typeface="American Typewriter Condensed"/>
                </a:rPr>
                <a:t>(GSM, LTE under</a:t>
              </a:r>
              <a:br>
                <a:rPr lang="en-US" sz="1400" dirty="0" smtClean="0">
                  <a:latin typeface="American Typewriter Condensed"/>
                  <a:cs typeface="American Typewriter Condensed"/>
                </a:rPr>
              </a:br>
              <a:r>
                <a:rPr lang="en-US" sz="1400" dirty="0" smtClean="0">
                  <a:latin typeface="American Typewriter Condensed"/>
                  <a:cs typeface="American Typewriter Condensed"/>
                </a:rPr>
                <a:t>experimental license)</a:t>
              </a:r>
            </a:p>
          </p:txBody>
        </p:sp>
        <p:pic>
          <p:nvPicPr>
            <p:cNvPr id="13" name="Picture 12" descr="NetworkDiagram-2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400" y="3223736"/>
              <a:ext cx="3886200" cy="1322787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28600" y="2514600"/>
            <a:ext cx="1297239" cy="1967322"/>
            <a:chOff x="7162800" y="3962400"/>
            <a:chExt cx="1505912" cy="2283785"/>
          </a:xfrm>
        </p:grpSpPr>
        <p:pic>
          <p:nvPicPr>
            <p:cNvPr id="7" name="Picture 6" descr="CurrentNode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3962400"/>
              <a:ext cx="1505912" cy="16383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7237999" y="5638800"/>
              <a:ext cx="1355519" cy="607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American Typewriter Condensed"/>
                  <a:cs typeface="American Typewriter Condensed"/>
                </a:rPr>
                <a:t>Crowdsourced</a:t>
              </a:r>
              <a:br>
                <a:rPr lang="en-US" sz="1400" dirty="0" smtClean="0">
                  <a:latin typeface="American Typewriter Condensed"/>
                  <a:cs typeface="American Typewriter Condensed"/>
                </a:rPr>
              </a:br>
              <a:r>
                <a:rPr lang="en-US" sz="1400" dirty="0" smtClean="0">
                  <a:latin typeface="American Typewriter Condensed"/>
                  <a:cs typeface="American Typewriter Condensed"/>
                </a:rPr>
                <a:t>Smart Cities™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5800" y="1063823"/>
            <a:ext cx="1730583" cy="1222177"/>
            <a:chOff x="1049263" y="4648200"/>
            <a:chExt cx="2162175" cy="152697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9263" y="4648200"/>
              <a:ext cx="2162175" cy="12181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082628" y="5867400"/>
              <a:ext cx="20954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American Typewriter Condensed"/>
                  <a:cs typeface="American Typewriter Condensed"/>
                </a:rPr>
                <a:t>Adaptation and Cooperation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00600" y="914400"/>
            <a:ext cx="1732966" cy="1535189"/>
            <a:chOff x="3886200" y="914400"/>
            <a:chExt cx="2124077" cy="1881664"/>
          </a:xfrm>
        </p:grpSpPr>
        <p:pic>
          <p:nvPicPr>
            <p:cNvPr id="17" name="Picture 16" descr="Macintosh HD:Users:bob:Dropbox:CMU:Proposals:Funded:2015:JIFX 16-1:CACTF LIDAR.jpg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914400"/>
              <a:ext cx="2124077" cy="1143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3906928" y="2057400"/>
              <a:ext cx="208262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American Typewriter Condensed"/>
                  <a:cs typeface="American Typewriter Condensed"/>
                </a:rPr>
                <a:t>In-situ measurements</a:t>
              </a:r>
              <a:br>
                <a:rPr lang="en-US" sz="1400" dirty="0" smtClean="0">
                  <a:latin typeface="American Typewriter Condensed"/>
                  <a:cs typeface="American Typewriter Condensed"/>
                </a:rPr>
              </a:br>
              <a:r>
                <a:rPr lang="en-US" sz="1400" dirty="0" smtClean="0">
                  <a:latin typeface="American Typewriter Condensed"/>
                  <a:cs typeface="American Typewriter Condensed"/>
                </a:rPr>
                <a:t>and physics-based modeling</a:t>
              </a:r>
            </a:p>
            <a:p>
              <a:pPr algn="ctr"/>
              <a:r>
                <a:rPr lang="en-US" sz="1400" dirty="0" smtClean="0">
                  <a:latin typeface="American Typewriter Condensed"/>
                  <a:cs typeface="American Typewriter Condensed"/>
                </a:rPr>
                <a:t>of environments</a:t>
              </a:r>
            </a:p>
          </p:txBody>
        </p:sp>
      </p:grpSp>
      <p:pic>
        <p:nvPicPr>
          <p:cNvPr id="22" name="Picture 21" descr="IMG_894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191000"/>
            <a:ext cx="1483622" cy="988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 descr="IMG_3916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743200"/>
            <a:ext cx="742950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6553200" y="5257800"/>
            <a:ext cx="1303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merican Typewriter Condensed"/>
                <a:cs typeface="American Typewriter Condensed"/>
              </a:rPr>
              <a:t>The Mobile Node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2012-2016 by Bob Iannucci</a:t>
            </a:r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2895600" y="4876800"/>
            <a:ext cx="2297834" cy="1209020"/>
            <a:chOff x="2452762" y="5036406"/>
            <a:chExt cx="2297834" cy="1209020"/>
          </a:xfrm>
        </p:grpSpPr>
        <p:sp>
          <p:nvSpPr>
            <p:cNvPr id="28" name="TextBox 27"/>
            <p:cNvSpPr txBox="1"/>
            <p:nvPr/>
          </p:nvSpPr>
          <p:spPr>
            <a:xfrm>
              <a:off x="2792200" y="5722206"/>
              <a:ext cx="16189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American Typewriter Condensed"/>
                  <a:cs typeface="American Typewriter Condensed"/>
                </a:rPr>
                <a:t>IoT: Low Power</a:t>
              </a:r>
              <a:br>
                <a:rPr lang="en-US" sz="1400" dirty="0" smtClean="0">
                  <a:latin typeface="American Typewriter Condensed"/>
                  <a:cs typeface="American Typewriter Condensed"/>
                </a:rPr>
              </a:br>
              <a:r>
                <a:rPr lang="en-US" sz="1400" dirty="0" smtClean="0">
                  <a:latin typeface="American Typewriter Condensed"/>
                  <a:cs typeface="American Typewriter Condensed"/>
                </a:rPr>
                <a:t>Computing &amp; </a:t>
              </a:r>
              <a:r>
                <a:rPr lang="en-US" sz="1400" dirty="0" err="1" smtClean="0">
                  <a:latin typeface="American Typewriter Condensed"/>
                  <a:cs typeface="American Typewriter Condensed"/>
                </a:rPr>
                <a:t>Comms</a:t>
              </a:r>
              <a:endParaRPr lang="en-US" sz="1400" dirty="0" smtClean="0">
                <a:latin typeface="American Typewriter Condensed"/>
                <a:cs typeface="American Typewriter Condensed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452762" y="5036406"/>
              <a:ext cx="2297834" cy="684086"/>
              <a:chOff x="2514600" y="5036406"/>
              <a:chExt cx="2297834" cy="684086"/>
            </a:xfrm>
          </p:grpSpPr>
          <p:pic>
            <p:nvPicPr>
              <p:cNvPr id="4" name="Picture 3" descr="20160420-PowerDué-Front-PNG-24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4600" y="5036406"/>
                <a:ext cx="1371600" cy="6840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62400" y="5067300"/>
                <a:ext cx="850034" cy="62229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grpSp>
        <p:nvGrpSpPr>
          <p:cNvPr id="32" name="Group 31"/>
          <p:cNvGrpSpPr/>
          <p:nvPr/>
        </p:nvGrpSpPr>
        <p:grpSpPr>
          <a:xfrm>
            <a:off x="6973901" y="1219200"/>
            <a:ext cx="1437623" cy="1246528"/>
            <a:chOff x="6514749" y="1143000"/>
            <a:chExt cx="1514527" cy="131320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14811" y="1143000"/>
              <a:ext cx="914400" cy="7340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TextBox 30"/>
            <p:cNvSpPr txBox="1"/>
            <p:nvPr/>
          </p:nvSpPr>
          <p:spPr>
            <a:xfrm>
              <a:off x="6514749" y="1905000"/>
              <a:ext cx="1514527" cy="551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merican Typewriter Condensed"/>
                  <a:cs typeface="American Typewriter Condensed"/>
                </a:rPr>
                <a:t>UAS + Cellular:</a:t>
              </a:r>
              <a:br>
                <a:rPr lang="en-US" sz="1400" dirty="0">
                  <a:latin typeface="American Typewriter Condensed"/>
                  <a:cs typeface="American Typewriter Condensed"/>
                </a:rPr>
              </a:br>
              <a:r>
                <a:rPr lang="en-US" sz="1400" dirty="0">
                  <a:latin typeface="American Typewriter Condensed"/>
                  <a:cs typeface="American Typewriter Condensed"/>
                </a:rPr>
                <a:t>“Holes in the Sky</a:t>
              </a:r>
              <a:r>
                <a:rPr lang="en-US" sz="1400" dirty="0" smtClean="0">
                  <a:latin typeface="American Typewriter Condensed"/>
                  <a:cs typeface="American Typewriter Condensed"/>
                </a:rPr>
                <a:t>”</a:t>
              </a:r>
              <a:endParaRPr lang="en-US" sz="1400" dirty="0">
                <a:latin typeface="American Typewriter Condensed"/>
                <a:cs typeface="American Typewriter Condensed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819400" y="914400"/>
            <a:ext cx="1511846" cy="1371600"/>
            <a:chOff x="1676400" y="762000"/>
            <a:chExt cx="1752600" cy="1590020"/>
          </a:xfrm>
        </p:grpSpPr>
        <p:sp>
          <p:nvSpPr>
            <p:cNvPr id="35" name="TextBox 34"/>
            <p:cNvSpPr txBox="1"/>
            <p:nvPr/>
          </p:nvSpPr>
          <p:spPr>
            <a:xfrm>
              <a:off x="1767870" y="1828800"/>
              <a:ext cx="1569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American Typewriter Condensed"/>
                  <a:cs typeface="American Typewriter Condensed"/>
                </a:rPr>
                <a:t>Wireless Emergency</a:t>
              </a:r>
            </a:p>
            <a:p>
              <a:pPr algn="ctr"/>
              <a:r>
                <a:rPr lang="en-US" sz="1400" dirty="0" smtClean="0">
                  <a:latin typeface="American Typewriter Condensed"/>
                  <a:cs typeface="American Typewriter Condensed"/>
                </a:rPr>
                <a:t>Alerts</a:t>
              </a:r>
              <a:endParaRPr lang="en-US" sz="1400" dirty="0">
                <a:latin typeface="American Typewriter Condensed"/>
                <a:cs typeface="American Typewriter Condensed"/>
              </a:endParaRPr>
            </a:p>
          </p:txBody>
        </p:sp>
        <p:pic>
          <p:nvPicPr>
            <p:cNvPr id="37" name="image17.jpeg" descr="Truncated Screenshot of Control Center in Testbed Version 3 Showing the Creation of a Geo-Targeted Alert overlaid on a map of Silicon Valley 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76400" y="762000"/>
              <a:ext cx="1752600" cy="10780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1" name="Group 40"/>
          <p:cNvGrpSpPr/>
          <p:nvPr/>
        </p:nvGrpSpPr>
        <p:grpSpPr>
          <a:xfrm>
            <a:off x="5105400" y="5029200"/>
            <a:ext cx="1454244" cy="993577"/>
            <a:chOff x="3323134" y="5029200"/>
            <a:chExt cx="1454244" cy="993577"/>
          </a:xfrm>
        </p:grpSpPr>
        <p:pic>
          <p:nvPicPr>
            <p:cNvPr id="39" name="Picture 38" descr="IR-Beacon-No-Background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8756" y="5029200"/>
              <a:ext cx="1143000" cy="6667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0" name="TextBox 39"/>
            <p:cNvSpPr txBox="1"/>
            <p:nvPr/>
          </p:nvSpPr>
          <p:spPr>
            <a:xfrm>
              <a:off x="3323134" y="5715000"/>
              <a:ext cx="1454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merican Typewriter Condensed"/>
                  <a:cs typeface="American Typewriter Condensed"/>
                </a:rPr>
                <a:t>Indoor Positioning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81000" y="4572000"/>
            <a:ext cx="1981438" cy="1450777"/>
            <a:chOff x="2743200" y="4800600"/>
            <a:chExt cx="1981438" cy="1450777"/>
          </a:xfrm>
        </p:grpSpPr>
        <p:pic>
          <p:nvPicPr>
            <p:cNvPr id="42" name="Picture 41" descr="simple-status-reporting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489" y="4800600"/>
              <a:ext cx="1250861" cy="1066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3" name="TextBox 42"/>
            <p:cNvSpPr txBox="1"/>
            <p:nvPr/>
          </p:nvSpPr>
          <p:spPr>
            <a:xfrm>
              <a:off x="2743200" y="5943600"/>
              <a:ext cx="1981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merican Typewriter Condensed"/>
                  <a:cs typeface="American Typewriter Condensed"/>
                </a:rPr>
                <a:t>Survivable Social Network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67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Drones and the </a:t>
            </a:r>
            <a:br>
              <a:rPr lang="en-US" dirty="0" smtClean="0"/>
            </a:br>
            <a:r>
              <a:rPr lang="en-US" dirty="0" err="1" smtClean="0"/>
              <a:t>cyberphysical</a:t>
            </a:r>
            <a:r>
              <a:rPr lang="en-US" dirty="0" smtClean="0"/>
              <a:t> network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58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UAS and Communications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Unmanned aerial systems (UAS) depend on communications for non-line-of-sight (NLOS) operation</a:t>
            </a:r>
          </a:p>
          <a:p>
            <a:pPr lvl="1"/>
            <a:r>
              <a:rPr lang="en-US" dirty="0" smtClean="0"/>
              <a:t>Telemetry / first-person-view video</a:t>
            </a:r>
          </a:p>
          <a:p>
            <a:pPr lvl="1"/>
            <a:r>
              <a:rPr lang="en-US" dirty="0" smtClean="0"/>
              <a:t>Command and control / navigation</a:t>
            </a:r>
          </a:p>
          <a:p>
            <a:r>
              <a:rPr lang="en-US" dirty="0" smtClean="0"/>
              <a:t>Reliable</a:t>
            </a:r>
            <a:r>
              <a:rPr lang="en-US" dirty="0"/>
              <a:t> </a:t>
            </a:r>
            <a:r>
              <a:rPr lang="en-US" dirty="0" smtClean="0"/>
              <a:t>coverage is needed</a:t>
            </a:r>
          </a:p>
          <a:p>
            <a:pPr lvl="1"/>
            <a:r>
              <a:rPr lang="en-US" dirty="0" smtClean="0"/>
              <a:t>Point-to-point: not pervasive; </a:t>
            </a:r>
            <a:r>
              <a:rPr lang="en-US" b="1" dirty="0" smtClean="0"/>
              <a:t>propagation unknown</a:t>
            </a:r>
            <a:endParaRPr lang="en-US" b="1" dirty="0"/>
          </a:p>
          <a:p>
            <a:pPr lvl="1"/>
            <a:r>
              <a:rPr lang="en-US" dirty="0" smtClean="0"/>
              <a:t>Satellite: equipment, power, latency limitations</a:t>
            </a:r>
          </a:p>
          <a:p>
            <a:pPr lvl="1"/>
            <a:r>
              <a:rPr lang="en-US" dirty="0" smtClean="0"/>
              <a:t>Proprietary terrestrial: expensive to build</a:t>
            </a:r>
          </a:p>
          <a:p>
            <a:pPr lvl="1"/>
            <a:r>
              <a:rPr lang="en-US" dirty="0" smtClean="0"/>
              <a:t>Hastily formed: </a:t>
            </a:r>
            <a:r>
              <a:rPr lang="en-US" b="1" dirty="0" smtClean="0"/>
              <a:t>propagation unknown</a:t>
            </a:r>
          </a:p>
          <a:p>
            <a:pPr lvl="1"/>
            <a:r>
              <a:rPr lang="en-US" dirty="0" smtClean="0"/>
              <a:t>Cellular:  </a:t>
            </a:r>
            <a:r>
              <a:rPr lang="en-US" b="1" dirty="0" smtClean="0"/>
              <a:t>propagation known?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ProbeQuad Gen 2 in flight gear extended close 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28600"/>
            <a:ext cx="22860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1047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Sometimes Aerial Cellular Coverage</a:t>
            </a:r>
            <a:br>
              <a:rPr lang="en-US" dirty="0" smtClean="0"/>
            </a:br>
            <a:r>
              <a:rPr lang="en-US" dirty="0" smtClean="0"/>
              <a:t>is Good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>
                <a:solidFill>
                  <a:prstClr val="white"/>
                </a:solidFill>
              </a:rPr>
              <a:pPr/>
              <a:t>8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 descr="MacSSD:Users:bob:Library:Containers:com.apple.mail:Data:Library:Mail Downloads:64087FFA-4930-400D-852E-FA29B8F830A9:PhoneDroneViz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827158"/>
            <a:ext cx="4495800" cy="3371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219200" y="5410200"/>
            <a:ext cx="6705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n-lt"/>
                <a:cs typeface="American Typewriter Condensed"/>
              </a:rPr>
              <a:t>Plot of </a:t>
            </a:r>
            <a:r>
              <a:rPr lang="en-US" sz="1400" dirty="0" smtClean="0">
                <a:latin typeface="+mn-lt"/>
                <a:cs typeface="American Typewriter Condensed"/>
              </a:rPr>
              <a:t>LTE </a:t>
            </a:r>
            <a:r>
              <a:rPr lang="en-US" sz="1400" dirty="0">
                <a:latin typeface="+mn-lt"/>
                <a:cs typeface="American Typewriter Condensed"/>
              </a:rPr>
              <a:t>signal strength over </a:t>
            </a:r>
            <a:r>
              <a:rPr lang="en-US" sz="1400" dirty="0" smtClean="0">
                <a:latin typeface="+mn-lt"/>
                <a:cs typeface="American Typewriter Condensed"/>
              </a:rPr>
              <a:t>small village, </a:t>
            </a:r>
            <a:r>
              <a:rPr lang="en-US" sz="1400" dirty="0">
                <a:latin typeface="+mn-lt"/>
                <a:cs typeface="American Typewriter Condensed"/>
              </a:rPr>
              <a:t>as measured by cellular phone from a </a:t>
            </a:r>
            <a:r>
              <a:rPr lang="en-US" sz="1400" dirty="0" smtClean="0">
                <a:latin typeface="+mn-lt"/>
                <a:cs typeface="American Typewriter Condensed"/>
              </a:rPr>
              <a:t>UAS at </a:t>
            </a:r>
            <a:r>
              <a:rPr lang="en-US" sz="1400" dirty="0">
                <a:latin typeface="+mn-lt"/>
                <a:cs typeface="American Typewriter Condensed"/>
              </a:rPr>
              <a:t>various altitudes. Signal strength from nearby </a:t>
            </a:r>
            <a:r>
              <a:rPr lang="en-US" sz="1400" dirty="0" smtClean="0">
                <a:latin typeface="+mn-lt"/>
                <a:cs typeface="American Typewriter Condensed"/>
              </a:rPr>
              <a:t>commercial cell sites increases </a:t>
            </a:r>
            <a:r>
              <a:rPr lang="en-US" sz="1400" dirty="0">
                <a:latin typeface="+mn-lt"/>
                <a:cs typeface="American Typewriter Condensed"/>
              </a:rPr>
              <a:t>as altitude increases above obstructing terrain. </a:t>
            </a:r>
            <a:endParaRPr lang="en-US" sz="1400" dirty="0" smtClean="0">
              <a:latin typeface="+mn-lt"/>
              <a:cs typeface="American Typewriter Condensed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553200" y="3048000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553200" y="3429000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553200" y="3810000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43800" y="2895600"/>
            <a:ext cx="933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  <a:cs typeface="American Typewriter Condensed"/>
              </a:rPr>
              <a:t>120m AGL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43800" y="3276600"/>
            <a:ext cx="843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  <a:cs typeface="American Typewriter Condensed"/>
              </a:rPr>
              <a:t>80m </a:t>
            </a:r>
            <a:r>
              <a:rPr lang="en-US" sz="1400" dirty="0" smtClean="0">
                <a:latin typeface="+mn-lt"/>
                <a:cs typeface="American Typewriter Condensed"/>
              </a:rPr>
              <a:t>AGL</a:t>
            </a:r>
            <a:endParaRPr lang="en-US" sz="1400" dirty="0" smtClean="0">
              <a:latin typeface="+mn-lt"/>
              <a:cs typeface="American Typewriter Condense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43800" y="3657600"/>
            <a:ext cx="842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  <a:cs typeface="American Typewriter Condensed"/>
              </a:rPr>
              <a:t>40m AGL</a:t>
            </a:r>
          </a:p>
        </p:txBody>
      </p:sp>
    </p:spTree>
    <p:extLst>
      <p:ext uri="{BB962C8B-B14F-4D97-AF65-F5344CB8AC3E}">
        <p14:creationId xmlns:p14="http://schemas.microsoft.com/office/powerpoint/2010/main" val="1975236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... But not Always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449704"/>
            <a:ext cx="4114799" cy="4417696"/>
          </a:xfrm>
        </p:spPr>
        <p:txBody>
          <a:bodyPr>
            <a:normAutofit/>
          </a:bodyPr>
          <a:lstStyle/>
          <a:p>
            <a:r>
              <a:rPr lang="en-US" sz="1800" i="1" dirty="0" smtClean="0"/>
              <a:t>“Holes in the sky” </a:t>
            </a:r>
            <a:r>
              <a:rPr lang="en-US" sz="1800" dirty="0" smtClean="0"/>
              <a:t>are real and getting worse</a:t>
            </a:r>
          </a:p>
          <a:p>
            <a:r>
              <a:rPr lang="en-US" sz="1800" dirty="0"/>
              <a:t>Predictive models </a:t>
            </a:r>
            <a:r>
              <a:rPr lang="en-US" sz="1800" dirty="0" smtClean="0"/>
              <a:t>depend on knowledge of the environment and are </a:t>
            </a:r>
            <a:r>
              <a:rPr lang="en-US" sz="1800" dirty="0"/>
              <a:t>computationally expensive and/or </a:t>
            </a:r>
            <a:r>
              <a:rPr lang="en-US" sz="1800" dirty="0" smtClean="0"/>
              <a:t>inaccurate</a:t>
            </a:r>
          </a:p>
          <a:p>
            <a:r>
              <a:rPr lang="en-US" sz="1800" b="1" dirty="0" smtClean="0"/>
              <a:t>How can we avoid holes so as to maintain integrity of the RF link?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470120" y="381000"/>
            <a:ext cx="4343400" cy="2935302"/>
            <a:chOff x="4470120" y="1144655"/>
            <a:chExt cx="4343400" cy="2935302"/>
          </a:xfrm>
        </p:grpSpPr>
        <p:sp>
          <p:nvSpPr>
            <p:cNvPr id="7" name="TextBox 6"/>
            <p:cNvSpPr txBox="1"/>
            <p:nvPr/>
          </p:nvSpPr>
          <p:spPr>
            <a:xfrm>
              <a:off x="4964800" y="3572126"/>
              <a:ext cx="33540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+mn-lt"/>
                </a:rPr>
                <a:t>K. Daniel and C. </a:t>
              </a:r>
              <a:r>
                <a:rPr lang="en-US" sz="900" dirty="0" err="1">
                  <a:latin typeface="+mn-lt"/>
                </a:rPr>
                <a:t>Wietfeld</a:t>
              </a:r>
              <a:r>
                <a:rPr lang="en-US" sz="900" dirty="0">
                  <a:latin typeface="+mn-lt"/>
                </a:rPr>
                <a:t>, “Using Public Network Infrastructures for UAV Remote Sensing in Civilian Security Operations,” </a:t>
              </a:r>
              <a:r>
                <a:rPr lang="en-US" sz="900" dirty="0" err="1">
                  <a:latin typeface="+mn-lt"/>
                </a:rPr>
                <a:t>Homel</a:t>
              </a:r>
              <a:r>
                <a:rPr lang="en-US" sz="900" dirty="0">
                  <a:latin typeface="+mn-lt"/>
                </a:rPr>
                <a:t>. </a:t>
              </a:r>
              <a:r>
                <a:rPr lang="en-US" sz="900" dirty="0" err="1">
                  <a:latin typeface="+mn-lt"/>
                </a:rPr>
                <a:t>Secur</a:t>
              </a:r>
              <a:r>
                <a:rPr lang="en-US" sz="900" dirty="0">
                  <a:latin typeface="+mn-lt"/>
                </a:rPr>
                <a:t>. </a:t>
              </a:r>
              <a:r>
                <a:rPr lang="en-US" sz="900" dirty="0" err="1">
                  <a:latin typeface="+mn-lt"/>
                </a:rPr>
                <a:t>Aff</a:t>
              </a:r>
              <a:r>
                <a:rPr lang="en-US" sz="900" dirty="0">
                  <a:latin typeface="+mn-lt"/>
                </a:rPr>
                <a:t>., vol. 3, 2011.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0120" y="1144655"/>
              <a:ext cx="4343400" cy="244181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720209" y="3429000"/>
            <a:ext cx="4147041" cy="2609382"/>
            <a:chOff x="4720209" y="4248618"/>
            <a:chExt cx="4147041" cy="2609382"/>
          </a:xfrm>
        </p:grpSpPr>
        <p:pic>
          <p:nvPicPr>
            <p:cNvPr id="9" name="Picture 8" descr="SectorizedAntenn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6017" y="4248618"/>
              <a:ext cx="3815425" cy="20629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4720209" y="6350169"/>
              <a:ext cx="41470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>
                  <a:latin typeface="+mn-lt"/>
                </a:rPr>
                <a:t>Teng</a:t>
              </a:r>
              <a:r>
                <a:rPr lang="en-US" sz="900" dirty="0">
                  <a:latin typeface="+mn-lt"/>
                </a:rPr>
                <a:t>, E., </a:t>
              </a:r>
              <a:r>
                <a:rPr lang="en-US" sz="900" dirty="0" err="1">
                  <a:latin typeface="+mn-lt"/>
                </a:rPr>
                <a:t>Falcao</a:t>
              </a:r>
              <a:r>
                <a:rPr lang="en-US" sz="900" dirty="0">
                  <a:latin typeface="+mn-lt"/>
                </a:rPr>
                <a:t>, J. D., Dominguez, C. R., </a:t>
              </a:r>
              <a:r>
                <a:rPr lang="en-US" sz="900" dirty="0" err="1">
                  <a:latin typeface="+mn-lt"/>
                </a:rPr>
                <a:t>Mokaya</a:t>
              </a:r>
              <a:r>
                <a:rPr lang="en-US" sz="900" dirty="0">
                  <a:latin typeface="+mn-lt"/>
                </a:rPr>
                <a:t>, F., Zhang, P., &amp; Iannucci, B. Aerial Sensing and Characterization of Three-Dimensional RF Fields. In Second International Workshop on Robotic Sensor Networks. Seattle, WA. 2015.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© 2014-2016 by Bob Iannucci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93A26-6567-924F-9222-CB8C23D7A2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4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CMU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smtClean="0">
            <a:latin typeface="American Typewriter Condensed"/>
            <a:cs typeface="American Typewriter Condensed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CMU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smtClean="0">
            <a:latin typeface="American Typewriter Condensed"/>
            <a:cs typeface="American Typewriter Condensed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20976</TotalTime>
  <Words>1244</Words>
  <Application>Microsoft Macintosh PowerPoint</Application>
  <PresentationFormat>On-screen Show (4:3)</PresentationFormat>
  <Paragraphs>220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CMU Template</vt:lpstr>
      <vt:lpstr>1_CMU Template</vt:lpstr>
      <vt:lpstr>PowerPoint Presentation</vt:lpstr>
      <vt:lpstr>PowerPoint Presentation</vt:lpstr>
      <vt:lpstr>Open, Programmable Wireless Network: How do we get there?</vt:lpstr>
      <vt:lpstr>Clean-Sheet Design If we knew then what we know now…</vt:lpstr>
      <vt:lpstr>The CROSSMobile Project Today</vt:lpstr>
      <vt:lpstr>Drones and the  cyberphysical network</vt:lpstr>
      <vt:lpstr>UAS and Communications</vt:lpstr>
      <vt:lpstr>Sometimes Aerial Cellular Coverage is Good</vt:lpstr>
      <vt:lpstr>... But not Always</vt:lpstr>
      <vt:lpstr>Holes are Real and Attributable to Multiple Physical Effects</vt:lpstr>
      <vt:lpstr>If We Had This Knowledge,  How would we Apply It?       </vt:lpstr>
      <vt:lpstr>If We Had This Knowledge,  How would we Apply It?</vt:lpstr>
      <vt:lpstr>Benefits</vt:lpstr>
      <vt:lpstr>Our Approach</vt:lpstr>
      <vt:lpstr>Measurement: Custom-Designed ProbeQuad</vt:lpstr>
      <vt:lpstr>Measurement: Ground Support System</vt:lpstr>
      <vt:lpstr>Experimental Venue: A Real, Physical Village at Camp Roberts</vt:lpstr>
      <vt:lpstr>Typical Experiments</vt:lpstr>
      <vt:lpstr>Effect 1: Two-Ray Interference</vt:lpstr>
      <vt:lpstr>Effect 2: Fresnel Zone Incursions</vt:lpstr>
      <vt:lpstr>Effect 3: Antenna Pattern</vt:lpstr>
      <vt:lpstr>Combining the Models</vt:lpstr>
      <vt:lpstr>Summary</vt:lpstr>
      <vt:lpstr>PowerPoint Presentation</vt:lpstr>
    </vt:vector>
  </TitlesOfParts>
  <Company>Monica Banaszak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Iannucci</dc:creator>
  <cp:lastModifiedBy>Bob Iannucci</cp:lastModifiedBy>
  <cp:revision>492</cp:revision>
  <cp:lastPrinted>2016-04-21T00:38:50Z</cp:lastPrinted>
  <dcterms:created xsi:type="dcterms:W3CDTF">2012-09-05T16:09:57Z</dcterms:created>
  <dcterms:modified xsi:type="dcterms:W3CDTF">2016-06-15T23:56:01Z</dcterms:modified>
</cp:coreProperties>
</file>