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3" r:id="rId1"/>
    <p:sldMasterId id="2147483677" r:id="rId2"/>
  </p:sldMasterIdLst>
  <p:notesMasterIdLst>
    <p:notesMasterId r:id="rId258"/>
  </p:notesMasterIdLst>
  <p:handoutMasterIdLst>
    <p:handoutMasterId r:id="rId259"/>
  </p:handoutMasterIdLst>
  <p:sldIdLst>
    <p:sldId id="308" r:id="rId3"/>
    <p:sldId id="411" r:id="rId4"/>
    <p:sldId id="410" r:id="rId5"/>
    <p:sldId id="433" r:id="rId6"/>
    <p:sldId id="436" r:id="rId7"/>
    <p:sldId id="434" r:id="rId8"/>
    <p:sldId id="437" r:id="rId9"/>
    <p:sldId id="438" r:id="rId10"/>
    <p:sldId id="439" r:id="rId11"/>
    <p:sldId id="309" r:id="rId12"/>
    <p:sldId id="310" r:id="rId13"/>
    <p:sldId id="311" r:id="rId14"/>
    <p:sldId id="313" r:id="rId15"/>
    <p:sldId id="256" r:id="rId16"/>
    <p:sldId id="258" r:id="rId17"/>
    <p:sldId id="259" r:id="rId18"/>
    <p:sldId id="260" r:id="rId19"/>
    <p:sldId id="261" r:id="rId20"/>
    <p:sldId id="262" r:id="rId21"/>
    <p:sldId id="266" r:id="rId22"/>
    <p:sldId id="263" r:id="rId23"/>
    <p:sldId id="264" r:id="rId24"/>
    <p:sldId id="265" r:id="rId25"/>
    <p:sldId id="267" r:id="rId26"/>
    <p:sldId id="268" r:id="rId27"/>
    <p:sldId id="269" r:id="rId28"/>
    <p:sldId id="270" r:id="rId29"/>
    <p:sldId id="272" r:id="rId30"/>
    <p:sldId id="271" r:id="rId31"/>
    <p:sldId id="275" r:id="rId32"/>
    <p:sldId id="273" r:id="rId33"/>
    <p:sldId id="279" r:id="rId34"/>
    <p:sldId id="280" r:id="rId35"/>
    <p:sldId id="283" r:id="rId36"/>
    <p:sldId id="281" r:id="rId37"/>
    <p:sldId id="282" r:id="rId38"/>
    <p:sldId id="284" r:id="rId39"/>
    <p:sldId id="285" r:id="rId40"/>
    <p:sldId id="440" r:id="rId41"/>
    <p:sldId id="286" r:id="rId42"/>
    <p:sldId id="287" r:id="rId43"/>
    <p:sldId id="300" r:id="rId44"/>
    <p:sldId id="412" r:id="rId45"/>
    <p:sldId id="302" r:id="rId46"/>
    <p:sldId id="303" r:id="rId47"/>
    <p:sldId id="413" r:id="rId48"/>
    <p:sldId id="305" r:id="rId49"/>
    <p:sldId id="441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66" r:id="rId103"/>
    <p:sldId id="367" r:id="rId104"/>
    <p:sldId id="414" r:id="rId105"/>
    <p:sldId id="415" r:id="rId106"/>
    <p:sldId id="416" r:id="rId107"/>
    <p:sldId id="417" r:id="rId108"/>
    <p:sldId id="418" r:id="rId109"/>
    <p:sldId id="419" r:id="rId110"/>
    <p:sldId id="420" r:id="rId111"/>
    <p:sldId id="421" r:id="rId112"/>
    <p:sldId id="422" r:id="rId113"/>
    <p:sldId id="423" r:id="rId114"/>
    <p:sldId id="424" r:id="rId115"/>
    <p:sldId id="425" r:id="rId116"/>
    <p:sldId id="426" r:id="rId117"/>
    <p:sldId id="427" r:id="rId118"/>
    <p:sldId id="428" r:id="rId119"/>
    <p:sldId id="429" r:id="rId120"/>
    <p:sldId id="430" r:id="rId121"/>
    <p:sldId id="368" r:id="rId122"/>
    <p:sldId id="369" r:id="rId123"/>
    <p:sldId id="370" r:id="rId124"/>
    <p:sldId id="371" r:id="rId125"/>
    <p:sldId id="401" r:id="rId126"/>
    <p:sldId id="402" r:id="rId127"/>
    <p:sldId id="403" r:id="rId128"/>
    <p:sldId id="404" r:id="rId129"/>
    <p:sldId id="405" r:id="rId130"/>
    <p:sldId id="400" r:id="rId131"/>
    <p:sldId id="372" r:id="rId132"/>
    <p:sldId id="373" r:id="rId133"/>
    <p:sldId id="374" r:id="rId134"/>
    <p:sldId id="375" r:id="rId135"/>
    <p:sldId id="431" r:id="rId136"/>
    <p:sldId id="377" r:id="rId137"/>
    <p:sldId id="432" r:id="rId138"/>
    <p:sldId id="442" r:id="rId139"/>
    <p:sldId id="443" r:id="rId140"/>
    <p:sldId id="444" r:id="rId141"/>
    <p:sldId id="445" r:id="rId142"/>
    <p:sldId id="446" r:id="rId143"/>
    <p:sldId id="447" r:id="rId144"/>
    <p:sldId id="448" r:id="rId145"/>
    <p:sldId id="449" r:id="rId146"/>
    <p:sldId id="450" r:id="rId147"/>
    <p:sldId id="451" r:id="rId148"/>
    <p:sldId id="452" r:id="rId149"/>
    <p:sldId id="453" r:id="rId150"/>
    <p:sldId id="454" r:id="rId151"/>
    <p:sldId id="455" r:id="rId152"/>
    <p:sldId id="456" r:id="rId153"/>
    <p:sldId id="457" r:id="rId154"/>
    <p:sldId id="458" r:id="rId155"/>
    <p:sldId id="459" r:id="rId156"/>
    <p:sldId id="460" r:id="rId157"/>
    <p:sldId id="461" r:id="rId158"/>
    <p:sldId id="462" r:id="rId159"/>
    <p:sldId id="463" r:id="rId160"/>
    <p:sldId id="464" r:id="rId161"/>
    <p:sldId id="465" r:id="rId162"/>
    <p:sldId id="466" r:id="rId163"/>
    <p:sldId id="467" r:id="rId164"/>
    <p:sldId id="468" r:id="rId165"/>
    <p:sldId id="469" r:id="rId166"/>
    <p:sldId id="470" r:id="rId167"/>
    <p:sldId id="471" r:id="rId168"/>
    <p:sldId id="472" r:id="rId169"/>
    <p:sldId id="473" r:id="rId170"/>
    <p:sldId id="474" r:id="rId171"/>
    <p:sldId id="475" r:id="rId172"/>
    <p:sldId id="476" r:id="rId173"/>
    <p:sldId id="477" r:id="rId174"/>
    <p:sldId id="478" r:id="rId175"/>
    <p:sldId id="479" r:id="rId176"/>
    <p:sldId id="480" r:id="rId177"/>
    <p:sldId id="481" r:id="rId178"/>
    <p:sldId id="482" r:id="rId179"/>
    <p:sldId id="483" r:id="rId180"/>
    <p:sldId id="484" r:id="rId181"/>
    <p:sldId id="485" r:id="rId182"/>
    <p:sldId id="486" r:id="rId183"/>
    <p:sldId id="487" r:id="rId184"/>
    <p:sldId id="488" r:id="rId185"/>
    <p:sldId id="489" r:id="rId186"/>
    <p:sldId id="490" r:id="rId187"/>
    <p:sldId id="491" r:id="rId188"/>
    <p:sldId id="492" r:id="rId189"/>
    <p:sldId id="493" r:id="rId190"/>
    <p:sldId id="494" r:id="rId191"/>
    <p:sldId id="495" r:id="rId192"/>
    <p:sldId id="496" r:id="rId193"/>
    <p:sldId id="497" r:id="rId194"/>
    <p:sldId id="498" r:id="rId195"/>
    <p:sldId id="499" r:id="rId196"/>
    <p:sldId id="500" r:id="rId197"/>
    <p:sldId id="501" r:id="rId198"/>
    <p:sldId id="502" r:id="rId199"/>
    <p:sldId id="503" r:id="rId200"/>
    <p:sldId id="504" r:id="rId201"/>
    <p:sldId id="505" r:id="rId202"/>
    <p:sldId id="506" r:id="rId203"/>
    <p:sldId id="507" r:id="rId204"/>
    <p:sldId id="508" r:id="rId205"/>
    <p:sldId id="509" r:id="rId206"/>
    <p:sldId id="510" r:id="rId207"/>
    <p:sldId id="511" r:id="rId208"/>
    <p:sldId id="512" r:id="rId209"/>
    <p:sldId id="513" r:id="rId210"/>
    <p:sldId id="514" r:id="rId211"/>
    <p:sldId id="515" r:id="rId212"/>
    <p:sldId id="516" r:id="rId213"/>
    <p:sldId id="517" r:id="rId214"/>
    <p:sldId id="518" r:id="rId215"/>
    <p:sldId id="519" r:id="rId216"/>
    <p:sldId id="520" r:id="rId217"/>
    <p:sldId id="521" r:id="rId218"/>
    <p:sldId id="522" r:id="rId219"/>
    <p:sldId id="523" r:id="rId220"/>
    <p:sldId id="524" r:id="rId221"/>
    <p:sldId id="525" r:id="rId222"/>
    <p:sldId id="526" r:id="rId223"/>
    <p:sldId id="527" r:id="rId224"/>
    <p:sldId id="528" r:id="rId225"/>
    <p:sldId id="529" r:id="rId226"/>
    <p:sldId id="530" r:id="rId227"/>
    <p:sldId id="531" r:id="rId228"/>
    <p:sldId id="532" r:id="rId229"/>
    <p:sldId id="533" r:id="rId230"/>
    <p:sldId id="534" r:id="rId231"/>
    <p:sldId id="535" r:id="rId232"/>
    <p:sldId id="536" r:id="rId233"/>
    <p:sldId id="537" r:id="rId234"/>
    <p:sldId id="538" r:id="rId235"/>
    <p:sldId id="539" r:id="rId236"/>
    <p:sldId id="540" r:id="rId237"/>
    <p:sldId id="541" r:id="rId238"/>
    <p:sldId id="542" r:id="rId239"/>
    <p:sldId id="543" r:id="rId240"/>
    <p:sldId id="544" r:id="rId241"/>
    <p:sldId id="545" r:id="rId242"/>
    <p:sldId id="546" r:id="rId243"/>
    <p:sldId id="547" r:id="rId244"/>
    <p:sldId id="548" r:id="rId245"/>
    <p:sldId id="549" r:id="rId246"/>
    <p:sldId id="550" r:id="rId247"/>
    <p:sldId id="551" r:id="rId248"/>
    <p:sldId id="552" r:id="rId249"/>
    <p:sldId id="553" r:id="rId250"/>
    <p:sldId id="554" r:id="rId251"/>
    <p:sldId id="555" r:id="rId252"/>
    <p:sldId id="556" r:id="rId253"/>
    <p:sldId id="557" r:id="rId254"/>
    <p:sldId id="558" r:id="rId255"/>
    <p:sldId id="559" r:id="rId256"/>
    <p:sldId id="560" r:id="rId2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6699"/>
    <a:srgbClr val="009999"/>
    <a:srgbClr val="CC0000"/>
    <a:srgbClr val="FFFF00"/>
    <a:srgbClr val="008080"/>
    <a:srgbClr val="0099CC"/>
    <a:srgbClr val="00CC99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27" autoAdjust="0"/>
    <p:restoredTop sz="90953"/>
  </p:normalViewPr>
  <p:slideViewPr>
    <p:cSldViewPr>
      <p:cViewPr varScale="1">
        <p:scale>
          <a:sx n="122" d="100"/>
          <a:sy n="122" d="100"/>
        </p:scale>
        <p:origin x="9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63" Type="http://schemas.openxmlformats.org/officeDocument/2006/relationships/slide" Target="slides/slide61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26" Type="http://schemas.openxmlformats.org/officeDocument/2006/relationships/slide" Target="slides/slide224.xml"/><Relationship Id="rId247" Type="http://schemas.openxmlformats.org/officeDocument/2006/relationships/slide" Target="slides/slide245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16" Type="http://schemas.openxmlformats.org/officeDocument/2006/relationships/slide" Target="slides/slide214.xml"/><Relationship Id="rId237" Type="http://schemas.openxmlformats.org/officeDocument/2006/relationships/slide" Target="slides/slide235.xml"/><Relationship Id="rId258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227" Type="http://schemas.openxmlformats.org/officeDocument/2006/relationships/slide" Target="slides/slide225.xml"/><Relationship Id="rId248" Type="http://schemas.openxmlformats.org/officeDocument/2006/relationships/slide" Target="slides/slide246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217" Type="http://schemas.openxmlformats.org/officeDocument/2006/relationships/slide" Target="slides/slide215.xml"/><Relationship Id="rId6" Type="http://schemas.openxmlformats.org/officeDocument/2006/relationships/slide" Target="slides/slide4.xml"/><Relationship Id="rId238" Type="http://schemas.openxmlformats.org/officeDocument/2006/relationships/slide" Target="slides/slide236.xml"/><Relationship Id="rId259" Type="http://schemas.openxmlformats.org/officeDocument/2006/relationships/handoutMaster" Target="handoutMasters/handoutMaster1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228" Type="http://schemas.openxmlformats.org/officeDocument/2006/relationships/slide" Target="slides/slide226.xml"/><Relationship Id="rId249" Type="http://schemas.openxmlformats.org/officeDocument/2006/relationships/slide" Target="slides/slide247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260" Type="http://schemas.openxmlformats.org/officeDocument/2006/relationships/presProps" Target="presProps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8" Type="http://schemas.openxmlformats.org/officeDocument/2006/relationships/slide" Target="slides/slide216.xml"/><Relationship Id="rId239" Type="http://schemas.openxmlformats.org/officeDocument/2006/relationships/slide" Target="slides/slide237.xml"/><Relationship Id="rId250" Type="http://schemas.openxmlformats.org/officeDocument/2006/relationships/slide" Target="slides/slide248.xml"/><Relationship Id="rId24" Type="http://schemas.openxmlformats.org/officeDocument/2006/relationships/slide" Target="slides/slide22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31" Type="http://schemas.openxmlformats.org/officeDocument/2006/relationships/slide" Target="slides/slide129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208" Type="http://schemas.openxmlformats.org/officeDocument/2006/relationships/slide" Target="slides/slide206.xml"/><Relationship Id="rId229" Type="http://schemas.openxmlformats.org/officeDocument/2006/relationships/slide" Target="slides/slide227.xml"/><Relationship Id="rId240" Type="http://schemas.openxmlformats.org/officeDocument/2006/relationships/slide" Target="slides/slide238.xml"/><Relationship Id="rId261" Type="http://schemas.openxmlformats.org/officeDocument/2006/relationships/viewProps" Target="viewProps.xml"/><Relationship Id="rId14" Type="http://schemas.openxmlformats.org/officeDocument/2006/relationships/slide" Target="slides/slide12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8" Type="http://schemas.openxmlformats.org/officeDocument/2006/relationships/slide" Target="slides/slide6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219" Type="http://schemas.openxmlformats.org/officeDocument/2006/relationships/slide" Target="slides/slide217.xml"/><Relationship Id="rId230" Type="http://schemas.openxmlformats.org/officeDocument/2006/relationships/slide" Target="slides/slide228.xml"/><Relationship Id="rId251" Type="http://schemas.openxmlformats.org/officeDocument/2006/relationships/slide" Target="slides/slide249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220" Type="http://schemas.openxmlformats.org/officeDocument/2006/relationships/slide" Target="slides/slide218.xml"/><Relationship Id="rId241" Type="http://schemas.openxmlformats.org/officeDocument/2006/relationships/slide" Target="slides/slide23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262" Type="http://schemas.openxmlformats.org/officeDocument/2006/relationships/theme" Target="theme/theme1.xml"/><Relationship Id="rId78" Type="http://schemas.openxmlformats.org/officeDocument/2006/relationships/slide" Target="slides/slide76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64" Type="http://schemas.openxmlformats.org/officeDocument/2006/relationships/slide" Target="slides/slide162.xml"/><Relationship Id="rId185" Type="http://schemas.openxmlformats.org/officeDocument/2006/relationships/slide" Target="slides/slide183.xml"/><Relationship Id="rId9" Type="http://schemas.openxmlformats.org/officeDocument/2006/relationships/slide" Target="slides/slide7.xml"/><Relationship Id="rId210" Type="http://schemas.openxmlformats.org/officeDocument/2006/relationships/slide" Target="slides/slide208.xml"/><Relationship Id="rId26" Type="http://schemas.openxmlformats.org/officeDocument/2006/relationships/slide" Target="slides/slide24.xml"/><Relationship Id="rId231" Type="http://schemas.openxmlformats.org/officeDocument/2006/relationships/slide" Target="slides/slide229.xml"/><Relationship Id="rId252" Type="http://schemas.openxmlformats.org/officeDocument/2006/relationships/slide" Target="slides/slide250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242" Type="http://schemas.openxmlformats.org/officeDocument/2006/relationships/slide" Target="slides/slide240.xml"/><Relationship Id="rId263" Type="http://schemas.openxmlformats.org/officeDocument/2006/relationships/tableStyles" Target="tableStyles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11" Type="http://schemas.openxmlformats.org/officeDocument/2006/relationships/slide" Target="slides/slide209.xml"/><Relationship Id="rId232" Type="http://schemas.openxmlformats.org/officeDocument/2006/relationships/slide" Target="slides/slide230.xml"/><Relationship Id="rId253" Type="http://schemas.openxmlformats.org/officeDocument/2006/relationships/slide" Target="slides/slide251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201" Type="http://schemas.openxmlformats.org/officeDocument/2006/relationships/slide" Target="slides/slide199.xml"/><Relationship Id="rId222" Type="http://schemas.openxmlformats.org/officeDocument/2006/relationships/slide" Target="slides/slide220.xml"/><Relationship Id="rId243" Type="http://schemas.openxmlformats.org/officeDocument/2006/relationships/slide" Target="slides/slide241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0.xml"/><Relationship Id="rId233" Type="http://schemas.openxmlformats.org/officeDocument/2006/relationships/slide" Target="slides/slide231.xml"/><Relationship Id="rId254" Type="http://schemas.openxmlformats.org/officeDocument/2006/relationships/slide" Target="slides/slide252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202" Type="http://schemas.openxmlformats.org/officeDocument/2006/relationships/slide" Target="slides/slide200.xml"/><Relationship Id="rId223" Type="http://schemas.openxmlformats.org/officeDocument/2006/relationships/slide" Target="slides/slide221.xml"/><Relationship Id="rId244" Type="http://schemas.openxmlformats.org/officeDocument/2006/relationships/slide" Target="slides/slide242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13" Type="http://schemas.openxmlformats.org/officeDocument/2006/relationships/slide" Target="slides/slide211.xml"/><Relationship Id="rId234" Type="http://schemas.openxmlformats.org/officeDocument/2006/relationships/slide" Target="slides/slide23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55" Type="http://schemas.openxmlformats.org/officeDocument/2006/relationships/slide" Target="slides/slide253.xml"/><Relationship Id="rId40" Type="http://schemas.openxmlformats.org/officeDocument/2006/relationships/slide" Target="slides/slide38.xml"/><Relationship Id="rId115" Type="http://schemas.openxmlformats.org/officeDocument/2006/relationships/slide" Target="slides/slide113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245" Type="http://schemas.openxmlformats.org/officeDocument/2006/relationships/slide" Target="slides/slide243.xml"/><Relationship Id="rId30" Type="http://schemas.openxmlformats.org/officeDocument/2006/relationships/slide" Target="slides/slide2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35" Type="http://schemas.openxmlformats.org/officeDocument/2006/relationships/slide" Target="slides/slide233.xml"/><Relationship Id="rId256" Type="http://schemas.openxmlformats.org/officeDocument/2006/relationships/slide" Target="slides/slide254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179" Type="http://schemas.openxmlformats.org/officeDocument/2006/relationships/slide" Target="slides/slide177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5" Type="http://schemas.openxmlformats.org/officeDocument/2006/relationships/slide" Target="slides/slide223.xml"/><Relationship Id="rId246" Type="http://schemas.openxmlformats.org/officeDocument/2006/relationships/slide" Target="slides/slide244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94" Type="http://schemas.openxmlformats.org/officeDocument/2006/relationships/slide" Target="slides/slide92.xml"/><Relationship Id="rId148" Type="http://schemas.openxmlformats.org/officeDocument/2006/relationships/slide" Target="slides/slide146.xml"/><Relationship Id="rId169" Type="http://schemas.openxmlformats.org/officeDocument/2006/relationships/slide" Target="slides/slide167.xml"/><Relationship Id="rId4" Type="http://schemas.openxmlformats.org/officeDocument/2006/relationships/slide" Target="slides/slide2.xml"/><Relationship Id="rId180" Type="http://schemas.openxmlformats.org/officeDocument/2006/relationships/slide" Target="slides/slide178.xml"/><Relationship Id="rId215" Type="http://schemas.openxmlformats.org/officeDocument/2006/relationships/slide" Target="slides/slide213.xml"/><Relationship Id="rId236" Type="http://schemas.openxmlformats.org/officeDocument/2006/relationships/slide" Target="slides/slide234.xml"/><Relationship Id="rId257" Type="http://schemas.openxmlformats.org/officeDocument/2006/relationships/slide" Target="slides/slide255.xml"/><Relationship Id="rId42" Type="http://schemas.openxmlformats.org/officeDocument/2006/relationships/slide" Target="slides/slide40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0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emf"/><Relationship Id="rId3" Type="http://schemas.openxmlformats.org/officeDocument/2006/relationships/image" Target="../media/image314.emf"/><Relationship Id="rId7" Type="http://schemas.openxmlformats.org/officeDocument/2006/relationships/image" Target="../media/image318.emf"/><Relationship Id="rId2" Type="http://schemas.openxmlformats.org/officeDocument/2006/relationships/image" Target="../media/image313.emf"/><Relationship Id="rId1" Type="http://schemas.openxmlformats.org/officeDocument/2006/relationships/image" Target="../media/image312.emf"/><Relationship Id="rId6" Type="http://schemas.openxmlformats.org/officeDocument/2006/relationships/image" Target="../media/image317.emf"/><Relationship Id="rId5" Type="http://schemas.openxmlformats.org/officeDocument/2006/relationships/image" Target="../media/image316.emf"/><Relationship Id="rId4" Type="http://schemas.openxmlformats.org/officeDocument/2006/relationships/image" Target="../media/image315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0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2.emf"/></Relationships>
</file>

<file path=ppt/drawings/_rels/vmlDrawing10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4.emf"/><Relationship Id="rId1" Type="http://schemas.openxmlformats.org/officeDocument/2006/relationships/image" Target="../media/image323.emf"/></Relationships>
</file>

<file path=ppt/drawings/_rels/vmlDrawing10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6.emf"/><Relationship Id="rId1" Type="http://schemas.openxmlformats.org/officeDocument/2006/relationships/image" Target="../media/image325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7.emf"/></Relationships>
</file>

<file path=ppt/drawings/_rels/vmlDrawing10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emf"/><Relationship Id="rId2" Type="http://schemas.openxmlformats.org/officeDocument/2006/relationships/image" Target="../media/image327.emf"/><Relationship Id="rId1" Type="http://schemas.openxmlformats.org/officeDocument/2006/relationships/image" Target="../media/image328.emf"/><Relationship Id="rId4" Type="http://schemas.openxmlformats.org/officeDocument/2006/relationships/image" Target="../media/image330.emf"/></Relationships>
</file>

<file path=ppt/drawings/_rels/vmlDrawing10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2.emf"/><Relationship Id="rId1" Type="http://schemas.openxmlformats.org/officeDocument/2006/relationships/image" Target="../media/image33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5.emf"/><Relationship Id="rId1" Type="http://schemas.openxmlformats.org/officeDocument/2006/relationships/image" Target="../media/image334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6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5.emf"/></Relationships>
</file>

<file path=ppt/drawings/_rels/vmlDrawing1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emf"/><Relationship Id="rId3" Type="http://schemas.openxmlformats.org/officeDocument/2006/relationships/image" Target="../media/image338.emf"/><Relationship Id="rId7" Type="http://schemas.openxmlformats.org/officeDocument/2006/relationships/image" Target="../media/image342.emf"/><Relationship Id="rId2" Type="http://schemas.openxmlformats.org/officeDocument/2006/relationships/image" Target="../media/image256.emf"/><Relationship Id="rId1" Type="http://schemas.openxmlformats.org/officeDocument/2006/relationships/image" Target="../media/image255.emf"/><Relationship Id="rId6" Type="http://schemas.openxmlformats.org/officeDocument/2006/relationships/image" Target="../media/image341.emf"/><Relationship Id="rId5" Type="http://schemas.openxmlformats.org/officeDocument/2006/relationships/image" Target="../media/image340.emf"/><Relationship Id="rId4" Type="http://schemas.openxmlformats.org/officeDocument/2006/relationships/image" Target="../media/image339.emf"/><Relationship Id="rId9" Type="http://schemas.openxmlformats.org/officeDocument/2006/relationships/image" Target="../media/image344.emf"/></Relationships>
</file>

<file path=ppt/drawings/_rels/vmlDrawing1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emf"/><Relationship Id="rId3" Type="http://schemas.openxmlformats.org/officeDocument/2006/relationships/image" Target="../media/image347.emf"/><Relationship Id="rId7" Type="http://schemas.openxmlformats.org/officeDocument/2006/relationships/image" Target="../media/image342.emf"/><Relationship Id="rId2" Type="http://schemas.openxmlformats.org/officeDocument/2006/relationships/image" Target="../media/image346.emf"/><Relationship Id="rId1" Type="http://schemas.openxmlformats.org/officeDocument/2006/relationships/image" Target="../media/image345.emf"/><Relationship Id="rId6" Type="http://schemas.openxmlformats.org/officeDocument/2006/relationships/image" Target="../media/image350.emf"/><Relationship Id="rId5" Type="http://schemas.openxmlformats.org/officeDocument/2006/relationships/image" Target="../media/image349.emf"/><Relationship Id="rId4" Type="http://schemas.openxmlformats.org/officeDocument/2006/relationships/image" Target="../media/image348.emf"/><Relationship Id="rId9" Type="http://schemas.openxmlformats.org/officeDocument/2006/relationships/image" Target="../media/image344.emf"/></Relationships>
</file>

<file path=ppt/drawings/_rels/vmlDrawing1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emf"/><Relationship Id="rId13" Type="http://schemas.openxmlformats.org/officeDocument/2006/relationships/image" Target="../media/image354.emf"/><Relationship Id="rId3" Type="http://schemas.openxmlformats.org/officeDocument/2006/relationships/image" Target="../media/image338.emf"/><Relationship Id="rId7" Type="http://schemas.openxmlformats.org/officeDocument/2006/relationships/image" Target="../media/image345.emf"/><Relationship Id="rId12" Type="http://schemas.openxmlformats.org/officeDocument/2006/relationships/image" Target="../media/image346.emf"/><Relationship Id="rId2" Type="http://schemas.openxmlformats.org/officeDocument/2006/relationships/image" Target="../media/image256.emf"/><Relationship Id="rId1" Type="http://schemas.openxmlformats.org/officeDocument/2006/relationships/image" Target="../media/image255.emf"/><Relationship Id="rId6" Type="http://schemas.openxmlformats.org/officeDocument/2006/relationships/image" Target="../media/image353.emf"/><Relationship Id="rId11" Type="http://schemas.openxmlformats.org/officeDocument/2006/relationships/image" Target="../media/image344.emf"/><Relationship Id="rId5" Type="http://schemas.openxmlformats.org/officeDocument/2006/relationships/image" Target="../media/image352.emf"/><Relationship Id="rId15" Type="http://schemas.openxmlformats.org/officeDocument/2006/relationships/image" Target="../media/image356.emf"/><Relationship Id="rId10" Type="http://schemas.openxmlformats.org/officeDocument/2006/relationships/image" Target="../media/image343.emf"/><Relationship Id="rId4" Type="http://schemas.openxmlformats.org/officeDocument/2006/relationships/image" Target="../media/image351.emf"/><Relationship Id="rId9" Type="http://schemas.openxmlformats.org/officeDocument/2006/relationships/image" Target="../media/image342.emf"/><Relationship Id="rId14" Type="http://schemas.openxmlformats.org/officeDocument/2006/relationships/image" Target="../media/image355.emf"/></Relationships>
</file>

<file path=ppt/drawings/_rels/vmlDrawing1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emf"/><Relationship Id="rId3" Type="http://schemas.openxmlformats.org/officeDocument/2006/relationships/image" Target="../media/image338.emf"/><Relationship Id="rId7" Type="http://schemas.openxmlformats.org/officeDocument/2006/relationships/image" Target="../media/image357.emf"/><Relationship Id="rId2" Type="http://schemas.openxmlformats.org/officeDocument/2006/relationships/image" Target="../media/image256.emf"/><Relationship Id="rId1" Type="http://schemas.openxmlformats.org/officeDocument/2006/relationships/image" Target="../media/image255.emf"/><Relationship Id="rId6" Type="http://schemas.openxmlformats.org/officeDocument/2006/relationships/image" Target="../media/image353.emf"/><Relationship Id="rId5" Type="http://schemas.openxmlformats.org/officeDocument/2006/relationships/image" Target="../media/image352.emf"/><Relationship Id="rId4" Type="http://schemas.openxmlformats.org/officeDocument/2006/relationships/image" Target="../media/image351.emf"/><Relationship Id="rId9" Type="http://schemas.openxmlformats.org/officeDocument/2006/relationships/image" Target="../media/image359.emf"/></Relationships>
</file>

<file path=ppt/drawings/_rels/vmlDrawing1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emf"/><Relationship Id="rId3" Type="http://schemas.openxmlformats.org/officeDocument/2006/relationships/image" Target="../media/image338.emf"/><Relationship Id="rId7" Type="http://schemas.openxmlformats.org/officeDocument/2006/relationships/image" Target="../media/image357.emf"/><Relationship Id="rId2" Type="http://schemas.openxmlformats.org/officeDocument/2006/relationships/image" Target="../media/image256.emf"/><Relationship Id="rId1" Type="http://schemas.openxmlformats.org/officeDocument/2006/relationships/image" Target="../media/image255.emf"/><Relationship Id="rId6" Type="http://schemas.openxmlformats.org/officeDocument/2006/relationships/image" Target="../media/image353.emf"/><Relationship Id="rId5" Type="http://schemas.openxmlformats.org/officeDocument/2006/relationships/image" Target="../media/image352.emf"/><Relationship Id="rId4" Type="http://schemas.openxmlformats.org/officeDocument/2006/relationships/image" Target="../media/image351.emf"/><Relationship Id="rId9" Type="http://schemas.openxmlformats.org/officeDocument/2006/relationships/image" Target="../media/image359.emf"/></Relationships>
</file>

<file path=ppt/drawings/_rels/vmlDrawing1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5.emf"/><Relationship Id="rId1" Type="http://schemas.openxmlformats.org/officeDocument/2006/relationships/image" Target="../media/image364.emf"/></Relationships>
</file>

<file path=ppt/drawings/_rels/vmlDrawing1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emf"/><Relationship Id="rId2" Type="http://schemas.openxmlformats.org/officeDocument/2006/relationships/image" Target="../media/image369.emf"/><Relationship Id="rId1" Type="http://schemas.openxmlformats.org/officeDocument/2006/relationships/image" Target="../media/image36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Relationship Id="rId9" Type="http://schemas.openxmlformats.org/officeDocument/2006/relationships/image" Target="../media/image87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Relationship Id="rId4" Type="http://schemas.openxmlformats.org/officeDocument/2006/relationships/image" Target="../media/image108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image" Target="../media/image109.emf"/><Relationship Id="rId4" Type="http://schemas.openxmlformats.org/officeDocument/2006/relationships/image" Target="../media/image112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Relationship Id="rId4" Type="http://schemas.openxmlformats.org/officeDocument/2006/relationships/image" Target="../media/image1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image" Target="../media/image117.emf"/><Relationship Id="rId6" Type="http://schemas.openxmlformats.org/officeDocument/2006/relationships/image" Target="../media/image122.emf"/><Relationship Id="rId5" Type="http://schemas.openxmlformats.org/officeDocument/2006/relationships/image" Target="../media/image121.emf"/><Relationship Id="rId4" Type="http://schemas.openxmlformats.org/officeDocument/2006/relationships/image" Target="../media/image12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image" Target="../media/image125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image" Target="../media/image12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image" Target="../media/image130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image" Target="../media/image133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image" Target="../media/image135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emf"/><Relationship Id="rId1" Type="http://schemas.openxmlformats.org/officeDocument/2006/relationships/image" Target="../media/image13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image" Target="../media/image139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image" Target="../media/image141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image" Target="../media/image14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image" Target="../media/image147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emf"/><Relationship Id="rId1" Type="http://schemas.openxmlformats.org/officeDocument/2006/relationships/image" Target="../media/image150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image" Target="../media/image153.e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image" Target="../media/image157.emf"/><Relationship Id="rId1" Type="http://schemas.openxmlformats.org/officeDocument/2006/relationships/image" Target="../media/image156.e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image" Target="../media/image159.emf"/><Relationship Id="rId5" Type="http://schemas.openxmlformats.org/officeDocument/2006/relationships/image" Target="../media/image163.emf"/><Relationship Id="rId4" Type="http://schemas.openxmlformats.org/officeDocument/2006/relationships/image" Target="../media/image16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emf"/><Relationship Id="rId1" Type="http://schemas.openxmlformats.org/officeDocument/2006/relationships/image" Target="../media/image164.e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emf"/><Relationship Id="rId3" Type="http://schemas.openxmlformats.org/officeDocument/2006/relationships/image" Target="../media/image168.emf"/><Relationship Id="rId7" Type="http://schemas.openxmlformats.org/officeDocument/2006/relationships/image" Target="../media/image172.emf"/><Relationship Id="rId2" Type="http://schemas.openxmlformats.org/officeDocument/2006/relationships/image" Target="../media/image167.emf"/><Relationship Id="rId1" Type="http://schemas.openxmlformats.org/officeDocument/2006/relationships/image" Target="../media/image166.emf"/><Relationship Id="rId6" Type="http://schemas.openxmlformats.org/officeDocument/2006/relationships/image" Target="../media/image171.emf"/><Relationship Id="rId5" Type="http://schemas.openxmlformats.org/officeDocument/2006/relationships/image" Target="../media/image170.emf"/><Relationship Id="rId4" Type="http://schemas.openxmlformats.org/officeDocument/2006/relationships/image" Target="../media/image169.e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emf"/><Relationship Id="rId1" Type="http://schemas.openxmlformats.org/officeDocument/2006/relationships/image" Target="../media/image174.e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image" Target="../media/image177.emf"/><Relationship Id="rId1" Type="http://schemas.openxmlformats.org/officeDocument/2006/relationships/image" Target="../media/image176.e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image" Target="../media/image179.e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image" Target="../media/image183.emf"/><Relationship Id="rId1" Type="http://schemas.openxmlformats.org/officeDocument/2006/relationships/image" Target="../media/image182.emf"/><Relationship Id="rId4" Type="http://schemas.openxmlformats.org/officeDocument/2006/relationships/image" Target="../media/image185.e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emf"/><Relationship Id="rId3" Type="http://schemas.openxmlformats.org/officeDocument/2006/relationships/image" Target="../media/image188.emf"/><Relationship Id="rId7" Type="http://schemas.openxmlformats.org/officeDocument/2006/relationships/image" Target="../media/image192.emf"/><Relationship Id="rId2" Type="http://schemas.openxmlformats.org/officeDocument/2006/relationships/image" Target="../media/image187.emf"/><Relationship Id="rId1" Type="http://schemas.openxmlformats.org/officeDocument/2006/relationships/image" Target="../media/image186.emf"/><Relationship Id="rId6" Type="http://schemas.openxmlformats.org/officeDocument/2006/relationships/image" Target="../media/image191.emf"/><Relationship Id="rId5" Type="http://schemas.openxmlformats.org/officeDocument/2006/relationships/image" Target="../media/image190.emf"/><Relationship Id="rId4" Type="http://schemas.openxmlformats.org/officeDocument/2006/relationships/image" Target="../media/image189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image" Target="../media/image197.emf"/><Relationship Id="rId6" Type="http://schemas.openxmlformats.org/officeDocument/2006/relationships/image" Target="../media/image202.emf"/><Relationship Id="rId5" Type="http://schemas.openxmlformats.org/officeDocument/2006/relationships/image" Target="../media/image201.emf"/><Relationship Id="rId4" Type="http://schemas.openxmlformats.org/officeDocument/2006/relationships/image" Target="../media/image200.e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emf"/><Relationship Id="rId1" Type="http://schemas.openxmlformats.org/officeDocument/2006/relationships/image" Target="../media/image203.emf"/><Relationship Id="rId4" Type="http://schemas.openxmlformats.org/officeDocument/2006/relationships/image" Target="../media/image206.e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7" Type="http://schemas.openxmlformats.org/officeDocument/2006/relationships/image" Target="../media/image213.emf"/><Relationship Id="rId2" Type="http://schemas.openxmlformats.org/officeDocument/2006/relationships/image" Target="../media/image208.emf"/><Relationship Id="rId1" Type="http://schemas.openxmlformats.org/officeDocument/2006/relationships/image" Target="../media/image207.emf"/><Relationship Id="rId6" Type="http://schemas.openxmlformats.org/officeDocument/2006/relationships/image" Target="../media/image212.emf"/><Relationship Id="rId5" Type="http://schemas.openxmlformats.org/officeDocument/2006/relationships/image" Target="../media/image211.emf"/><Relationship Id="rId4" Type="http://schemas.openxmlformats.org/officeDocument/2006/relationships/image" Target="../media/image210.e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image" Target="../media/image215.emf"/><Relationship Id="rId1" Type="http://schemas.openxmlformats.org/officeDocument/2006/relationships/image" Target="../media/image214.emf"/><Relationship Id="rId5" Type="http://schemas.openxmlformats.org/officeDocument/2006/relationships/image" Target="../media/image218.emf"/><Relationship Id="rId4" Type="http://schemas.openxmlformats.org/officeDocument/2006/relationships/image" Target="../media/image217.e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5.emf"/><Relationship Id="rId1" Type="http://schemas.openxmlformats.org/officeDocument/2006/relationships/image" Target="../media/image214.emf"/><Relationship Id="rId4" Type="http://schemas.openxmlformats.org/officeDocument/2006/relationships/image" Target="../media/image220.e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2.emf"/><Relationship Id="rId1" Type="http://schemas.openxmlformats.org/officeDocument/2006/relationships/image" Target="../media/image221.emf"/><Relationship Id="rId6" Type="http://schemas.openxmlformats.org/officeDocument/2006/relationships/image" Target="../media/image218.emf"/><Relationship Id="rId5" Type="http://schemas.openxmlformats.org/officeDocument/2006/relationships/image" Target="../media/image225.emf"/><Relationship Id="rId4" Type="http://schemas.openxmlformats.org/officeDocument/2006/relationships/image" Target="../media/image224.emf"/></Relationships>
</file>

<file path=ppt/drawings/_rels/vmlDrawing7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emf"/><Relationship Id="rId13" Type="http://schemas.openxmlformats.org/officeDocument/2006/relationships/image" Target="../media/image238.emf"/><Relationship Id="rId3" Type="http://schemas.openxmlformats.org/officeDocument/2006/relationships/image" Target="../media/image228.emf"/><Relationship Id="rId7" Type="http://schemas.openxmlformats.org/officeDocument/2006/relationships/image" Target="../media/image232.emf"/><Relationship Id="rId12" Type="http://schemas.openxmlformats.org/officeDocument/2006/relationships/image" Target="../media/image237.emf"/><Relationship Id="rId2" Type="http://schemas.openxmlformats.org/officeDocument/2006/relationships/image" Target="../media/image227.emf"/><Relationship Id="rId1" Type="http://schemas.openxmlformats.org/officeDocument/2006/relationships/image" Target="../media/image226.emf"/><Relationship Id="rId6" Type="http://schemas.openxmlformats.org/officeDocument/2006/relationships/image" Target="../media/image231.emf"/><Relationship Id="rId11" Type="http://schemas.openxmlformats.org/officeDocument/2006/relationships/image" Target="../media/image236.emf"/><Relationship Id="rId5" Type="http://schemas.openxmlformats.org/officeDocument/2006/relationships/image" Target="../media/image230.emf"/><Relationship Id="rId10" Type="http://schemas.openxmlformats.org/officeDocument/2006/relationships/image" Target="../media/image235.emf"/><Relationship Id="rId4" Type="http://schemas.openxmlformats.org/officeDocument/2006/relationships/image" Target="../media/image229.emf"/><Relationship Id="rId9" Type="http://schemas.openxmlformats.org/officeDocument/2006/relationships/image" Target="../media/image234.emf"/></Relationships>
</file>

<file path=ppt/drawings/_rels/vmlDrawing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emf"/><Relationship Id="rId3" Type="http://schemas.openxmlformats.org/officeDocument/2006/relationships/image" Target="../media/image229.emf"/><Relationship Id="rId7" Type="http://schemas.openxmlformats.org/officeDocument/2006/relationships/image" Target="../media/image233.emf"/><Relationship Id="rId12" Type="http://schemas.openxmlformats.org/officeDocument/2006/relationships/image" Target="../media/image238.emf"/><Relationship Id="rId2" Type="http://schemas.openxmlformats.org/officeDocument/2006/relationships/image" Target="../media/image228.emf"/><Relationship Id="rId1" Type="http://schemas.openxmlformats.org/officeDocument/2006/relationships/image" Target="../media/image227.emf"/><Relationship Id="rId6" Type="http://schemas.openxmlformats.org/officeDocument/2006/relationships/image" Target="../media/image232.emf"/><Relationship Id="rId11" Type="http://schemas.openxmlformats.org/officeDocument/2006/relationships/image" Target="../media/image237.emf"/><Relationship Id="rId5" Type="http://schemas.openxmlformats.org/officeDocument/2006/relationships/image" Target="../media/image231.emf"/><Relationship Id="rId10" Type="http://schemas.openxmlformats.org/officeDocument/2006/relationships/image" Target="../media/image236.emf"/><Relationship Id="rId4" Type="http://schemas.openxmlformats.org/officeDocument/2006/relationships/image" Target="../media/image230.emf"/><Relationship Id="rId9" Type="http://schemas.openxmlformats.org/officeDocument/2006/relationships/image" Target="../media/image235.e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16.emf"/><Relationship Id="rId1" Type="http://schemas.openxmlformats.org/officeDocument/2006/relationships/image" Target="../media/image214.emf"/><Relationship Id="rId6" Type="http://schemas.openxmlformats.org/officeDocument/2006/relationships/image" Target="../media/image242.emf"/><Relationship Id="rId5" Type="http://schemas.openxmlformats.org/officeDocument/2006/relationships/image" Target="../media/image241.emf"/><Relationship Id="rId4" Type="http://schemas.openxmlformats.org/officeDocument/2006/relationships/image" Target="../media/image240.e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image" Target="../media/image244.emf"/><Relationship Id="rId1" Type="http://schemas.openxmlformats.org/officeDocument/2006/relationships/image" Target="../media/image243.emf"/><Relationship Id="rId6" Type="http://schemas.openxmlformats.org/officeDocument/2006/relationships/image" Target="../media/image230.emf"/><Relationship Id="rId5" Type="http://schemas.openxmlformats.org/officeDocument/2006/relationships/image" Target="../media/image247.emf"/><Relationship Id="rId4" Type="http://schemas.openxmlformats.org/officeDocument/2006/relationships/image" Target="../media/image24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emf"/><Relationship Id="rId3" Type="http://schemas.openxmlformats.org/officeDocument/2006/relationships/image" Target="../media/image229.emf"/><Relationship Id="rId7" Type="http://schemas.openxmlformats.org/officeDocument/2006/relationships/image" Target="../media/image233.emf"/><Relationship Id="rId12" Type="http://schemas.openxmlformats.org/officeDocument/2006/relationships/image" Target="../media/image238.emf"/><Relationship Id="rId2" Type="http://schemas.openxmlformats.org/officeDocument/2006/relationships/image" Target="../media/image228.emf"/><Relationship Id="rId1" Type="http://schemas.openxmlformats.org/officeDocument/2006/relationships/image" Target="../media/image227.emf"/><Relationship Id="rId6" Type="http://schemas.openxmlformats.org/officeDocument/2006/relationships/image" Target="../media/image232.emf"/><Relationship Id="rId11" Type="http://schemas.openxmlformats.org/officeDocument/2006/relationships/image" Target="../media/image237.emf"/><Relationship Id="rId5" Type="http://schemas.openxmlformats.org/officeDocument/2006/relationships/image" Target="../media/image231.emf"/><Relationship Id="rId10" Type="http://schemas.openxmlformats.org/officeDocument/2006/relationships/image" Target="../media/image236.emf"/><Relationship Id="rId4" Type="http://schemas.openxmlformats.org/officeDocument/2006/relationships/image" Target="../media/image230.emf"/><Relationship Id="rId9" Type="http://schemas.openxmlformats.org/officeDocument/2006/relationships/image" Target="../media/image235.e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image" Target="../media/image249.emf"/><Relationship Id="rId1" Type="http://schemas.openxmlformats.org/officeDocument/2006/relationships/image" Target="../media/image248.emf"/><Relationship Id="rId5" Type="http://schemas.openxmlformats.org/officeDocument/2006/relationships/image" Target="../media/image252.emf"/><Relationship Id="rId4" Type="http://schemas.openxmlformats.org/officeDocument/2006/relationships/image" Target="../media/image25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3.e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255.emf"/><Relationship Id="rId1" Type="http://schemas.openxmlformats.org/officeDocument/2006/relationships/image" Target="../media/image254.emf"/><Relationship Id="rId5" Type="http://schemas.openxmlformats.org/officeDocument/2006/relationships/image" Target="../media/image258.emf"/><Relationship Id="rId4" Type="http://schemas.openxmlformats.org/officeDocument/2006/relationships/image" Target="../media/image257.e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emf"/><Relationship Id="rId2" Type="http://schemas.openxmlformats.org/officeDocument/2006/relationships/image" Target="../media/image260.emf"/><Relationship Id="rId1" Type="http://schemas.openxmlformats.org/officeDocument/2006/relationships/image" Target="../media/image259.emf"/><Relationship Id="rId5" Type="http://schemas.openxmlformats.org/officeDocument/2006/relationships/image" Target="../media/image263.emf"/><Relationship Id="rId4" Type="http://schemas.openxmlformats.org/officeDocument/2006/relationships/image" Target="../media/image262.e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image" Target="../media/image264.emf"/><Relationship Id="rId5" Type="http://schemas.openxmlformats.org/officeDocument/2006/relationships/image" Target="../media/image268.emf"/><Relationship Id="rId4" Type="http://schemas.openxmlformats.org/officeDocument/2006/relationships/image" Target="../media/image267.e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emf"/><Relationship Id="rId2" Type="http://schemas.openxmlformats.org/officeDocument/2006/relationships/image" Target="../media/image270.emf"/><Relationship Id="rId1" Type="http://schemas.openxmlformats.org/officeDocument/2006/relationships/image" Target="../media/image269.emf"/><Relationship Id="rId4" Type="http://schemas.openxmlformats.org/officeDocument/2006/relationships/image" Target="../media/image272.e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emf"/><Relationship Id="rId2" Type="http://schemas.openxmlformats.org/officeDocument/2006/relationships/image" Target="../media/image274.emf"/><Relationship Id="rId1" Type="http://schemas.openxmlformats.org/officeDocument/2006/relationships/image" Target="../media/image273.emf"/><Relationship Id="rId4" Type="http://schemas.openxmlformats.org/officeDocument/2006/relationships/image" Target="../media/image276.e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emf"/><Relationship Id="rId2" Type="http://schemas.openxmlformats.org/officeDocument/2006/relationships/image" Target="../media/image278.emf"/><Relationship Id="rId1" Type="http://schemas.openxmlformats.org/officeDocument/2006/relationships/image" Target="../media/image277.emf"/><Relationship Id="rId5" Type="http://schemas.openxmlformats.org/officeDocument/2006/relationships/image" Target="../media/image281.emf"/><Relationship Id="rId4" Type="http://schemas.openxmlformats.org/officeDocument/2006/relationships/image" Target="../media/image280.emf"/></Relationships>
</file>

<file path=ppt/drawings/_rels/vmlDrawing8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image" Target="../media/image282.emf"/><Relationship Id="rId5" Type="http://schemas.openxmlformats.org/officeDocument/2006/relationships/image" Target="../media/image286.emf"/><Relationship Id="rId4" Type="http://schemas.openxmlformats.org/officeDocument/2006/relationships/image" Target="../media/image28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emf"/><Relationship Id="rId2" Type="http://schemas.openxmlformats.org/officeDocument/2006/relationships/image" Target="../media/image288.emf"/><Relationship Id="rId1" Type="http://schemas.openxmlformats.org/officeDocument/2006/relationships/image" Target="../media/image287.emf"/><Relationship Id="rId5" Type="http://schemas.openxmlformats.org/officeDocument/2006/relationships/image" Target="../media/image291.emf"/><Relationship Id="rId4" Type="http://schemas.openxmlformats.org/officeDocument/2006/relationships/image" Target="../media/image290.e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image" Target="../media/image292.emf"/><Relationship Id="rId5" Type="http://schemas.openxmlformats.org/officeDocument/2006/relationships/image" Target="../media/image296.emf"/><Relationship Id="rId4" Type="http://schemas.openxmlformats.org/officeDocument/2006/relationships/image" Target="../media/image295.emf"/></Relationships>
</file>

<file path=ppt/drawings/_rels/vmlDrawing9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emf"/><Relationship Id="rId2" Type="http://schemas.openxmlformats.org/officeDocument/2006/relationships/image" Target="../media/image298.emf"/><Relationship Id="rId1" Type="http://schemas.openxmlformats.org/officeDocument/2006/relationships/image" Target="../media/image297.emf"/><Relationship Id="rId5" Type="http://schemas.openxmlformats.org/officeDocument/2006/relationships/image" Target="../media/image301.emf"/><Relationship Id="rId4" Type="http://schemas.openxmlformats.org/officeDocument/2006/relationships/image" Target="../media/image300.emf"/></Relationships>
</file>

<file path=ppt/drawings/_rels/vmlDrawing9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image" Target="../media/image30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5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6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7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8.emf"/></Relationships>
</file>

<file path=ppt/drawings/_rels/vmlDrawing9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emf"/><Relationship Id="rId1" Type="http://schemas.openxmlformats.org/officeDocument/2006/relationships/image" Target="../media/image309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n-GB"/>
              <a:t>© Daniel Kirschen </a:t>
            </a:r>
          </a:p>
          <a:p>
            <a:r>
              <a:rPr lang="en-GB"/>
              <a:t>The University of Manchester, 2010</a:t>
            </a:r>
            <a:endParaRPr lang="en-GB">
              <a:latin typeface="Times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706C6E-B264-BA4E-A1CE-3BFE3456958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63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56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56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56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FB8F87-4F4C-B74E-BD65-81BE3BFF15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4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A6FFC-5755-8F4E-BAF9-44381BD22FF1}" type="slidenum">
              <a:rPr lang="en-GB"/>
              <a:pPr/>
              <a:t>1</a:t>
            </a:fld>
            <a:endParaRPr lang="en-GB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781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43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5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14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12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46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54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39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62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13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1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54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36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3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35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98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7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86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6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21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16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7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2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55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551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299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426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842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19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883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731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76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072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146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692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393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88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39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61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700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348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09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 Northwest Power and Conservation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Counci</a:t>
            </a: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B8F87-4F4C-B74E-BD65-81BE3BFF15A1}" type="slidenum">
              <a:rPr lang="en-GB" smtClean="0">
                <a:solidFill>
                  <a:srgbClr val="000000"/>
                </a:solidFill>
              </a:rPr>
              <a:pPr/>
              <a:t>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430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648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218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729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19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718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034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342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96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415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37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F1F2A-485A-1B4F-90C4-B8EC1BC2DFA4}" type="slidenum">
              <a:rPr lang="en-GB"/>
              <a:pPr/>
              <a:t>86</a:t>
            </a:fld>
            <a:endParaRPr lang="en-GB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2250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422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70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DD4E4-7261-2648-8297-016E358937C9}" type="slidenum">
              <a:rPr lang="en-GB">
                <a:solidFill>
                  <a:prstClr val="black"/>
                </a:solidFill>
              </a:rPr>
              <a:pPr/>
              <a:t>152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19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6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1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5943600"/>
            <a:ext cx="21336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5943600"/>
            <a:ext cx="28956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5943600"/>
            <a:ext cx="2133600" cy="36512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DA7CBFE0-C9EF-B949-9787-ABA738696B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3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893C6-238A-5340-B5F1-C6E0C25C4D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FF8BD-8D53-1C4E-AEBC-A2894FFB2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29600" cy="792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3008" y="1052736"/>
            <a:ext cx="4038600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4008" y="1052736"/>
            <a:ext cx="4038600" cy="504056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3525"/>
            <a:ext cx="37338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6294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3D79BD36-F743-F346-BD95-E94EE43F2B9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3" y="764704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4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8862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C77FC8D-C7FC-5643-8158-4A7D2A191E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780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© 2018 D. Kirschen and University of Washington</a:t>
            </a:r>
            <a:endParaRPr lang="en-GB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AB575-839E-2340-B2D9-9B9205A5B9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9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© 2018 D. Kirschen and University of Washington</a:t>
            </a:r>
            <a:endParaRPr lang="en-GB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1B6C-576F-7047-9F1B-1060EF02AD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8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© 2018 D. Kirschen and University of Washington</a:t>
            </a:r>
            <a:endParaRPr lang="en-GB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A4E86-A9B2-EE41-AF37-A28187ED448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© 2018 D. Kirschen and University of Washington</a:t>
            </a:r>
            <a:endParaRPr lang="en-GB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CB8DE-533E-804A-82EB-563B45F073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07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© 2018 D. Kirschen and University of Washington</a:t>
            </a:r>
            <a:endParaRPr lang="en-GB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01ACB-41BE-D84C-97B9-155924E4E6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7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© 2018 D. Kirschen and University of Washington</a:t>
            </a:r>
            <a:endParaRPr lang="en-GB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0BE67-C12C-9743-96EA-ABA1CE853B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2987675" cy="365125"/>
          </a:xfrm>
        </p:spPr>
        <p:txBody>
          <a:bodyPr/>
          <a:lstStyle>
            <a:lvl1pPr>
              <a:defRPr sz="1000" dirty="0" smtClean="0"/>
            </a:lvl1pPr>
          </a:lstStyle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fld id="{260DD26C-53BD-0D4A-A86D-5195965EE4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962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© 2018 D. Kirschen and University of Washington</a:t>
            </a:r>
            <a:endParaRPr lang="en-GB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37625-FD82-BE46-A322-9237D14433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7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© 2018 D. Kirschen and University of Washington</a:t>
            </a:r>
            <a:endParaRPr lang="en-GB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D0FC3-B44E-2546-B8CB-B78732687E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4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© 2018 D. Kirschen and University of Washington</a:t>
            </a:r>
            <a:endParaRPr lang="en-GB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AD5F6-7C7B-D344-8B04-62FC5FF08D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© 2018 D. Kirschen and University of Washington</a:t>
            </a:r>
            <a:endParaRPr lang="en-GB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0EABC-617F-E243-ABE6-AA8E3BD414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333375"/>
            <a:ext cx="2057400" cy="57927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9800" cy="57927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© 2018 D. Kirschen and University of Washington</a:t>
            </a:r>
            <a:endParaRPr lang="en-GB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7B681-5C33-A944-91A4-5F09BF0AA9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76399"/>
            <a:ext cx="8239125" cy="4267201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2018 D. Kirschen and University of Washington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ACFBD80-7843-497E-A5A2-BB7ADDBF5AE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76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76399"/>
            <a:ext cx="8239125" cy="4267201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2018 D. Kirschen and University of Washington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ACFBD80-7843-497E-A5A2-BB7ADDBF5AE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76399"/>
            <a:ext cx="8239125" cy="4267201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2018 D. Kirschen and University of Washington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ACFBD80-7843-497E-A5A2-BB7ADDBF5AE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707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76399"/>
            <a:ext cx="8239125" cy="4267201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2018 D. Kirschen and University of Washington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ACFBD80-7843-497E-A5A2-BB7ADDBF5AE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779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76399"/>
            <a:ext cx="8239125" cy="4267201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2018 D. Kirschen and University of Washington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ACFBD80-7843-497E-A5A2-BB7ADDBF5AE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314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72829"/>
            <a:ext cx="7772400" cy="1500187"/>
          </a:xfrm>
        </p:spPr>
        <p:txBody>
          <a:bodyPr anchor="b"/>
          <a:lstStyle>
            <a:lvl1pPr marL="0" indent="0">
              <a:buNone/>
              <a:defRPr sz="4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26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76399"/>
            <a:ext cx="8239125" cy="4267201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2018 D. Kirschen and University of Washington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ACFBD80-7843-497E-A5A2-BB7ADDBF5AE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8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2267"/>
            <a:ext cx="2916238" cy="365125"/>
          </a:xfrm>
        </p:spPr>
        <p:txBody>
          <a:bodyPr/>
          <a:lstStyle>
            <a:lvl1pPr>
              <a:defRPr sz="1000" dirty="0" smtClean="0">
                <a:solidFill>
                  <a:schemeClr val="tx1"/>
                </a:solidFill>
              </a:defRPr>
            </a:lvl1pPr>
          </a:lstStyle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9925" y="6592267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fld id="{730156C3-CFCA-2548-9149-CC1DC91908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5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EBE37-6AD7-B347-8586-74E6482800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2267"/>
            <a:ext cx="392392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C5774C05-725B-7C45-8D7E-7EC913AF88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64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3384376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824CAE45-A761-094B-8906-40A52B12D3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1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267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CE640-E3C0-F24B-A0A1-4D22F3FAED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14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926B9-4126-6542-A00E-674AE7CE07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9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fld id="{3D79BD36-F743-F346-BD95-E94EE43F2B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94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57200" y="990600"/>
            <a:ext cx="822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7800"/>
            <a:ext cx="8229600" cy="46783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92508"/>
            <a:ext cx="3886200" cy="152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65000"/>
                  </a:srgbClr>
                </a:solidFill>
                <a:latin typeface="Arial" charset="0"/>
                <a:cs typeface="ＭＳ Ｐゴシック" charset="0"/>
              </a:rPr>
              <a:t>© 2018 D. Kirschen and University of Washington</a:t>
            </a:r>
            <a:endParaRPr lang="en-GB" dirty="0">
              <a:solidFill>
                <a:srgbClr val="FFFFFF">
                  <a:lumMod val="65000"/>
                </a:srgbClr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92508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A6A6A6"/>
                </a:solidFill>
              </a:defRPr>
            </a:lvl1pPr>
          </a:lstStyle>
          <a:p>
            <a:fld id="{E90EBEB0-5E41-0242-89BD-B570A6465EFB}" type="slidenum">
              <a:rPr lang="en-GB" smtClean="0">
                <a:latin typeface="Arial" charset="0"/>
                <a:cs typeface="ＭＳ Ｐゴシック" charset="0"/>
              </a:rPr>
              <a:pPr/>
              <a:t>‹#›</a:t>
            </a:fld>
            <a:endParaRPr lang="en-GB" dirty="0">
              <a:latin typeface="Arial" charset="0"/>
              <a:cs typeface="ＭＳ Ｐゴシック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57200" y="990600"/>
            <a:ext cx="822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hf hdr="0" ft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20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2000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e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80.emf"/><Relationship Id="rId5" Type="http://schemas.openxmlformats.org/officeDocument/2006/relationships/oleObject" Target="../embeddings/oleObject176.bin"/><Relationship Id="rId4" Type="http://schemas.openxmlformats.org/officeDocument/2006/relationships/image" Target="../media/image179.e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emf"/><Relationship Id="rId3" Type="http://schemas.openxmlformats.org/officeDocument/2006/relationships/oleObject" Target="../embeddings/oleObject178.bin"/><Relationship Id="rId7" Type="http://schemas.openxmlformats.org/officeDocument/2006/relationships/oleObject" Target="../embeddings/oleObject18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83.emf"/><Relationship Id="rId5" Type="http://schemas.openxmlformats.org/officeDocument/2006/relationships/oleObject" Target="../embeddings/oleObject179.bin"/><Relationship Id="rId10" Type="http://schemas.openxmlformats.org/officeDocument/2006/relationships/image" Target="../media/image185.emf"/><Relationship Id="rId4" Type="http://schemas.openxmlformats.org/officeDocument/2006/relationships/image" Target="../media/image182.emf"/><Relationship Id="rId9" Type="http://schemas.openxmlformats.org/officeDocument/2006/relationships/oleObject" Target="../embeddings/oleObject181.bin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image" Target="../media/image190.emf"/><Relationship Id="rId18" Type="http://schemas.openxmlformats.org/officeDocument/2006/relationships/oleObject" Target="../embeddings/oleObject189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7.emf"/><Relationship Id="rId12" Type="http://schemas.openxmlformats.org/officeDocument/2006/relationships/oleObject" Target="../embeddings/oleObject186.bin"/><Relationship Id="rId17" Type="http://schemas.openxmlformats.org/officeDocument/2006/relationships/image" Target="../media/image192.emf"/><Relationship Id="rId2" Type="http://schemas.openxmlformats.org/officeDocument/2006/relationships/tags" Target="../tags/tag1.xml"/><Relationship Id="rId16" Type="http://schemas.openxmlformats.org/officeDocument/2006/relationships/oleObject" Target="../embeddings/oleObject188.bin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89.emf"/><Relationship Id="rId5" Type="http://schemas.openxmlformats.org/officeDocument/2006/relationships/image" Target="../media/image186.emf"/><Relationship Id="rId15" Type="http://schemas.openxmlformats.org/officeDocument/2006/relationships/image" Target="../media/image191.emf"/><Relationship Id="rId10" Type="http://schemas.openxmlformats.org/officeDocument/2006/relationships/oleObject" Target="../embeddings/oleObject185.bin"/><Relationship Id="rId19" Type="http://schemas.openxmlformats.org/officeDocument/2006/relationships/image" Target="../media/image193.emf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188.emf"/><Relationship Id="rId14" Type="http://schemas.openxmlformats.org/officeDocument/2006/relationships/oleObject" Target="../embeddings/oleObject187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194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195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196.e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emf"/><Relationship Id="rId13" Type="http://schemas.openxmlformats.org/officeDocument/2006/relationships/oleObject" Target="../embeddings/oleObject198.bin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12" Type="http://schemas.openxmlformats.org/officeDocument/2006/relationships/image" Target="../media/image20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98.emf"/><Relationship Id="rId11" Type="http://schemas.openxmlformats.org/officeDocument/2006/relationships/oleObject" Target="../embeddings/oleObject197.bin"/><Relationship Id="rId5" Type="http://schemas.openxmlformats.org/officeDocument/2006/relationships/oleObject" Target="../embeddings/oleObject194.bin"/><Relationship Id="rId10" Type="http://schemas.openxmlformats.org/officeDocument/2006/relationships/image" Target="../media/image200.emf"/><Relationship Id="rId4" Type="http://schemas.openxmlformats.org/officeDocument/2006/relationships/image" Target="../media/image197.emf"/><Relationship Id="rId9" Type="http://schemas.openxmlformats.org/officeDocument/2006/relationships/oleObject" Target="../embeddings/oleObject196.bin"/><Relationship Id="rId14" Type="http://schemas.openxmlformats.org/officeDocument/2006/relationships/image" Target="../media/image20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1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4.emf"/><Relationship Id="rId2" Type="http://schemas.openxmlformats.org/officeDocument/2006/relationships/tags" Target="../tags/tag2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200.bin"/><Relationship Id="rId11" Type="http://schemas.openxmlformats.org/officeDocument/2006/relationships/image" Target="../media/image206.emf"/><Relationship Id="rId5" Type="http://schemas.openxmlformats.org/officeDocument/2006/relationships/image" Target="../media/image203.emf"/><Relationship Id="rId10" Type="http://schemas.openxmlformats.org/officeDocument/2006/relationships/oleObject" Target="../embeddings/oleObject202.bin"/><Relationship Id="rId4" Type="http://schemas.openxmlformats.org/officeDocument/2006/relationships/oleObject" Target="../embeddings/oleObject199.bin"/><Relationship Id="rId9" Type="http://schemas.openxmlformats.org/officeDocument/2006/relationships/image" Target="../media/image205.e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13" Type="http://schemas.openxmlformats.org/officeDocument/2006/relationships/image" Target="../media/image211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8.emf"/><Relationship Id="rId12" Type="http://schemas.openxmlformats.org/officeDocument/2006/relationships/oleObject" Target="../embeddings/oleObject207.bin"/><Relationship Id="rId17" Type="http://schemas.openxmlformats.org/officeDocument/2006/relationships/image" Target="../media/image213.emf"/><Relationship Id="rId2" Type="http://schemas.openxmlformats.org/officeDocument/2006/relationships/tags" Target="../tags/tag3.xml"/><Relationship Id="rId16" Type="http://schemas.openxmlformats.org/officeDocument/2006/relationships/oleObject" Target="../embeddings/oleObject209.bin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204.bin"/><Relationship Id="rId11" Type="http://schemas.openxmlformats.org/officeDocument/2006/relationships/image" Target="../media/image210.emf"/><Relationship Id="rId5" Type="http://schemas.openxmlformats.org/officeDocument/2006/relationships/image" Target="../media/image207.emf"/><Relationship Id="rId15" Type="http://schemas.openxmlformats.org/officeDocument/2006/relationships/image" Target="../media/image212.emf"/><Relationship Id="rId10" Type="http://schemas.openxmlformats.org/officeDocument/2006/relationships/oleObject" Target="../embeddings/oleObject206.bin"/><Relationship Id="rId4" Type="http://schemas.openxmlformats.org/officeDocument/2006/relationships/oleObject" Target="../embeddings/oleObject203.bin"/><Relationship Id="rId9" Type="http://schemas.openxmlformats.org/officeDocument/2006/relationships/image" Target="../media/image209.emf"/><Relationship Id="rId14" Type="http://schemas.openxmlformats.org/officeDocument/2006/relationships/oleObject" Target="../embeddings/oleObject208.bin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13" Type="http://schemas.openxmlformats.org/officeDocument/2006/relationships/image" Target="../media/image218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5.emf"/><Relationship Id="rId12" Type="http://schemas.openxmlformats.org/officeDocument/2006/relationships/oleObject" Target="../embeddings/oleObject214.bin"/><Relationship Id="rId2" Type="http://schemas.openxmlformats.org/officeDocument/2006/relationships/tags" Target="../tags/tag4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211.bin"/><Relationship Id="rId11" Type="http://schemas.openxmlformats.org/officeDocument/2006/relationships/image" Target="../media/image217.emf"/><Relationship Id="rId5" Type="http://schemas.openxmlformats.org/officeDocument/2006/relationships/image" Target="../media/image214.emf"/><Relationship Id="rId10" Type="http://schemas.openxmlformats.org/officeDocument/2006/relationships/oleObject" Target="../embeddings/oleObject213.bin"/><Relationship Id="rId4" Type="http://schemas.openxmlformats.org/officeDocument/2006/relationships/oleObject" Target="../embeddings/oleObject210.bin"/><Relationship Id="rId9" Type="http://schemas.openxmlformats.org/officeDocument/2006/relationships/image" Target="../media/image216.e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7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5.emf"/><Relationship Id="rId2" Type="http://schemas.openxmlformats.org/officeDocument/2006/relationships/tags" Target="../tags/tag5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216.bin"/><Relationship Id="rId11" Type="http://schemas.openxmlformats.org/officeDocument/2006/relationships/image" Target="../media/image220.emf"/><Relationship Id="rId5" Type="http://schemas.openxmlformats.org/officeDocument/2006/relationships/image" Target="../media/image214.emf"/><Relationship Id="rId10" Type="http://schemas.openxmlformats.org/officeDocument/2006/relationships/oleObject" Target="../embeddings/oleObject218.bin"/><Relationship Id="rId4" Type="http://schemas.openxmlformats.org/officeDocument/2006/relationships/oleObject" Target="../embeddings/oleObject215.bin"/><Relationship Id="rId9" Type="http://schemas.openxmlformats.org/officeDocument/2006/relationships/image" Target="../media/image219.e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1.bin"/><Relationship Id="rId13" Type="http://schemas.openxmlformats.org/officeDocument/2006/relationships/image" Target="../media/image225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2.emf"/><Relationship Id="rId12" Type="http://schemas.openxmlformats.org/officeDocument/2006/relationships/oleObject" Target="../embeddings/oleObject223.bin"/><Relationship Id="rId2" Type="http://schemas.openxmlformats.org/officeDocument/2006/relationships/tags" Target="../tags/tag6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220.bin"/><Relationship Id="rId11" Type="http://schemas.openxmlformats.org/officeDocument/2006/relationships/image" Target="../media/image224.emf"/><Relationship Id="rId5" Type="http://schemas.openxmlformats.org/officeDocument/2006/relationships/image" Target="../media/image221.emf"/><Relationship Id="rId15" Type="http://schemas.openxmlformats.org/officeDocument/2006/relationships/image" Target="../media/image218.emf"/><Relationship Id="rId10" Type="http://schemas.openxmlformats.org/officeDocument/2006/relationships/oleObject" Target="../embeddings/oleObject222.bin"/><Relationship Id="rId4" Type="http://schemas.openxmlformats.org/officeDocument/2006/relationships/oleObject" Target="../embeddings/oleObject219.bin"/><Relationship Id="rId9" Type="http://schemas.openxmlformats.org/officeDocument/2006/relationships/image" Target="../media/image223.emf"/><Relationship Id="rId14" Type="http://schemas.openxmlformats.org/officeDocument/2006/relationships/oleObject" Target="../embeddings/oleObject224.bin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13" Type="http://schemas.openxmlformats.org/officeDocument/2006/relationships/image" Target="../media/image230.emf"/><Relationship Id="rId18" Type="http://schemas.openxmlformats.org/officeDocument/2006/relationships/oleObject" Target="../embeddings/oleObject232.bin"/><Relationship Id="rId26" Type="http://schemas.openxmlformats.org/officeDocument/2006/relationships/oleObject" Target="../embeddings/oleObject236.bin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34.emf"/><Relationship Id="rId7" Type="http://schemas.openxmlformats.org/officeDocument/2006/relationships/image" Target="../media/image227.emf"/><Relationship Id="rId12" Type="http://schemas.openxmlformats.org/officeDocument/2006/relationships/oleObject" Target="../embeddings/oleObject229.bin"/><Relationship Id="rId17" Type="http://schemas.openxmlformats.org/officeDocument/2006/relationships/image" Target="../media/image232.emf"/><Relationship Id="rId25" Type="http://schemas.openxmlformats.org/officeDocument/2006/relationships/image" Target="../media/image236.emf"/><Relationship Id="rId2" Type="http://schemas.openxmlformats.org/officeDocument/2006/relationships/tags" Target="../tags/tag7.xml"/><Relationship Id="rId16" Type="http://schemas.openxmlformats.org/officeDocument/2006/relationships/oleObject" Target="../embeddings/oleObject231.bin"/><Relationship Id="rId20" Type="http://schemas.openxmlformats.org/officeDocument/2006/relationships/oleObject" Target="../embeddings/oleObject233.bin"/><Relationship Id="rId29" Type="http://schemas.openxmlformats.org/officeDocument/2006/relationships/image" Target="../media/image238.emf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226.bin"/><Relationship Id="rId11" Type="http://schemas.openxmlformats.org/officeDocument/2006/relationships/image" Target="../media/image229.emf"/><Relationship Id="rId24" Type="http://schemas.openxmlformats.org/officeDocument/2006/relationships/oleObject" Target="../embeddings/oleObject235.bin"/><Relationship Id="rId5" Type="http://schemas.openxmlformats.org/officeDocument/2006/relationships/image" Target="../media/image226.emf"/><Relationship Id="rId15" Type="http://schemas.openxmlformats.org/officeDocument/2006/relationships/image" Target="../media/image231.emf"/><Relationship Id="rId23" Type="http://schemas.openxmlformats.org/officeDocument/2006/relationships/image" Target="../media/image235.emf"/><Relationship Id="rId28" Type="http://schemas.openxmlformats.org/officeDocument/2006/relationships/oleObject" Target="../embeddings/oleObject237.bin"/><Relationship Id="rId10" Type="http://schemas.openxmlformats.org/officeDocument/2006/relationships/oleObject" Target="../embeddings/oleObject228.bin"/><Relationship Id="rId19" Type="http://schemas.openxmlformats.org/officeDocument/2006/relationships/image" Target="../media/image233.emf"/><Relationship Id="rId4" Type="http://schemas.openxmlformats.org/officeDocument/2006/relationships/oleObject" Target="../embeddings/oleObject225.bin"/><Relationship Id="rId9" Type="http://schemas.openxmlformats.org/officeDocument/2006/relationships/image" Target="../media/image228.emf"/><Relationship Id="rId14" Type="http://schemas.openxmlformats.org/officeDocument/2006/relationships/oleObject" Target="../embeddings/oleObject230.bin"/><Relationship Id="rId22" Type="http://schemas.openxmlformats.org/officeDocument/2006/relationships/oleObject" Target="../embeddings/oleObject234.bin"/><Relationship Id="rId27" Type="http://schemas.openxmlformats.org/officeDocument/2006/relationships/image" Target="../media/image237.e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0.bin"/><Relationship Id="rId13" Type="http://schemas.openxmlformats.org/officeDocument/2006/relationships/image" Target="../media/image231.emf"/><Relationship Id="rId18" Type="http://schemas.openxmlformats.org/officeDocument/2006/relationships/oleObject" Target="../embeddings/oleObject245.bin"/><Relationship Id="rId26" Type="http://schemas.openxmlformats.org/officeDocument/2006/relationships/oleObject" Target="../embeddings/oleObject249.bin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35.emf"/><Relationship Id="rId7" Type="http://schemas.openxmlformats.org/officeDocument/2006/relationships/image" Target="../media/image228.emf"/><Relationship Id="rId12" Type="http://schemas.openxmlformats.org/officeDocument/2006/relationships/oleObject" Target="../embeddings/oleObject242.bin"/><Relationship Id="rId17" Type="http://schemas.openxmlformats.org/officeDocument/2006/relationships/image" Target="../media/image233.emf"/><Relationship Id="rId25" Type="http://schemas.openxmlformats.org/officeDocument/2006/relationships/image" Target="../media/image237.emf"/><Relationship Id="rId2" Type="http://schemas.openxmlformats.org/officeDocument/2006/relationships/tags" Target="../tags/tag8.xml"/><Relationship Id="rId16" Type="http://schemas.openxmlformats.org/officeDocument/2006/relationships/oleObject" Target="../embeddings/oleObject244.bin"/><Relationship Id="rId20" Type="http://schemas.openxmlformats.org/officeDocument/2006/relationships/oleObject" Target="../embeddings/oleObject246.bin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239.bin"/><Relationship Id="rId11" Type="http://schemas.openxmlformats.org/officeDocument/2006/relationships/image" Target="../media/image230.emf"/><Relationship Id="rId24" Type="http://schemas.openxmlformats.org/officeDocument/2006/relationships/oleObject" Target="../embeddings/oleObject248.bin"/><Relationship Id="rId5" Type="http://schemas.openxmlformats.org/officeDocument/2006/relationships/image" Target="../media/image227.emf"/><Relationship Id="rId15" Type="http://schemas.openxmlformats.org/officeDocument/2006/relationships/image" Target="../media/image232.emf"/><Relationship Id="rId23" Type="http://schemas.openxmlformats.org/officeDocument/2006/relationships/image" Target="../media/image236.emf"/><Relationship Id="rId10" Type="http://schemas.openxmlformats.org/officeDocument/2006/relationships/oleObject" Target="../embeddings/oleObject241.bin"/><Relationship Id="rId19" Type="http://schemas.openxmlformats.org/officeDocument/2006/relationships/image" Target="../media/image234.emf"/><Relationship Id="rId4" Type="http://schemas.openxmlformats.org/officeDocument/2006/relationships/oleObject" Target="../embeddings/oleObject238.bin"/><Relationship Id="rId9" Type="http://schemas.openxmlformats.org/officeDocument/2006/relationships/image" Target="../media/image229.emf"/><Relationship Id="rId14" Type="http://schemas.openxmlformats.org/officeDocument/2006/relationships/oleObject" Target="../embeddings/oleObject243.bin"/><Relationship Id="rId22" Type="http://schemas.openxmlformats.org/officeDocument/2006/relationships/oleObject" Target="../embeddings/oleObject247.bin"/><Relationship Id="rId27" Type="http://schemas.openxmlformats.org/officeDocument/2006/relationships/image" Target="../media/image238.e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2.bin"/><Relationship Id="rId13" Type="http://schemas.openxmlformats.org/officeDocument/2006/relationships/image" Target="../media/image241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6.emf"/><Relationship Id="rId12" Type="http://schemas.openxmlformats.org/officeDocument/2006/relationships/oleObject" Target="../embeddings/oleObject254.bin"/><Relationship Id="rId2" Type="http://schemas.openxmlformats.org/officeDocument/2006/relationships/tags" Target="../tags/tag9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251.bin"/><Relationship Id="rId11" Type="http://schemas.openxmlformats.org/officeDocument/2006/relationships/image" Target="../media/image240.emf"/><Relationship Id="rId5" Type="http://schemas.openxmlformats.org/officeDocument/2006/relationships/image" Target="../media/image214.emf"/><Relationship Id="rId15" Type="http://schemas.openxmlformats.org/officeDocument/2006/relationships/image" Target="../media/image242.emf"/><Relationship Id="rId10" Type="http://schemas.openxmlformats.org/officeDocument/2006/relationships/oleObject" Target="../embeddings/oleObject253.bin"/><Relationship Id="rId4" Type="http://schemas.openxmlformats.org/officeDocument/2006/relationships/oleObject" Target="../embeddings/oleObject250.bin"/><Relationship Id="rId9" Type="http://schemas.openxmlformats.org/officeDocument/2006/relationships/image" Target="../media/image239.emf"/><Relationship Id="rId14" Type="http://schemas.openxmlformats.org/officeDocument/2006/relationships/oleObject" Target="../embeddings/oleObject255.bin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8.bin"/><Relationship Id="rId13" Type="http://schemas.openxmlformats.org/officeDocument/2006/relationships/image" Target="../media/image247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4.emf"/><Relationship Id="rId12" Type="http://schemas.openxmlformats.org/officeDocument/2006/relationships/oleObject" Target="../embeddings/oleObject260.bin"/><Relationship Id="rId2" Type="http://schemas.openxmlformats.org/officeDocument/2006/relationships/tags" Target="../tags/tag10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257.bin"/><Relationship Id="rId11" Type="http://schemas.openxmlformats.org/officeDocument/2006/relationships/image" Target="../media/image246.emf"/><Relationship Id="rId5" Type="http://schemas.openxmlformats.org/officeDocument/2006/relationships/image" Target="../media/image243.emf"/><Relationship Id="rId15" Type="http://schemas.openxmlformats.org/officeDocument/2006/relationships/image" Target="../media/image230.emf"/><Relationship Id="rId10" Type="http://schemas.openxmlformats.org/officeDocument/2006/relationships/oleObject" Target="../embeddings/oleObject259.bin"/><Relationship Id="rId4" Type="http://schemas.openxmlformats.org/officeDocument/2006/relationships/oleObject" Target="../embeddings/oleObject256.bin"/><Relationship Id="rId9" Type="http://schemas.openxmlformats.org/officeDocument/2006/relationships/image" Target="../media/image245.emf"/><Relationship Id="rId14" Type="http://schemas.openxmlformats.org/officeDocument/2006/relationships/oleObject" Target="../embeddings/oleObject261.bin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4.bin"/><Relationship Id="rId13" Type="http://schemas.openxmlformats.org/officeDocument/2006/relationships/image" Target="../media/image231.emf"/><Relationship Id="rId18" Type="http://schemas.openxmlformats.org/officeDocument/2006/relationships/oleObject" Target="../embeddings/oleObject269.bin"/><Relationship Id="rId26" Type="http://schemas.openxmlformats.org/officeDocument/2006/relationships/oleObject" Target="../embeddings/oleObject273.bin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35.emf"/><Relationship Id="rId7" Type="http://schemas.openxmlformats.org/officeDocument/2006/relationships/image" Target="../media/image228.emf"/><Relationship Id="rId12" Type="http://schemas.openxmlformats.org/officeDocument/2006/relationships/oleObject" Target="../embeddings/oleObject266.bin"/><Relationship Id="rId17" Type="http://schemas.openxmlformats.org/officeDocument/2006/relationships/image" Target="../media/image233.emf"/><Relationship Id="rId25" Type="http://schemas.openxmlformats.org/officeDocument/2006/relationships/image" Target="../media/image237.emf"/><Relationship Id="rId2" Type="http://schemas.openxmlformats.org/officeDocument/2006/relationships/tags" Target="../tags/tag11.xml"/><Relationship Id="rId16" Type="http://schemas.openxmlformats.org/officeDocument/2006/relationships/oleObject" Target="../embeddings/oleObject268.bin"/><Relationship Id="rId20" Type="http://schemas.openxmlformats.org/officeDocument/2006/relationships/oleObject" Target="../embeddings/oleObject270.bin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263.bin"/><Relationship Id="rId11" Type="http://schemas.openxmlformats.org/officeDocument/2006/relationships/image" Target="../media/image230.emf"/><Relationship Id="rId24" Type="http://schemas.openxmlformats.org/officeDocument/2006/relationships/oleObject" Target="../embeddings/oleObject272.bin"/><Relationship Id="rId5" Type="http://schemas.openxmlformats.org/officeDocument/2006/relationships/image" Target="../media/image227.emf"/><Relationship Id="rId15" Type="http://schemas.openxmlformats.org/officeDocument/2006/relationships/image" Target="../media/image232.emf"/><Relationship Id="rId23" Type="http://schemas.openxmlformats.org/officeDocument/2006/relationships/image" Target="../media/image236.emf"/><Relationship Id="rId10" Type="http://schemas.openxmlformats.org/officeDocument/2006/relationships/oleObject" Target="../embeddings/oleObject265.bin"/><Relationship Id="rId19" Type="http://schemas.openxmlformats.org/officeDocument/2006/relationships/image" Target="../media/image234.emf"/><Relationship Id="rId4" Type="http://schemas.openxmlformats.org/officeDocument/2006/relationships/oleObject" Target="../embeddings/oleObject262.bin"/><Relationship Id="rId9" Type="http://schemas.openxmlformats.org/officeDocument/2006/relationships/image" Target="../media/image229.emf"/><Relationship Id="rId14" Type="http://schemas.openxmlformats.org/officeDocument/2006/relationships/oleObject" Target="../embeddings/oleObject267.bin"/><Relationship Id="rId22" Type="http://schemas.openxmlformats.org/officeDocument/2006/relationships/oleObject" Target="../embeddings/oleObject271.bin"/><Relationship Id="rId27" Type="http://schemas.openxmlformats.org/officeDocument/2006/relationships/image" Target="../media/image2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emf"/><Relationship Id="rId3" Type="http://schemas.openxmlformats.org/officeDocument/2006/relationships/oleObject" Target="../embeddings/oleObject274.bin"/><Relationship Id="rId7" Type="http://schemas.openxmlformats.org/officeDocument/2006/relationships/oleObject" Target="../embeddings/oleObject276.bin"/><Relationship Id="rId12" Type="http://schemas.openxmlformats.org/officeDocument/2006/relationships/image" Target="../media/image25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249.emf"/><Relationship Id="rId11" Type="http://schemas.openxmlformats.org/officeDocument/2006/relationships/oleObject" Target="../embeddings/oleObject278.bin"/><Relationship Id="rId5" Type="http://schemas.openxmlformats.org/officeDocument/2006/relationships/oleObject" Target="../embeddings/oleObject275.bin"/><Relationship Id="rId10" Type="http://schemas.openxmlformats.org/officeDocument/2006/relationships/image" Target="../media/image251.emf"/><Relationship Id="rId4" Type="http://schemas.openxmlformats.org/officeDocument/2006/relationships/image" Target="../media/image248.emf"/><Relationship Id="rId9" Type="http://schemas.openxmlformats.org/officeDocument/2006/relationships/oleObject" Target="../embeddings/oleObject277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2.vml"/><Relationship Id="rId4" Type="http://schemas.openxmlformats.org/officeDocument/2006/relationships/image" Target="../media/image253.e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emf"/><Relationship Id="rId3" Type="http://schemas.openxmlformats.org/officeDocument/2006/relationships/oleObject" Target="../embeddings/oleObject280.bin"/><Relationship Id="rId7" Type="http://schemas.openxmlformats.org/officeDocument/2006/relationships/oleObject" Target="../embeddings/oleObject282.bin"/><Relationship Id="rId12" Type="http://schemas.openxmlformats.org/officeDocument/2006/relationships/image" Target="../media/image2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255.emf"/><Relationship Id="rId11" Type="http://schemas.openxmlformats.org/officeDocument/2006/relationships/oleObject" Target="../embeddings/oleObject284.bin"/><Relationship Id="rId5" Type="http://schemas.openxmlformats.org/officeDocument/2006/relationships/oleObject" Target="../embeddings/oleObject281.bin"/><Relationship Id="rId10" Type="http://schemas.openxmlformats.org/officeDocument/2006/relationships/image" Target="../media/image257.emf"/><Relationship Id="rId4" Type="http://schemas.openxmlformats.org/officeDocument/2006/relationships/image" Target="../media/image254.emf"/><Relationship Id="rId9" Type="http://schemas.openxmlformats.org/officeDocument/2006/relationships/oleObject" Target="../embeddings/oleObject283.bin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emf"/><Relationship Id="rId3" Type="http://schemas.openxmlformats.org/officeDocument/2006/relationships/oleObject" Target="../embeddings/oleObject285.bin"/><Relationship Id="rId7" Type="http://schemas.openxmlformats.org/officeDocument/2006/relationships/oleObject" Target="../embeddings/oleObject287.bin"/><Relationship Id="rId12" Type="http://schemas.openxmlformats.org/officeDocument/2006/relationships/image" Target="../media/image2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60.emf"/><Relationship Id="rId11" Type="http://schemas.openxmlformats.org/officeDocument/2006/relationships/oleObject" Target="../embeddings/oleObject289.bin"/><Relationship Id="rId5" Type="http://schemas.openxmlformats.org/officeDocument/2006/relationships/oleObject" Target="../embeddings/oleObject286.bin"/><Relationship Id="rId10" Type="http://schemas.openxmlformats.org/officeDocument/2006/relationships/image" Target="../media/image262.emf"/><Relationship Id="rId4" Type="http://schemas.openxmlformats.org/officeDocument/2006/relationships/image" Target="../media/image259.emf"/><Relationship Id="rId9" Type="http://schemas.openxmlformats.org/officeDocument/2006/relationships/oleObject" Target="../embeddings/oleObject288.bin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emf"/><Relationship Id="rId3" Type="http://schemas.openxmlformats.org/officeDocument/2006/relationships/oleObject" Target="../embeddings/oleObject290.bin"/><Relationship Id="rId7" Type="http://schemas.openxmlformats.org/officeDocument/2006/relationships/oleObject" Target="../embeddings/oleObject292.bin"/><Relationship Id="rId12" Type="http://schemas.openxmlformats.org/officeDocument/2006/relationships/image" Target="../media/image26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65.emf"/><Relationship Id="rId11" Type="http://schemas.openxmlformats.org/officeDocument/2006/relationships/oleObject" Target="../embeddings/oleObject294.bin"/><Relationship Id="rId5" Type="http://schemas.openxmlformats.org/officeDocument/2006/relationships/oleObject" Target="../embeddings/oleObject291.bin"/><Relationship Id="rId10" Type="http://schemas.openxmlformats.org/officeDocument/2006/relationships/image" Target="../media/image267.emf"/><Relationship Id="rId4" Type="http://schemas.openxmlformats.org/officeDocument/2006/relationships/image" Target="../media/image264.emf"/><Relationship Id="rId9" Type="http://schemas.openxmlformats.org/officeDocument/2006/relationships/oleObject" Target="../embeddings/oleObject293.bin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emf"/><Relationship Id="rId3" Type="http://schemas.openxmlformats.org/officeDocument/2006/relationships/oleObject" Target="../embeddings/oleObject295.bin"/><Relationship Id="rId7" Type="http://schemas.openxmlformats.org/officeDocument/2006/relationships/oleObject" Target="../embeddings/oleObject29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270.emf"/><Relationship Id="rId5" Type="http://schemas.openxmlformats.org/officeDocument/2006/relationships/oleObject" Target="../embeddings/oleObject296.bin"/><Relationship Id="rId10" Type="http://schemas.openxmlformats.org/officeDocument/2006/relationships/image" Target="../media/image272.emf"/><Relationship Id="rId4" Type="http://schemas.openxmlformats.org/officeDocument/2006/relationships/image" Target="../media/image269.emf"/><Relationship Id="rId9" Type="http://schemas.openxmlformats.org/officeDocument/2006/relationships/oleObject" Target="../embeddings/oleObject298.bin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emf"/><Relationship Id="rId3" Type="http://schemas.openxmlformats.org/officeDocument/2006/relationships/oleObject" Target="../embeddings/oleObject299.bin"/><Relationship Id="rId7" Type="http://schemas.openxmlformats.org/officeDocument/2006/relationships/oleObject" Target="../embeddings/oleObject30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74.emf"/><Relationship Id="rId5" Type="http://schemas.openxmlformats.org/officeDocument/2006/relationships/oleObject" Target="../embeddings/oleObject300.bin"/><Relationship Id="rId10" Type="http://schemas.openxmlformats.org/officeDocument/2006/relationships/image" Target="../media/image276.emf"/><Relationship Id="rId4" Type="http://schemas.openxmlformats.org/officeDocument/2006/relationships/image" Target="../media/image273.emf"/><Relationship Id="rId9" Type="http://schemas.openxmlformats.org/officeDocument/2006/relationships/oleObject" Target="../embeddings/oleObject30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emf"/><Relationship Id="rId3" Type="http://schemas.openxmlformats.org/officeDocument/2006/relationships/oleObject" Target="../embeddings/oleObject303.bin"/><Relationship Id="rId7" Type="http://schemas.openxmlformats.org/officeDocument/2006/relationships/oleObject" Target="../embeddings/oleObject305.bin"/><Relationship Id="rId12" Type="http://schemas.openxmlformats.org/officeDocument/2006/relationships/image" Target="../media/image28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278.emf"/><Relationship Id="rId11" Type="http://schemas.openxmlformats.org/officeDocument/2006/relationships/oleObject" Target="../embeddings/oleObject307.bin"/><Relationship Id="rId5" Type="http://schemas.openxmlformats.org/officeDocument/2006/relationships/oleObject" Target="../embeddings/oleObject304.bin"/><Relationship Id="rId10" Type="http://schemas.openxmlformats.org/officeDocument/2006/relationships/image" Target="../media/image280.emf"/><Relationship Id="rId4" Type="http://schemas.openxmlformats.org/officeDocument/2006/relationships/image" Target="../media/image277.emf"/><Relationship Id="rId9" Type="http://schemas.openxmlformats.org/officeDocument/2006/relationships/oleObject" Target="../embeddings/oleObject306.bin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emf"/><Relationship Id="rId3" Type="http://schemas.openxmlformats.org/officeDocument/2006/relationships/oleObject" Target="../embeddings/oleObject308.bin"/><Relationship Id="rId7" Type="http://schemas.openxmlformats.org/officeDocument/2006/relationships/oleObject" Target="../embeddings/oleObject310.bin"/><Relationship Id="rId12" Type="http://schemas.openxmlformats.org/officeDocument/2006/relationships/image" Target="../media/image28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83.emf"/><Relationship Id="rId11" Type="http://schemas.openxmlformats.org/officeDocument/2006/relationships/oleObject" Target="../embeddings/oleObject312.bin"/><Relationship Id="rId5" Type="http://schemas.openxmlformats.org/officeDocument/2006/relationships/oleObject" Target="../embeddings/oleObject309.bin"/><Relationship Id="rId10" Type="http://schemas.openxmlformats.org/officeDocument/2006/relationships/image" Target="../media/image285.emf"/><Relationship Id="rId4" Type="http://schemas.openxmlformats.org/officeDocument/2006/relationships/image" Target="../media/image282.emf"/><Relationship Id="rId9" Type="http://schemas.openxmlformats.org/officeDocument/2006/relationships/oleObject" Target="../embeddings/oleObject311.bin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emf"/><Relationship Id="rId3" Type="http://schemas.openxmlformats.org/officeDocument/2006/relationships/oleObject" Target="../embeddings/oleObject313.bin"/><Relationship Id="rId7" Type="http://schemas.openxmlformats.org/officeDocument/2006/relationships/oleObject" Target="../embeddings/oleObject315.bin"/><Relationship Id="rId12" Type="http://schemas.openxmlformats.org/officeDocument/2006/relationships/image" Target="../media/image29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88.emf"/><Relationship Id="rId11" Type="http://schemas.openxmlformats.org/officeDocument/2006/relationships/oleObject" Target="../embeddings/oleObject317.bin"/><Relationship Id="rId5" Type="http://schemas.openxmlformats.org/officeDocument/2006/relationships/oleObject" Target="../embeddings/oleObject314.bin"/><Relationship Id="rId10" Type="http://schemas.openxmlformats.org/officeDocument/2006/relationships/image" Target="../media/image290.emf"/><Relationship Id="rId4" Type="http://schemas.openxmlformats.org/officeDocument/2006/relationships/image" Target="../media/image287.emf"/><Relationship Id="rId9" Type="http://schemas.openxmlformats.org/officeDocument/2006/relationships/oleObject" Target="../embeddings/oleObject316.bin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emf"/><Relationship Id="rId3" Type="http://schemas.openxmlformats.org/officeDocument/2006/relationships/oleObject" Target="../embeddings/oleObject318.bin"/><Relationship Id="rId7" Type="http://schemas.openxmlformats.org/officeDocument/2006/relationships/oleObject" Target="../embeddings/oleObject320.bin"/><Relationship Id="rId12" Type="http://schemas.openxmlformats.org/officeDocument/2006/relationships/image" Target="../media/image29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293.emf"/><Relationship Id="rId11" Type="http://schemas.openxmlformats.org/officeDocument/2006/relationships/oleObject" Target="../embeddings/oleObject322.bin"/><Relationship Id="rId5" Type="http://schemas.openxmlformats.org/officeDocument/2006/relationships/oleObject" Target="../embeddings/oleObject319.bin"/><Relationship Id="rId10" Type="http://schemas.openxmlformats.org/officeDocument/2006/relationships/image" Target="../media/image295.emf"/><Relationship Id="rId4" Type="http://schemas.openxmlformats.org/officeDocument/2006/relationships/image" Target="../media/image292.emf"/><Relationship Id="rId9" Type="http://schemas.openxmlformats.org/officeDocument/2006/relationships/oleObject" Target="../embeddings/oleObject321.bin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emf"/><Relationship Id="rId3" Type="http://schemas.openxmlformats.org/officeDocument/2006/relationships/oleObject" Target="../embeddings/oleObject323.bin"/><Relationship Id="rId7" Type="http://schemas.openxmlformats.org/officeDocument/2006/relationships/oleObject" Target="../embeddings/oleObject325.bin"/><Relationship Id="rId12" Type="http://schemas.openxmlformats.org/officeDocument/2006/relationships/image" Target="../media/image30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98.emf"/><Relationship Id="rId11" Type="http://schemas.openxmlformats.org/officeDocument/2006/relationships/oleObject" Target="../embeddings/oleObject327.bin"/><Relationship Id="rId5" Type="http://schemas.openxmlformats.org/officeDocument/2006/relationships/oleObject" Target="../embeddings/oleObject324.bin"/><Relationship Id="rId10" Type="http://schemas.openxmlformats.org/officeDocument/2006/relationships/image" Target="../media/image300.emf"/><Relationship Id="rId4" Type="http://schemas.openxmlformats.org/officeDocument/2006/relationships/image" Target="../media/image297.emf"/><Relationship Id="rId9" Type="http://schemas.openxmlformats.org/officeDocument/2006/relationships/oleObject" Target="../embeddings/oleObject326.bin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emf"/><Relationship Id="rId3" Type="http://schemas.openxmlformats.org/officeDocument/2006/relationships/oleObject" Target="../embeddings/oleObject328.bin"/><Relationship Id="rId7" Type="http://schemas.openxmlformats.org/officeDocument/2006/relationships/oleObject" Target="../embeddings/oleObject3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303.emf"/><Relationship Id="rId5" Type="http://schemas.openxmlformats.org/officeDocument/2006/relationships/oleObject" Target="../embeddings/oleObject329.bin"/><Relationship Id="rId4" Type="http://schemas.openxmlformats.org/officeDocument/2006/relationships/image" Target="../media/image302.emf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4.vml"/><Relationship Id="rId4" Type="http://schemas.openxmlformats.org/officeDocument/2006/relationships/image" Target="../media/image305.emf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5.vml"/><Relationship Id="rId4" Type="http://schemas.openxmlformats.org/officeDocument/2006/relationships/image" Target="../media/image306.emf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307.emf"/><Relationship Id="rId4" Type="http://schemas.openxmlformats.org/officeDocument/2006/relationships/oleObject" Target="../embeddings/oleObject333.bin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308.emf"/><Relationship Id="rId4" Type="http://schemas.openxmlformats.org/officeDocument/2006/relationships/oleObject" Target="../embeddings/oleObject334.bin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310.emf"/><Relationship Id="rId5" Type="http://schemas.openxmlformats.org/officeDocument/2006/relationships/oleObject" Target="../embeddings/oleObject336.bin"/><Relationship Id="rId4" Type="http://schemas.openxmlformats.org/officeDocument/2006/relationships/image" Target="../media/image309.emf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311.emf"/><Relationship Id="rId4" Type="http://schemas.openxmlformats.org/officeDocument/2006/relationships/oleObject" Target="../embeddings/oleObject337.bin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0.bin"/><Relationship Id="rId13" Type="http://schemas.openxmlformats.org/officeDocument/2006/relationships/image" Target="../media/image316.emf"/><Relationship Id="rId18" Type="http://schemas.openxmlformats.org/officeDocument/2006/relationships/oleObject" Target="../embeddings/oleObject345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13.emf"/><Relationship Id="rId12" Type="http://schemas.openxmlformats.org/officeDocument/2006/relationships/oleObject" Target="../embeddings/oleObject342.bin"/><Relationship Id="rId17" Type="http://schemas.openxmlformats.org/officeDocument/2006/relationships/image" Target="../media/image318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44.bin"/><Relationship Id="rId1" Type="http://schemas.openxmlformats.org/officeDocument/2006/relationships/vmlDrawing" Target="../drawings/vmlDrawing100.vml"/><Relationship Id="rId6" Type="http://schemas.openxmlformats.org/officeDocument/2006/relationships/oleObject" Target="../embeddings/oleObject339.bin"/><Relationship Id="rId11" Type="http://schemas.openxmlformats.org/officeDocument/2006/relationships/image" Target="../media/image315.emf"/><Relationship Id="rId5" Type="http://schemas.openxmlformats.org/officeDocument/2006/relationships/image" Target="../media/image312.emf"/><Relationship Id="rId15" Type="http://schemas.openxmlformats.org/officeDocument/2006/relationships/image" Target="../media/image317.emf"/><Relationship Id="rId10" Type="http://schemas.openxmlformats.org/officeDocument/2006/relationships/oleObject" Target="../embeddings/oleObject341.bin"/><Relationship Id="rId19" Type="http://schemas.openxmlformats.org/officeDocument/2006/relationships/image" Target="../media/image319.emf"/><Relationship Id="rId4" Type="http://schemas.openxmlformats.org/officeDocument/2006/relationships/oleObject" Target="../embeddings/oleObject338.bin"/><Relationship Id="rId9" Type="http://schemas.openxmlformats.org/officeDocument/2006/relationships/image" Target="../media/image314.emf"/><Relationship Id="rId14" Type="http://schemas.openxmlformats.org/officeDocument/2006/relationships/oleObject" Target="../embeddings/oleObject343.bin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320.emf"/><Relationship Id="rId4" Type="http://schemas.openxmlformats.org/officeDocument/2006/relationships/oleObject" Target="../embeddings/oleObject346.bin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2.vml"/><Relationship Id="rId4" Type="http://schemas.openxmlformats.org/officeDocument/2006/relationships/image" Target="../media/image321.emf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322.emf"/><Relationship Id="rId4" Type="http://schemas.openxmlformats.org/officeDocument/2006/relationships/oleObject" Target="../embeddings/oleObject348.bin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4.vml"/><Relationship Id="rId6" Type="http://schemas.openxmlformats.org/officeDocument/2006/relationships/oleObject" Target="../embeddings/oleObject350.bin"/><Relationship Id="rId5" Type="http://schemas.openxmlformats.org/officeDocument/2006/relationships/image" Target="../media/image323.emf"/><Relationship Id="rId4" Type="http://schemas.openxmlformats.org/officeDocument/2006/relationships/oleObject" Target="../embeddings/oleObject349.bin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5.vml"/><Relationship Id="rId6" Type="http://schemas.openxmlformats.org/officeDocument/2006/relationships/oleObject" Target="../embeddings/oleObject352.bin"/><Relationship Id="rId5" Type="http://schemas.openxmlformats.org/officeDocument/2006/relationships/image" Target="../media/image325.emf"/><Relationship Id="rId4" Type="http://schemas.openxmlformats.org/officeDocument/2006/relationships/oleObject" Target="../embeddings/oleObject351.bin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327.emf"/><Relationship Id="rId4" Type="http://schemas.openxmlformats.org/officeDocument/2006/relationships/oleObject" Target="../embeddings/oleObject353.bin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6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2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7.vml"/><Relationship Id="rId6" Type="http://schemas.openxmlformats.org/officeDocument/2006/relationships/oleObject" Target="../embeddings/oleObject355.bin"/><Relationship Id="rId11" Type="http://schemas.openxmlformats.org/officeDocument/2006/relationships/image" Target="../media/image330.emf"/><Relationship Id="rId5" Type="http://schemas.openxmlformats.org/officeDocument/2006/relationships/image" Target="../media/image328.emf"/><Relationship Id="rId10" Type="http://schemas.openxmlformats.org/officeDocument/2006/relationships/oleObject" Target="../embeddings/oleObject357.bin"/><Relationship Id="rId4" Type="http://schemas.openxmlformats.org/officeDocument/2006/relationships/oleObject" Target="../embeddings/oleObject354.bin"/><Relationship Id="rId9" Type="http://schemas.openxmlformats.org/officeDocument/2006/relationships/image" Target="../media/image329.emf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8.vml"/><Relationship Id="rId6" Type="http://schemas.openxmlformats.org/officeDocument/2006/relationships/oleObject" Target="../embeddings/oleObject359.bin"/><Relationship Id="rId5" Type="http://schemas.openxmlformats.org/officeDocument/2006/relationships/image" Target="../media/image331.emf"/><Relationship Id="rId4" Type="http://schemas.openxmlformats.org/officeDocument/2006/relationships/oleObject" Target="../embeddings/oleObject358.bin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333.emf"/><Relationship Id="rId4" Type="http://schemas.openxmlformats.org/officeDocument/2006/relationships/oleObject" Target="../embeddings/oleObject360.bin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3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0.vml"/><Relationship Id="rId6" Type="http://schemas.openxmlformats.org/officeDocument/2006/relationships/oleObject" Target="../embeddings/oleObject362.bin"/><Relationship Id="rId5" Type="http://schemas.openxmlformats.org/officeDocument/2006/relationships/image" Target="../media/image334.emf"/><Relationship Id="rId4" Type="http://schemas.openxmlformats.org/officeDocument/2006/relationships/oleObject" Target="../embeddings/oleObject361.bin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336.emf"/><Relationship Id="rId4" Type="http://schemas.openxmlformats.org/officeDocument/2006/relationships/oleObject" Target="../embeddings/oleObject363.bin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2.vml"/><Relationship Id="rId4" Type="http://schemas.openxmlformats.org/officeDocument/2006/relationships/image" Target="../media/image275.emf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emf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6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2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emf"/><Relationship Id="rId13" Type="http://schemas.openxmlformats.org/officeDocument/2006/relationships/oleObject" Target="../embeddings/oleObject370.bin"/><Relationship Id="rId18" Type="http://schemas.openxmlformats.org/officeDocument/2006/relationships/image" Target="../media/image343.emf"/><Relationship Id="rId3" Type="http://schemas.openxmlformats.org/officeDocument/2006/relationships/oleObject" Target="../embeddings/oleObject365.bin"/><Relationship Id="rId7" Type="http://schemas.openxmlformats.org/officeDocument/2006/relationships/oleObject" Target="../embeddings/oleObject367.bin"/><Relationship Id="rId12" Type="http://schemas.openxmlformats.org/officeDocument/2006/relationships/image" Target="../media/image340.emf"/><Relationship Id="rId17" Type="http://schemas.openxmlformats.org/officeDocument/2006/relationships/oleObject" Target="../embeddings/oleObject37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42.emf"/><Relationship Id="rId20" Type="http://schemas.openxmlformats.org/officeDocument/2006/relationships/image" Target="../media/image344.emf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256.emf"/><Relationship Id="rId11" Type="http://schemas.openxmlformats.org/officeDocument/2006/relationships/oleObject" Target="../embeddings/oleObject369.bin"/><Relationship Id="rId5" Type="http://schemas.openxmlformats.org/officeDocument/2006/relationships/oleObject" Target="../embeddings/oleObject366.bin"/><Relationship Id="rId15" Type="http://schemas.openxmlformats.org/officeDocument/2006/relationships/oleObject" Target="../embeddings/oleObject371.bin"/><Relationship Id="rId10" Type="http://schemas.openxmlformats.org/officeDocument/2006/relationships/image" Target="../media/image339.emf"/><Relationship Id="rId19" Type="http://schemas.openxmlformats.org/officeDocument/2006/relationships/oleObject" Target="../embeddings/oleObject373.bin"/><Relationship Id="rId4" Type="http://schemas.openxmlformats.org/officeDocument/2006/relationships/image" Target="../media/image255.emf"/><Relationship Id="rId9" Type="http://schemas.openxmlformats.org/officeDocument/2006/relationships/oleObject" Target="../embeddings/oleObject368.bin"/><Relationship Id="rId14" Type="http://schemas.openxmlformats.org/officeDocument/2006/relationships/image" Target="../media/image341.emf"/></Relationships>
</file>

<file path=ppt/slides/_rels/slide2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emf"/><Relationship Id="rId13" Type="http://schemas.openxmlformats.org/officeDocument/2006/relationships/oleObject" Target="../embeddings/oleObject379.bin"/><Relationship Id="rId18" Type="http://schemas.openxmlformats.org/officeDocument/2006/relationships/image" Target="../media/image343.emf"/><Relationship Id="rId3" Type="http://schemas.openxmlformats.org/officeDocument/2006/relationships/oleObject" Target="../embeddings/oleObject374.bin"/><Relationship Id="rId7" Type="http://schemas.openxmlformats.org/officeDocument/2006/relationships/oleObject" Target="../embeddings/oleObject376.bin"/><Relationship Id="rId12" Type="http://schemas.openxmlformats.org/officeDocument/2006/relationships/image" Target="../media/image349.emf"/><Relationship Id="rId17" Type="http://schemas.openxmlformats.org/officeDocument/2006/relationships/oleObject" Target="../embeddings/oleObject38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42.emf"/><Relationship Id="rId20" Type="http://schemas.openxmlformats.org/officeDocument/2006/relationships/image" Target="../media/image344.emf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346.emf"/><Relationship Id="rId11" Type="http://schemas.openxmlformats.org/officeDocument/2006/relationships/oleObject" Target="../embeddings/oleObject378.bin"/><Relationship Id="rId5" Type="http://schemas.openxmlformats.org/officeDocument/2006/relationships/oleObject" Target="../embeddings/oleObject375.bin"/><Relationship Id="rId15" Type="http://schemas.openxmlformats.org/officeDocument/2006/relationships/oleObject" Target="../embeddings/oleObject380.bin"/><Relationship Id="rId10" Type="http://schemas.openxmlformats.org/officeDocument/2006/relationships/image" Target="../media/image348.emf"/><Relationship Id="rId19" Type="http://schemas.openxmlformats.org/officeDocument/2006/relationships/oleObject" Target="../embeddings/oleObject382.bin"/><Relationship Id="rId4" Type="http://schemas.openxmlformats.org/officeDocument/2006/relationships/image" Target="../media/image345.emf"/><Relationship Id="rId9" Type="http://schemas.openxmlformats.org/officeDocument/2006/relationships/oleObject" Target="../embeddings/oleObject377.bin"/><Relationship Id="rId14" Type="http://schemas.openxmlformats.org/officeDocument/2006/relationships/image" Target="../media/image350.emf"/></Relationships>
</file>

<file path=ppt/slides/_rels/slide2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emf"/><Relationship Id="rId13" Type="http://schemas.openxmlformats.org/officeDocument/2006/relationships/oleObject" Target="../embeddings/oleObject388.bin"/><Relationship Id="rId18" Type="http://schemas.openxmlformats.org/officeDocument/2006/relationships/image" Target="../media/image347.emf"/><Relationship Id="rId26" Type="http://schemas.openxmlformats.org/officeDocument/2006/relationships/image" Target="../media/image346.emf"/><Relationship Id="rId3" Type="http://schemas.openxmlformats.org/officeDocument/2006/relationships/oleObject" Target="../embeddings/oleObject383.bin"/><Relationship Id="rId21" Type="http://schemas.openxmlformats.org/officeDocument/2006/relationships/oleObject" Target="../embeddings/oleObject392.bin"/><Relationship Id="rId7" Type="http://schemas.openxmlformats.org/officeDocument/2006/relationships/oleObject" Target="../embeddings/oleObject385.bin"/><Relationship Id="rId12" Type="http://schemas.openxmlformats.org/officeDocument/2006/relationships/image" Target="../media/image352.emf"/><Relationship Id="rId17" Type="http://schemas.openxmlformats.org/officeDocument/2006/relationships/oleObject" Target="../embeddings/oleObject390.bin"/><Relationship Id="rId25" Type="http://schemas.openxmlformats.org/officeDocument/2006/relationships/oleObject" Target="../embeddings/oleObject39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45.emf"/><Relationship Id="rId20" Type="http://schemas.openxmlformats.org/officeDocument/2006/relationships/image" Target="../media/image342.emf"/><Relationship Id="rId29" Type="http://schemas.openxmlformats.org/officeDocument/2006/relationships/oleObject" Target="../embeddings/oleObject396.bin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256.emf"/><Relationship Id="rId11" Type="http://schemas.openxmlformats.org/officeDocument/2006/relationships/oleObject" Target="../embeddings/oleObject387.bin"/><Relationship Id="rId24" Type="http://schemas.openxmlformats.org/officeDocument/2006/relationships/image" Target="../media/image344.emf"/><Relationship Id="rId32" Type="http://schemas.openxmlformats.org/officeDocument/2006/relationships/image" Target="../media/image356.emf"/><Relationship Id="rId5" Type="http://schemas.openxmlformats.org/officeDocument/2006/relationships/oleObject" Target="../embeddings/oleObject384.bin"/><Relationship Id="rId15" Type="http://schemas.openxmlformats.org/officeDocument/2006/relationships/oleObject" Target="../embeddings/oleObject389.bin"/><Relationship Id="rId23" Type="http://schemas.openxmlformats.org/officeDocument/2006/relationships/oleObject" Target="../embeddings/oleObject393.bin"/><Relationship Id="rId28" Type="http://schemas.openxmlformats.org/officeDocument/2006/relationships/image" Target="../media/image354.emf"/><Relationship Id="rId10" Type="http://schemas.openxmlformats.org/officeDocument/2006/relationships/image" Target="../media/image351.emf"/><Relationship Id="rId19" Type="http://schemas.openxmlformats.org/officeDocument/2006/relationships/oleObject" Target="../embeddings/oleObject391.bin"/><Relationship Id="rId31" Type="http://schemas.openxmlformats.org/officeDocument/2006/relationships/oleObject" Target="../embeddings/oleObject397.bin"/><Relationship Id="rId4" Type="http://schemas.openxmlformats.org/officeDocument/2006/relationships/image" Target="../media/image255.emf"/><Relationship Id="rId9" Type="http://schemas.openxmlformats.org/officeDocument/2006/relationships/oleObject" Target="../embeddings/oleObject386.bin"/><Relationship Id="rId14" Type="http://schemas.openxmlformats.org/officeDocument/2006/relationships/image" Target="../media/image353.emf"/><Relationship Id="rId22" Type="http://schemas.openxmlformats.org/officeDocument/2006/relationships/image" Target="../media/image343.emf"/><Relationship Id="rId27" Type="http://schemas.openxmlformats.org/officeDocument/2006/relationships/oleObject" Target="../embeddings/oleObject395.bin"/><Relationship Id="rId30" Type="http://schemas.openxmlformats.org/officeDocument/2006/relationships/image" Target="../media/image355.emf"/></Relationships>
</file>

<file path=ppt/slides/_rels/slide2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emf"/><Relationship Id="rId13" Type="http://schemas.openxmlformats.org/officeDocument/2006/relationships/oleObject" Target="../embeddings/oleObject403.bin"/><Relationship Id="rId18" Type="http://schemas.openxmlformats.org/officeDocument/2006/relationships/image" Target="../media/image358.emf"/><Relationship Id="rId3" Type="http://schemas.openxmlformats.org/officeDocument/2006/relationships/oleObject" Target="../embeddings/oleObject398.bin"/><Relationship Id="rId7" Type="http://schemas.openxmlformats.org/officeDocument/2006/relationships/oleObject" Target="../embeddings/oleObject400.bin"/><Relationship Id="rId12" Type="http://schemas.openxmlformats.org/officeDocument/2006/relationships/image" Target="../media/image352.emf"/><Relationship Id="rId17" Type="http://schemas.openxmlformats.org/officeDocument/2006/relationships/oleObject" Target="../embeddings/oleObject40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57.emf"/><Relationship Id="rId20" Type="http://schemas.openxmlformats.org/officeDocument/2006/relationships/image" Target="../media/image359.emf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256.emf"/><Relationship Id="rId11" Type="http://schemas.openxmlformats.org/officeDocument/2006/relationships/oleObject" Target="../embeddings/oleObject402.bin"/><Relationship Id="rId5" Type="http://schemas.openxmlformats.org/officeDocument/2006/relationships/oleObject" Target="../embeddings/oleObject399.bin"/><Relationship Id="rId15" Type="http://schemas.openxmlformats.org/officeDocument/2006/relationships/oleObject" Target="../embeddings/oleObject404.bin"/><Relationship Id="rId10" Type="http://schemas.openxmlformats.org/officeDocument/2006/relationships/image" Target="../media/image351.emf"/><Relationship Id="rId19" Type="http://schemas.openxmlformats.org/officeDocument/2006/relationships/oleObject" Target="../embeddings/oleObject406.bin"/><Relationship Id="rId4" Type="http://schemas.openxmlformats.org/officeDocument/2006/relationships/image" Target="../media/image255.emf"/><Relationship Id="rId9" Type="http://schemas.openxmlformats.org/officeDocument/2006/relationships/oleObject" Target="../embeddings/oleObject401.bin"/><Relationship Id="rId14" Type="http://schemas.openxmlformats.org/officeDocument/2006/relationships/image" Target="../media/image353.emf"/></Relationships>
</file>

<file path=ppt/slides/_rels/slide2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emf"/><Relationship Id="rId13" Type="http://schemas.openxmlformats.org/officeDocument/2006/relationships/oleObject" Target="../embeddings/oleObject412.bin"/><Relationship Id="rId18" Type="http://schemas.openxmlformats.org/officeDocument/2006/relationships/image" Target="../media/image358.emf"/><Relationship Id="rId3" Type="http://schemas.openxmlformats.org/officeDocument/2006/relationships/oleObject" Target="../embeddings/oleObject407.bin"/><Relationship Id="rId7" Type="http://schemas.openxmlformats.org/officeDocument/2006/relationships/oleObject" Target="../embeddings/oleObject409.bin"/><Relationship Id="rId12" Type="http://schemas.openxmlformats.org/officeDocument/2006/relationships/image" Target="../media/image352.emf"/><Relationship Id="rId17" Type="http://schemas.openxmlformats.org/officeDocument/2006/relationships/oleObject" Target="../embeddings/oleObject41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57.emf"/><Relationship Id="rId20" Type="http://schemas.openxmlformats.org/officeDocument/2006/relationships/image" Target="../media/image359.emf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56.emf"/><Relationship Id="rId11" Type="http://schemas.openxmlformats.org/officeDocument/2006/relationships/oleObject" Target="../embeddings/oleObject411.bin"/><Relationship Id="rId5" Type="http://schemas.openxmlformats.org/officeDocument/2006/relationships/oleObject" Target="../embeddings/oleObject408.bin"/><Relationship Id="rId15" Type="http://schemas.openxmlformats.org/officeDocument/2006/relationships/oleObject" Target="../embeddings/oleObject413.bin"/><Relationship Id="rId10" Type="http://schemas.openxmlformats.org/officeDocument/2006/relationships/image" Target="../media/image351.emf"/><Relationship Id="rId19" Type="http://schemas.openxmlformats.org/officeDocument/2006/relationships/oleObject" Target="../embeddings/oleObject415.bin"/><Relationship Id="rId4" Type="http://schemas.openxmlformats.org/officeDocument/2006/relationships/image" Target="../media/image255.emf"/><Relationship Id="rId9" Type="http://schemas.openxmlformats.org/officeDocument/2006/relationships/oleObject" Target="../embeddings/oleObject410.bin"/><Relationship Id="rId14" Type="http://schemas.openxmlformats.org/officeDocument/2006/relationships/image" Target="../media/image353.emf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6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6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6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6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6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6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png"/><Relationship Id="rId7" Type="http://schemas.openxmlformats.org/officeDocument/2006/relationships/image" Target="../media/image36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8.vml"/><Relationship Id="rId6" Type="http://schemas.openxmlformats.org/officeDocument/2006/relationships/oleObject" Target="../embeddings/oleObject417.bin"/><Relationship Id="rId5" Type="http://schemas.openxmlformats.org/officeDocument/2006/relationships/image" Target="../media/image364.emf"/><Relationship Id="rId4" Type="http://schemas.openxmlformats.org/officeDocument/2006/relationships/oleObject" Target="../embeddings/oleObject416.bin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6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6.xml"/></Relationships>
</file>

<file path=ppt/slides/_rels/slide2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0.bin"/><Relationship Id="rId3" Type="http://schemas.openxmlformats.org/officeDocument/2006/relationships/image" Target="../media/image362.png"/><Relationship Id="rId7" Type="http://schemas.openxmlformats.org/officeDocument/2006/relationships/image" Target="../media/image36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9.vml"/><Relationship Id="rId6" Type="http://schemas.openxmlformats.org/officeDocument/2006/relationships/oleObject" Target="../embeddings/oleObject419.bin"/><Relationship Id="rId5" Type="http://schemas.openxmlformats.org/officeDocument/2006/relationships/image" Target="../media/image368.emf"/><Relationship Id="rId4" Type="http://schemas.openxmlformats.org/officeDocument/2006/relationships/oleObject" Target="../embeddings/oleObject418.bin"/><Relationship Id="rId9" Type="http://schemas.openxmlformats.org/officeDocument/2006/relationships/image" Target="../media/image370.emf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6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6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6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3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6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9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41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6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7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4.e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51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54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3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5.e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0.e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2.emf"/><Relationship Id="rId4" Type="http://schemas.openxmlformats.org/officeDocument/2006/relationships/image" Target="../media/image59.e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4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70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2.e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7.e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71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7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4.e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76.emf"/><Relationship Id="rId4" Type="http://schemas.openxmlformats.org/officeDocument/2006/relationships/image" Target="../media/image73.e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78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86.e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3.e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5.emf"/><Relationship Id="rId20" Type="http://schemas.openxmlformats.org/officeDocument/2006/relationships/image" Target="../media/image87.e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0.e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82.e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79.e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84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9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9.e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91.emf"/><Relationship Id="rId4" Type="http://schemas.openxmlformats.org/officeDocument/2006/relationships/image" Target="../media/image88.emf"/><Relationship Id="rId9" Type="http://schemas.openxmlformats.org/officeDocument/2006/relationships/oleObject" Target="../embeddings/oleObject8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4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93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95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8.e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97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0.e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9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3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02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6.emf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08.emf"/><Relationship Id="rId4" Type="http://schemas.openxmlformats.org/officeDocument/2006/relationships/image" Target="../media/image105.emf"/><Relationship Id="rId9" Type="http://schemas.openxmlformats.org/officeDocument/2006/relationships/oleObject" Target="../embeddings/oleObject104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0.emf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112.emf"/><Relationship Id="rId4" Type="http://schemas.openxmlformats.org/officeDocument/2006/relationships/image" Target="../media/image109.emf"/><Relationship Id="rId9" Type="http://schemas.openxmlformats.org/officeDocument/2006/relationships/oleObject" Target="../embeddings/oleObject108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14.emf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16.emf"/><Relationship Id="rId4" Type="http://schemas.openxmlformats.org/officeDocument/2006/relationships/image" Target="../media/image113.emf"/><Relationship Id="rId9" Type="http://schemas.openxmlformats.org/officeDocument/2006/relationships/oleObject" Target="../embeddings/oleObject112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2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18.e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120.emf"/><Relationship Id="rId4" Type="http://schemas.openxmlformats.org/officeDocument/2006/relationships/image" Target="../media/image117.e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22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23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24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26.e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25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28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27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31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3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34.e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33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6.e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35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38.e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37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40.e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39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141.emf"/><Relationship Id="rId4" Type="http://schemas.openxmlformats.org/officeDocument/2006/relationships/oleObject" Target="../embeddings/oleObject137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44.e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143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4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e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48.e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47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51.e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50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152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emf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54.e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153.e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emf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57.e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156.e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emf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6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60.emf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6.bin"/><Relationship Id="rId10" Type="http://schemas.openxmlformats.org/officeDocument/2006/relationships/image" Target="../media/image162.emf"/><Relationship Id="rId4" Type="http://schemas.openxmlformats.org/officeDocument/2006/relationships/image" Target="../media/image159.emf"/><Relationship Id="rId9" Type="http://schemas.openxmlformats.org/officeDocument/2006/relationships/oleObject" Target="../embeddings/oleObject158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65.e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64.e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emf"/><Relationship Id="rId13" Type="http://schemas.openxmlformats.org/officeDocument/2006/relationships/oleObject" Target="../embeddings/oleObject167.bin"/><Relationship Id="rId18" Type="http://schemas.openxmlformats.org/officeDocument/2006/relationships/image" Target="../media/image173.emf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12" Type="http://schemas.openxmlformats.org/officeDocument/2006/relationships/image" Target="../media/image170.emf"/><Relationship Id="rId17" Type="http://schemas.openxmlformats.org/officeDocument/2006/relationships/oleObject" Target="../embeddings/oleObject16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72.emf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67.emf"/><Relationship Id="rId11" Type="http://schemas.openxmlformats.org/officeDocument/2006/relationships/oleObject" Target="../embeddings/oleObject166.bin"/><Relationship Id="rId5" Type="http://schemas.openxmlformats.org/officeDocument/2006/relationships/oleObject" Target="../embeddings/oleObject163.bin"/><Relationship Id="rId15" Type="http://schemas.openxmlformats.org/officeDocument/2006/relationships/oleObject" Target="../embeddings/oleObject168.bin"/><Relationship Id="rId10" Type="http://schemas.openxmlformats.org/officeDocument/2006/relationships/image" Target="../media/image169.emf"/><Relationship Id="rId4" Type="http://schemas.openxmlformats.org/officeDocument/2006/relationships/image" Target="../media/image166.emf"/><Relationship Id="rId9" Type="http://schemas.openxmlformats.org/officeDocument/2006/relationships/oleObject" Target="../embeddings/oleObject165.bin"/><Relationship Id="rId14" Type="http://schemas.openxmlformats.org/officeDocument/2006/relationships/image" Target="../media/image171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75.emf"/><Relationship Id="rId5" Type="http://schemas.openxmlformats.org/officeDocument/2006/relationships/oleObject" Target="../embeddings/oleObject171.bin"/><Relationship Id="rId4" Type="http://schemas.openxmlformats.org/officeDocument/2006/relationships/image" Target="../media/image174.e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e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77.emf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17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 dirty="0"/>
              <a:t>Introduction to Optimization</a:t>
            </a:r>
            <a:br>
              <a:rPr lang="en-GB" dirty="0"/>
            </a:br>
            <a:r>
              <a:rPr lang="en-GB" dirty="0"/>
              <a:t>and Application to Economic Dispatch and Unit Commitment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r>
              <a:rPr lang="en-GB" dirty="0"/>
              <a:t>Daniel Kirschen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2" name="Rectangle 3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Characteristics of the thermal units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C8D-C7FC-5643-8158-4A7D2A191EB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4543" name="Rectangle 3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5513" y="4114800"/>
            <a:ext cx="8218487" cy="2209800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Thermal generating units</a:t>
            </a:r>
          </a:p>
          <a:p>
            <a:r>
              <a:rPr lang="en-GB" sz="2000" dirty="0"/>
              <a:t>Consider the running costs only</a:t>
            </a:r>
          </a:p>
          <a:p>
            <a:r>
              <a:rPr lang="en-GB" sz="2000" dirty="0"/>
              <a:t>Input / Output curve</a:t>
            </a:r>
          </a:p>
          <a:p>
            <a:pPr marL="819150" lvl="1"/>
            <a:r>
              <a:rPr lang="en-GB" sz="2000" dirty="0"/>
              <a:t>Fuel vs. electric power</a:t>
            </a:r>
          </a:p>
          <a:p>
            <a:r>
              <a:rPr lang="en-GB" sz="2000" dirty="0"/>
              <a:t>Fuel consumption measured by its energy content</a:t>
            </a:r>
          </a:p>
          <a:p>
            <a:r>
              <a:rPr lang="en-GB" sz="2000" dirty="0"/>
              <a:t>Upper and lower limit on output of the generating unit</a:t>
            </a:r>
            <a:endParaRPr lang="en-GB" sz="1800" dirty="0"/>
          </a:p>
        </p:txBody>
      </p:sp>
      <p:grpSp>
        <p:nvGrpSpPr>
          <p:cNvPr id="64546" name="Group 34"/>
          <p:cNvGrpSpPr>
            <a:grpSpLocks/>
          </p:cNvGrpSpPr>
          <p:nvPr/>
        </p:nvGrpSpPr>
        <p:grpSpPr bwMode="auto">
          <a:xfrm>
            <a:off x="990600" y="1143000"/>
            <a:ext cx="3522663" cy="2727325"/>
            <a:chOff x="624" y="720"/>
            <a:chExt cx="2219" cy="1718"/>
          </a:xfrm>
        </p:grpSpPr>
        <p:sp>
          <p:nvSpPr>
            <p:cNvPr id="64516" name="Line 4"/>
            <p:cNvSpPr>
              <a:spLocks noChangeShapeType="1"/>
            </p:cNvSpPr>
            <p:nvPr/>
          </p:nvSpPr>
          <p:spPr bwMode="auto">
            <a:xfrm>
              <a:off x="1070" y="998"/>
              <a:ext cx="287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AutoShape 5"/>
            <p:cNvSpPr>
              <a:spLocks noChangeArrowheads="1"/>
            </p:cNvSpPr>
            <p:nvPr/>
          </p:nvSpPr>
          <p:spPr bwMode="auto">
            <a:xfrm rot="-5400000">
              <a:off x="1224" y="744"/>
              <a:ext cx="528" cy="480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640" y="784"/>
              <a:ext cx="438" cy="437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>
              <a:off x="1716" y="998"/>
              <a:ext cx="286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auto">
            <a:xfrm>
              <a:off x="2002" y="784"/>
              <a:ext cx="439" cy="43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Rectangle 9"/>
            <p:cNvSpPr>
              <a:spLocks noChangeArrowheads="1"/>
            </p:cNvSpPr>
            <p:nvPr/>
          </p:nvSpPr>
          <p:spPr bwMode="auto">
            <a:xfrm>
              <a:off x="809" y="912"/>
              <a:ext cx="1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B</a:t>
              </a:r>
              <a:endParaRPr lang="en-GB" sz="1800"/>
            </a:p>
          </p:txBody>
        </p:sp>
        <p:sp>
          <p:nvSpPr>
            <p:cNvPr id="64522" name="Rectangle 10"/>
            <p:cNvSpPr>
              <a:spLocks noChangeArrowheads="1"/>
            </p:cNvSpPr>
            <p:nvPr/>
          </p:nvSpPr>
          <p:spPr bwMode="auto">
            <a:xfrm>
              <a:off x="1536" y="904"/>
              <a:ext cx="1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T</a:t>
              </a:r>
              <a:endParaRPr lang="en-GB" sz="1800"/>
            </a:p>
          </p:txBody>
        </p:sp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2160" y="912"/>
              <a:ext cx="1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G</a:t>
              </a:r>
              <a:endParaRPr lang="en-GB" sz="1800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 flipH="1" flipV="1">
              <a:off x="864" y="1248"/>
              <a:ext cx="2" cy="576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Rectangle 13"/>
            <p:cNvSpPr>
              <a:spLocks noChangeArrowheads="1"/>
            </p:cNvSpPr>
            <p:nvPr/>
          </p:nvSpPr>
          <p:spPr bwMode="auto">
            <a:xfrm>
              <a:off x="624" y="2208"/>
              <a:ext cx="64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b="1" i="1">
                  <a:latin typeface="Geneva" charset="0"/>
                </a:rPr>
                <a:t>(Input)</a:t>
              </a:r>
              <a:endParaRPr lang="en-GB" b="1"/>
            </a:p>
          </p:txBody>
        </p:sp>
        <p:sp>
          <p:nvSpPr>
            <p:cNvPr id="64526" name="Rectangle 14"/>
            <p:cNvSpPr>
              <a:spLocks noChangeArrowheads="1"/>
            </p:cNvSpPr>
            <p:nvPr/>
          </p:nvSpPr>
          <p:spPr bwMode="auto">
            <a:xfrm>
              <a:off x="1536" y="1920"/>
              <a:ext cx="13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b="1">
                  <a:latin typeface="Geneva" charset="0"/>
                </a:rPr>
                <a:t>Electric Power</a:t>
              </a:r>
              <a:endParaRPr lang="en-GB" b="1"/>
            </a:p>
          </p:txBody>
        </p:sp>
        <p:sp>
          <p:nvSpPr>
            <p:cNvPr id="64527" name="Rectangle 15"/>
            <p:cNvSpPr>
              <a:spLocks noChangeArrowheads="1"/>
            </p:cNvSpPr>
            <p:nvPr/>
          </p:nvSpPr>
          <p:spPr bwMode="auto">
            <a:xfrm>
              <a:off x="672" y="1920"/>
              <a:ext cx="3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b="1">
                  <a:latin typeface="Geneva" charset="0"/>
                </a:rPr>
                <a:t>Fuel</a:t>
              </a:r>
              <a:endParaRPr lang="en-GB" b="1"/>
            </a:p>
          </p:txBody>
        </p:sp>
        <p:sp>
          <p:nvSpPr>
            <p:cNvPr id="64528" name="Rectangle 16"/>
            <p:cNvSpPr>
              <a:spLocks noChangeArrowheads="1"/>
            </p:cNvSpPr>
            <p:nvPr/>
          </p:nvSpPr>
          <p:spPr bwMode="auto">
            <a:xfrm>
              <a:off x="1872" y="2208"/>
              <a:ext cx="82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b="1" i="1">
                  <a:latin typeface="Geneva" charset="0"/>
                </a:rPr>
                <a:t>(Output)</a:t>
              </a:r>
              <a:endParaRPr lang="en-GB" b="1"/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 flipH="1">
              <a:off x="2208" y="1248"/>
              <a:ext cx="0" cy="576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30" name="Group 18"/>
          <p:cNvGrpSpPr>
            <a:grpSpLocks/>
          </p:cNvGrpSpPr>
          <p:nvPr/>
        </p:nvGrpSpPr>
        <p:grpSpPr bwMode="auto">
          <a:xfrm>
            <a:off x="5562600" y="1384300"/>
            <a:ext cx="2963863" cy="3187700"/>
            <a:chOff x="3549" y="2064"/>
            <a:chExt cx="1867" cy="2008"/>
          </a:xfrm>
        </p:grpSpPr>
        <p:sp>
          <p:nvSpPr>
            <p:cNvPr id="64531" name="Line 19"/>
            <p:cNvSpPr>
              <a:spLocks noChangeShapeType="1"/>
            </p:cNvSpPr>
            <p:nvPr/>
          </p:nvSpPr>
          <p:spPr bwMode="auto">
            <a:xfrm>
              <a:off x="3879" y="2400"/>
              <a:ext cx="1" cy="114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Line 20"/>
            <p:cNvSpPr>
              <a:spLocks noChangeShapeType="1"/>
            </p:cNvSpPr>
            <p:nvPr/>
          </p:nvSpPr>
          <p:spPr bwMode="auto">
            <a:xfrm flipH="1">
              <a:off x="3879" y="3546"/>
              <a:ext cx="1145" cy="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1"/>
            <p:cNvSpPr>
              <a:spLocks/>
            </p:cNvSpPr>
            <p:nvPr/>
          </p:nvSpPr>
          <p:spPr bwMode="auto">
            <a:xfrm>
              <a:off x="4038" y="2822"/>
              <a:ext cx="803" cy="533"/>
            </a:xfrm>
            <a:custGeom>
              <a:avLst/>
              <a:gdLst>
                <a:gd name="T0" fmla="*/ 0 w 803"/>
                <a:gd name="T1" fmla="*/ 533 h 533"/>
                <a:gd name="T2" fmla="*/ 32 w 803"/>
                <a:gd name="T3" fmla="*/ 525 h 533"/>
                <a:gd name="T4" fmla="*/ 103 w 803"/>
                <a:gd name="T5" fmla="*/ 501 h 533"/>
                <a:gd name="T6" fmla="*/ 159 w 803"/>
                <a:gd name="T7" fmla="*/ 485 h 533"/>
                <a:gd name="T8" fmla="*/ 223 w 803"/>
                <a:gd name="T9" fmla="*/ 461 h 533"/>
                <a:gd name="T10" fmla="*/ 270 w 803"/>
                <a:gd name="T11" fmla="*/ 445 h 533"/>
                <a:gd name="T12" fmla="*/ 326 w 803"/>
                <a:gd name="T13" fmla="*/ 421 h 533"/>
                <a:gd name="T14" fmla="*/ 358 w 803"/>
                <a:gd name="T15" fmla="*/ 405 h 533"/>
                <a:gd name="T16" fmla="*/ 406 w 803"/>
                <a:gd name="T17" fmla="*/ 382 h 533"/>
                <a:gd name="T18" fmla="*/ 421 w 803"/>
                <a:gd name="T19" fmla="*/ 374 h 533"/>
                <a:gd name="T20" fmla="*/ 437 w 803"/>
                <a:gd name="T21" fmla="*/ 366 h 533"/>
                <a:gd name="T22" fmla="*/ 469 w 803"/>
                <a:gd name="T23" fmla="*/ 350 h 533"/>
                <a:gd name="T24" fmla="*/ 493 w 803"/>
                <a:gd name="T25" fmla="*/ 334 h 533"/>
                <a:gd name="T26" fmla="*/ 525 w 803"/>
                <a:gd name="T27" fmla="*/ 318 h 533"/>
                <a:gd name="T28" fmla="*/ 549 w 803"/>
                <a:gd name="T29" fmla="*/ 302 h 533"/>
                <a:gd name="T30" fmla="*/ 565 w 803"/>
                <a:gd name="T31" fmla="*/ 286 h 533"/>
                <a:gd name="T32" fmla="*/ 588 w 803"/>
                <a:gd name="T33" fmla="*/ 270 h 533"/>
                <a:gd name="T34" fmla="*/ 604 w 803"/>
                <a:gd name="T35" fmla="*/ 254 h 533"/>
                <a:gd name="T36" fmla="*/ 612 w 803"/>
                <a:gd name="T37" fmla="*/ 246 h 533"/>
                <a:gd name="T38" fmla="*/ 620 w 803"/>
                <a:gd name="T39" fmla="*/ 238 h 533"/>
                <a:gd name="T40" fmla="*/ 636 w 803"/>
                <a:gd name="T41" fmla="*/ 214 h 533"/>
                <a:gd name="T42" fmla="*/ 652 w 803"/>
                <a:gd name="T43" fmla="*/ 199 h 533"/>
                <a:gd name="T44" fmla="*/ 676 w 803"/>
                <a:gd name="T45" fmla="*/ 167 h 533"/>
                <a:gd name="T46" fmla="*/ 700 w 803"/>
                <a:gd name="T47" fmla="*/ 135 h 533"/>
                <a:gd name="T48" fmla="*/ 724 w 803"/>
                <a:gd name="T49" fmla="*/ 103 h 533"/>
                <a:gd name="T50" fmla="*/ 755 w 803"/>
                <a:gd name="T51" fmla="*/ 63 h 533"/>
                <a:gd name="T52" fmla="*/ 787 w 803"/>
                <a:gd name="T53" fmla="*/ 23 h 533"/>
                <a:gd name="T54" fmla="*/ 803 w 803"/>
                <a:gd name="T5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3" h="533">
                  <a:moveTo>
                    <a:pt x="0" y="533"/>
                  </a:moveTo>
                  <a:lnTo>
                    <a:pt x="32" y="525"/>
                  </a:lnTo>
                  <a:lnTo>
                    <a:pt x="103" y="501"/>
                  </a:lnTo>
                  <a:lnTo>
                    <a:pt x="159" y="485"/>
                  </a:lnTo>
                  <a:lnTo>
                    <a:pt x="223" y="461"/>
                  </a:lnTo>
                  <a:lnTo>
                    <a:pt x="270" y="445"/>
                  </a:lnTo>
                  <a:lnTo>
                    <a:pt x="326" y="421"/>
                  </a:lnTo>
                  <a:lnTo>
                    <a:pt x="358" y="405"/>
                  </a:lnTo>
                  <a:lnTo>
                    <a:pt x="406" y="382"/>
                  </a:lnTo>
                  <a:lnTo>
                    <a:pt x="421" y="374"/>
                  </a:lnTo>
                  <a:lnTo>
                    <a:pt x="437" y="366"/>
                  </a:lnTo>
                  <a:lnTo>
                    <a:pt x="469" y="350"/>
                  </a:lnTo>
                  <a:lnTo>
                    <a:pt x="493" y="334"/>
                  </a:lnTo>
                  <a:lnTo>
                    <a:pt x="525" y="318"/>
                  </a:lnTo>
                  <a:lnTo>
                    <a:pt x="549" y="302"/>
                  </a:lnTo>
                  <a:lnTo>
                    <a:pt x="565" y="286"/>
                  </a:lnTo>
                  <a:lnTo>
                    <a:pt x="588" y="270"/>
                  </a:lnTo>
                  <a:lnTo>
                    <a:pt x="604" y="254"/>
                  </a:lnTo>
                  <a:lnTo>
                    <a:pt x="612" y="246"/>
                  </a:lnTo>
                  <a:lnTo>
                    <a:pt x="620" y="238"/>
                  </a:lnTo>
                  <a:lnTo>
                    <a:pt x="636" y="214"/>
                  </a:lnTo>
                  <a:lnTo>
                    <a:pt x="652" y="199"/>
                  </a:lnTo>
                  <a:lnTo>
                    <a:pt x="676" y="167"/>
                  </a:lnTo>
                  <a:lnTo>
                    <a:pt x="700" y="135"/>
                  </a:lnTo>
                  <a:lnTo>
                    <a:pt x="724" y="103"/>
                  </a:lnTo>
                  <a:lnTo>
                    <a:pt x="755" y="63"/>
                  </a:lnTo>
                  <a:lnTo>
                    <a:pt x="787" y="23"/>
                  </a:lnTo>
                  <a:lnTo>
                    <a:pt x="803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22"/>
            <p:cNvSpPr>
              <a:spLocks noChangeShapeType="1"/>
            </p:cNvSpPr>
            <p:nvPr/>
          </p:nvSpPr>
          <p:spPr bwMode="auto">
            <a:xfrm>
              <a:off x="4030" y="3363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23"/>
            <p:cNvSpPr>
              <a:spLocks noChangeShapeType="1"/>
            </p:cNvSpPr>
            <p:nvPr/>
          </p:nvSpPr>
          <p:spPr bwMode="auto">
            <a:xfrm>
              <a:off x="4841" y="2838"/>
              <a:ext cx="1" cy="7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Rectangle 24"/>
            <p:cNvSpPr>
              <a:spLocks noChangeArrowheads="1"/>
            </p:cNvSpPr>
            <p:nvPr/>
          </p:nvSpPr>
          <p:spPr bwMode="auto">
            <a:xfrm>
              <a:off x="4156" y="3880"/>
              <a:ext cx="5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Output</a:t>
              </a:r>
              <a:endParaRPr lang="en-GB" sz="4000" b="1"/>
            </a:p>
          </p:txBody>
        </p:sp>
        <p:sp>
          <p:nvSpPr>
            <p:cNvPr id="64537" name="Rectangle 25"/>
            <p:cNvSpPr>
              <a:spLocks noChangeArrowheads="1"/>
            </p:cNvSpPr>
            <p:nvPr/>
          </p:nvSpPr>
          <p:spPr bwMode="auto">
            <a:xfrm>
              <a:off x="3935" y="3578"/>
              <a:ext cx="2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P</a:t>
              </a:r>
              <a:r>
                <a:rPr lang="en-GB" sz="2000" b="1" baseline="-25000">
                  <a:latin typeface="Geneva" charset="0"/>
                </a:rPr>
                <a:t>min</a:t>
              </a:r>
              <a:endParaRPr lang="en-GB" sz="4000" b="1"/>
            </a:p>
          </p:txBody>
        </p:sp>
        <p:sp>
          <p:nvSpPr>
            <p:cNvPr id="64538" name="Rectangle 26"/>
            <p:cNvSpPr>
              <a:spLocks noChangeArrowheads="1"/>
            </p:cNvSpPr>
            <p:nvPr/>
          </p:nvSpPr>
          <p:spPr bwMode="auto">
            <a:xfrm>
              <a:off x="4754" y="3570"/>
              <a:ext cx="2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P</a:t>
              </a:r>
              <a:r>
                <a:rPr lang="en-GB" sz="2000" b="1" baseline="-25000">
                  <a:latin typeface="Geneva" charset="0"/>
                </a:rPr>
                <a:t>max</a:t>
              </a:r>
              <a:endParaRPr lang="en-GB" sz="4000" b="1"/>
            </a:p>
          </p:txBody>
        </p:sp>
        <p:sp>
          <p:nvSpPr>
            <p:cNvPr id="64539" name="Rectangle 27"/>
            <p:cNvSpPr>
              <a:spLocks noChangeArrowheads="1"/>
            </p:cNvSpPr>
            <p:nvPr/>
          </p:nvSpPr>
          <p:spPr bwMode="auto">
            <a:xfrm rot="16200000">
              <a:off x="3448" y="2778"/>
              <a:ext cx="3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Input</a:t>
              </a:r>
              <a:endParaRPr lang="en-GB" sz="4000" b="1"/>
            </a:p>
          </p:txBody>
        </p:sp>
        <p:sp>
          <p:nvSpPr>
            <p:cNvPr id="64540" name="Rectangle 28"/>
            <p:cNvSpPr>
              <a:spLocks noChangeArrowheads="1"/>
            </p:cNvSpPr>
            <p:nvPr/>
          </p:nvSpPr>
          <p:spPr bwMode="auto">
            <a:xfrm>
              <a:off x="3600" y="2064"/>
              <a:ext cx="25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J/h</a:t>
              </a:r>
              <a:endParaRPr lang="en-GB" sz="4000" b="1"/>
            </a:p>
          </p:txBody>
        </p:sp>
        <p:sp>
          <p:nvSpPr>
            <p:cNvPr id="64541" name="Rectangle 29"/>
            <p:cNvSpPr>
              <a:spLocks noChangeArrowheads="1"/>
            </p:cNvSpPr>
            <p:nvPr/>
          </p:nvSpPr>
          <p:spPr bwMode="auto">
            <a:xfrm>
              <a:off x="5138" y="3408"/>
              <a:ext cx="2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MW</a:t>
              </a:r>
              <a:endParaRPr lang="en-GB" sz="4000" b="1"/>
            </a:p>
          </p:txBody>
        </p:sp>
      </p:grp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Solving the KKT Equations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746125" y="1279525"/>
            <a:ext cx="8148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Case #3: Generator 1 is at its lower limit; other limits not binding</a:t>
            </a:r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831850" y="2514600"/>
          <a:ext cx="29337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54" name="Equation" r:id="rId3" imgW="2933700" imgH="1790700" progId="Equation.DSMT4">
                  <p:embed/>
                </p:oleObj>
              </mc:Choice>
              <mc:Fallback>
                <p:oleObj name="Equation" r:id="rId3" imgW="2933700" imgH="1790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514600"/>
                        <a:ext cx="29337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65125" y="4724400"/>
            <a:ext cx="8418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Again, all generators do NOT operate at the same incremental cost!</a:t>
            </a:r>
          </a:p>
          <a:p>
            <a:endParaRPr lang="en-GB"/>
          </a:p>
          <a:p>
            <a:r>
              <a:rPr lang="en-GB"/>
              <a:t>The incremental cost of unit 1 is </a:t>
            </a:r>
            <a:r>
              <a:rPr lang="en-GB">
                <a:solidFill>
                  <a:srgbClr val="CC3300"/>
                </a:solidFill>
              </a:rPr>
              <a:t>higher… Why?</a:t>
            </a:r>
            <a:endParaRPr lang="en-GB"/>
          </a:p>
        </p:txBody>
      </p:sp>
      <p:graphicFrame>
        <p:nvGraphicFramePr>
          <p:cNvPr id="121862" name="Object 6"/>
          <p:cNvGraphicFramePr>
            <a:graphicFrameLocks noChangeAspect="1"/>
          </p:cNvGraphicFramePr>
          <p:nvPr/>
        </p:nvGraphicFramePr>
        <p:xfrm>
          <a:off x="1816100" y="1892300"/>
          <a:ext cx="477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55" name="Equation" r:id="rId5" imgW="4775200" imgH="406400" progId="Equation.DSMT4">
                  <p:embed/>
                </p:oleObj>
              </mc:Choice>
              <mc:Fallback>
                <p:oleObj name="Equation" r:id="rId5" imgW="4775200" imgH="40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892300"/>
                        <a:ext cx="4775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3" name="Object 7"/>
          <p:cNvGraphicFramePr>
            <a:graphicFrameLocks noChangeAspect="1"/>
          </p:cNvGraphicFramePr>
          <p:nvPr/>
        </p:nvGraphicFramePr>
        <p:xfrm>
          <a:off x="6102350" y="2514600"/>
          <a:ext cx="22225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56" name="Equation" r:id="rId7" imgW="2222500" imgH="1790700" progId="Equation.DSMT4">
                  <p:embed/>
                </p:oleObj>
              </mc:Choice>
              <mc:Fallback>
                <p:oleObj name="Equation" r:id="rId7" imgW="2222500" imgH="1790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2514600"/>
                        <a:ext cx="22225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1864" name="Group 8"/>
          <p:cNvGrpSpPr>
            <a:grpSpLocks/>
          </p:cNvGrpSpPr>
          <p:nvPr/>
        </p:nvGrpSpPr>
        <p:grpSpPr bwMode="auto">
          <a:xfrm>
            <a:off x="4597400" y="2819400"/>
            <a:ext cx="685800" cy="1143000"/>
            <a:chOff x="2544" y="1776"/>
            <a:chExt cx="432" cy="720"/>
          </a:xfrm>
        </p:grpSpPr>
        <p:sp>
          <p:nvSpPr>
            <p:cNvPr id="121865" name="AutoShape 9"/>
            <p:cNvSpPr>
              <a:spLocks noChangeArrowheads="1"/>
            </p:cNvSpPr>
            <p:nvPr/>
          </p:nvSpPr>
          <p:spPr bwMode="auto">
            <a:xfrm>
              <a:off x="2544" y="1776"/>
              <a:ext cx="432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AutoShape 10"/>
            <p:cNvSpPr>
              <a:spLocks noChangeArrowheads="1"/>
            </p:cNvSpPr>
            <p:nvPr/>
          </p:nvSpPr>
          <p:spPr bwMode="auto">
            <a:xfrm>
              <a:off x="2544" y="2352"/>
              <a:ext cx="432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663575" y="6019800"/>
            <a:ext cx="756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If that was possible, </a:t>
            </a:r>
            <a:r>
              <a:rPr lang="en-GB">
                <a:solidFill>
                  <a:srgbClr val="CC3300"/>
                </a:solidFill>
              </a:rPr>
              <a:t>less</a:t>
            </a:r>
            <a:r>
              <a:rPr lang="en-GB"/>
              <a:t> power would be produced by unit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100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762000"/>
          </a:xfrm>
        </p:spPr>
        <p:txBody>
          <a:bodyPr/>
          <a:lstStyle/>
          <a:p>
            <a:r>
              <a:rPr lang="en-GB" sz="3000"/>
              <a:t>Physical Interpretation of Lagrange Multipliers</a:t>
            </a:r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1485900" y="1600200"/>
          <a:ext cx="6173788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7" name="Equation" r:id="rId3" imgW="6172200" imgH="1968500" progId="Equation.DSMT4">
                  <p:embed/>
                </p:oleObj>
              </mc:Choice>
              <mc:Fallback>
                <p:oleObj name="Equation" r:id="rId3" imgW="6172200" imgH="1968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600200"/>
                        <a:ext cx="6173788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774700" y="3810000"/>
          <a:ext cx="3492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8" name="Equation" r:id="rId5" imgW="3492500" imgH="368300" progId="Equation.DSMT4">
                  <p:embed/>
                </p:oleObj>
              </mc:Choice>
              <mc:Fallback>
                <p:oleObj name="Equation" r:id="rId5" imgW="34925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3810000"/>
                        <a:ext cx="3492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AutoShape 5"/>
          <p:cNvSpPr>
            <a:spLocks/>
          </p:cNvSpPr>
          <p:nvPr/>
        </p:nvSpPr>
        <p:spPr bwMode="auto">
          <a:xfrm rot="5400000">
            <a:off x="4876800" y="3124200"/>
            <a:ext cx="228600" cy="1295400"/>
          </a:xfrm>
          <a:prstGeom prst="rightBrace">
            <a:avLst>
              <a:gd name="adj1" fmla="val 47222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708525" y="387032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= 0</a:t>
            </a:r>
          </a:p>
        </p:txBody>
      </p:sp>
      <p:sp>
        <p:nvSpPr>
          <p:cNvPr id="122887" name="AutoShape 7"/>
          <p:cNvSpPr>
            <a:spLocks/>
          </p:cNvSpPr>
          <p:nvPr/>
        </p:nvSpPr>
        <p:spPr bwMode="auto">
          <a:xfrm rot="5400000">
            <a:off x="6705600" y="2895600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6308725" y="3870325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/>
              <a:t>= 0</a:t>
            </a:r>
          </a:p>
        </p:txBody>
      </p:sp>
      <p:sp>
        <p:nvSpPr>
          <p:cNvPr id="122889" name="AutoShape 9"/>
          <p:cNvSpPr>
            <a:spLocks noChangeArrowheads="1"/>
          </p:cNvSpPr>
          <p:nvPr/>
        </p:nvSpPr>
        <p:spPr bwMode="auto">
          <a:xfrm>
            <a:off x="838200" y="4419600"/>
            <a:ext cx="9144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/>
        </p:nvGraphicFramePr>
        <p:xfrm>
          <a:off x="2057400" y="4419600"/>
          <a:ext cx="2984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9" name="Equation" r:id="rId7" imgW="2984500" imgH="419100" progId="Equation.DSMT4">
                  <p:embed/>
                </p:oleObj>
              </mc:Choice>
              <mc:Fallback>
                <p:oleObj name="Equation" r:id="rId7" imgW="2984500" imgH="419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19600"/>
                        <a:ext cx="2984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/>
        </p:nvGraphicFramePr>
        <p:xfrm>
          <a:off x="2057400" y="4876800"/>
          <a:ext cx="18923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0" name="Equation" r:id="rId9" imgW="1892300" imgH="1790700" progId="Equation.DSMT4">
                  <p:embed/>
                </p:oleObj>
              </mc:Choice>
              <mc:Fallback>
                <p:oleObj name="Equation" r:id="rId9" imgW="1892300" imgH="1790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76800"/>
                        <a:ext cx="18923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4191000" y="5029200"/>
            <a:ext cx="453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Marginal cost of equality constraint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4191000" y="6019800"/>
            <a:ext cx="477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Marginal cost of inequality constraint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101</a:t>
            </a:fld>
            <a:endParaRPr lang="en-GB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Physical Interpretation of Lagrange Multipliers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Constraints always increase the cost of a solution</a:t>
            </a:r>
          </a:p>
          <a:p>
            <a:r>
              <a:rPr lang="en-GB"/>
              <a:t>The Lagrange multipliers give the incremental cost of the binding constraints at the optimum</a:t>
            </a:r>
          </a:p>
          <a:p>
            <a:r>
              <a:rPr lang="en-GB"/>
              <a:t>They are sometimes called shadow costs</a:t>
            </a:r>
          </a:p>
          <a:p>
            <a:r>
              <a:rPr lang="en-GB"/>
              <a:t>Non-binding inequality constraints have a zero incremental cost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102</a:t>
            </a:fld>
            <a:endParaRPr lang="en-GB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Economic Dispatch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 of Calculation Using Lagrange Multipliers</a:t>
            </a:r>
          </a:p>
        </p:txBody>
      </p:sp>
    </p:spTree>
    <p:extLst>
      <p:ext uri="{BB962C8B-B14F-4D97-AF65-F5344CB8AC3E}">
        <p14:creationId xmlns:p14="http://schemas.microsoft.com/office/powerpoint/2010/main" val="337203503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104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19699"/>
            <a:ext cx="7712719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load of 800 MW is supplied by three generating units. </a:t>
            </a:r>
          </a:p>
          <a:p>
            <a:r>
              <a:rPr lang="en-US" dirty="0"/>
              <a:t>The cost characteristics of these generating units are </a:t>
            </a:r>
          </a:p>
          <a:p>
            <a:r>
              <a:rPr lang="en-US" dirty="0"/>
              <a:t>given by the following expressions: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= 100 + 8 P</a:t>
            </a:r>
            <a:r>
              <a:rPr lang="en-US" baseline="-25000" dirty="0"/>
              <a:t>1</a:t>
            </a:r>
            <a:r>
              <a:rPr lang="en-US" dirty="0"/>
              <a:t> + 0.1 P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 [$/h]	230 ≤ P</a:t>
            </a:r>
            <a:r>
              <a:rPr lang="en-US" baseline="-25000" dirty="0"/>
              <a:t>1 </a:t>
            </a:r>
            <a:r>
              <a:rPr lang="en-US" dirty="0">
                <a:sym typeface="Symbol"/>
              </a:rPr>
              <a:t>≤</a:t>
            </a:r>
            <a:r>
              <a:rPr lang="en-US" dirty="0"/>
              <a:t> 400 MW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= 200 + 7 P</a:t>
            </a:r>
            <a:r>
              <a:rPr lang="en-US" baseline="-25000" dirty="0"/>
              <a:t>2</a:t>
            </a:r>
            <a:r>
              <a:rPr lang="en-US" dirty="0"/>
              <a:t> + 0.06 P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 [$/h]	100 ≤ P</a:t>
            </a:r>
            <a:r>
              <a:rPr lang="en-US" baseline="-25000" dirty="0"/>
              <a:t>2 </a:t>
            </a:r>
            <a:r>
              <a:rPr lang="en-US" dirty="0">
                <a:sym typeface="Symbol"/>
              </a:rPr>
              <a:t>≤</a:t>
            </a:r>
            <a:r>
              <a:rPr lang="en-US" dirty="0"/>
              <a:t> 500 MW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 = 250 + 9 P</a:t>
            </a:r>
            <a:r>
              <a:rPr lang="en-US" baseline="-25000" dirty="0"/>
              <a:t>3</a:t>
            </a:r>
            <a:r>
              <a:rPr lang="en-US" dirty="0"/>
              <a:t> + 0.07 P</a:t>
            </a:r>
            <a:r>
              <a:rPr lang="en-US" baseline="-25000" dirty="0"/>
              <a:t>3</a:t>
            </a:r>
            <a:r>
              <a:rPr lang="en-US" baseline="30000" dirty="0"/>
              <a:t>2</a:t>
            </a:r>
            <a:r>
              <a:rPr lang="en-US" dirty="0"/>
              <a:t> [$/h]	100 ≤ P</a:t>
            </a:r>
            <a:r>
              <a:rPr lang="en-US" baseline="-25000" dirty="0"/>
              <a:t>3 </a:t>
            </a:r>
            <a:r>
              <a:rPr lang="en-US" dirty="0">
                <a:sym typeface="Symbol"/>
              </a:rPr>
              <a:t>≤</a:t>
            </a:r>
            <a:r>
              <a:rPr lang="en-US" dirty="0"/>
              <a:t> 260 MW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Calculate the optimal economic dispatch. </a:t>
            </a:r>
          </a:p>
        </p:txBody>
      </p:sp>
    </p:spTree>
    <p:extLst>
      <p:ext uri="{BB962C8B-B14F-4D97-AF65-F5344CB8AC3E}">
        <p14:creationId xmlns:p14="http://schemas.microsoft.com/office/powerpoint/2010/main" val="82000214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Form the Lagrangian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105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144072"/>
              </p:ext>
            </p:extLst>
          </p:nvPr>
        </p:nvGraphicFramePr>
        <p:xfrm>
          <a:off x="755576" y="1340768"/>
          <a:ext cx="6000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4" imgW="317500" imgH="203200" progId="Equation.DSMT4">
                  <p:embed/>
                </p:oleObj>
              </mc:Choice>
              <mc:Fallback>
                <p:oleObj name="Equation" r:id="rId4" imgW="31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340768"/>
                        <a:ext cx="6000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62706"/>
              </p:ext>
            </p:extLst>
          </p:nvPr>
        </p:nvGraphicFramePr>
        <p:xfrm>
          <a:off x="1103313" y="5876925"/>
          <a:ext cx="49926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6" imgW="2641600" imgH="292100" progId="Equation.DSMT4">
                  <p:embed/>
                </p:oleObj>
              </mc:Choice>
              <mc:Fallback>
                <p:oleObj name="Equation" r:id="rId6" imgW="2641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3313" y="5876925"/>
                        <a:ext cx="4992687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973786"/>
              </p:ext>
            </p:extLst>
          </p:nvPr>
        </p:nvGraphicFramePr>
        <p:xfrm>
          <a:off x="1475656" y="1268760"/>
          <a:ext cx="30003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8" imgW="1587500" imgH="317500" progId="Equation.DSMT4">
                  <p:embed/>
                </p:oleObj>
              </mc:Choice>
              <mc:Fallback>
                <p:oleObj name="Equation" r:id="rId8" imgW="15875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5656" y="1268760"/>
                        <a:ext cx="300037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065385"/>
              </p:ext>
            </p:extLst>
          </p:nvPr>
        </p:nvGraphicFramePr>
        <p:xfrm>
          <a:off x="1115616" y="2060658"/>
          <a:ext cx="35766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10" imgW="1892300" imgH="317500" progId="Equation.DSMT4">
                  <p:embed/>
                </p:oleObj>
              </mc:Choice>
              <mc:Fallback>
                <p:oleObj name="Equation" r:id="rId10" imgW="18923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15616" y="2060658"/>
                        <a:ext cx="3576637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446536"/>
              </p:ext>
            </p:extLst>
          </p:nvPr>
        </p:nvGraphicFramePr>
        <p:xfrm>
          <a:off x="1115616" y="2852556"/>
          <a:ext cx="35766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Equation" r:id="rId12" imgW="1892300" imgH="317500" progId="Equation.DSMT4">
                  <p:embed/>
                </p:oleObj>
              </mc:Choice>
              <mc:Fallback>
                <p:oleObj name="Equation" r:id="rId12" imgW="18923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15616" y="2852556"/>
                        <a:ext cx="3576637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249151"/>
              </p:ext>
            </p:extLst>
          </p:nvPr>
        </p:nvGraphicFramePr>
        <p:xfrm>
          <a:off x="1115616" y="3644454"/>
          <a:ext cx="34575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Equation" r:id="rId14" imgW="1828800" imgH="292100" progId="Equation.DSMT4">
                  <p:embed/>
                </p:oleObj>
              </mc:Choice>
              <mc:Fallback>
                <p:oleObj name="Equation" r:id="rId14" imgW="1828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15616" y="3644454"/>
                        <a:ext cx="345757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095081"/>
              </p:ext>
            </p:extLst>
          </p:nvPr>
        </p:nvGraphicFramePr>
        <p:xfrm>
          <a:off x="1115616" y="4388727"/>
          <a:ext cx="49450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Equation" r:id="rId16" imgW="2616200" imgH="292100" progId="Equation.DSMT4">
                  <p:embed/>
                </p:oleObj>
              </mc:Choice>
              <mc:Fallback>
                <p:oleObj name="Equation" r:id="rId16" imgW="2616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15616" y="4388727"/>
                        <a:ext cx="4945063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574633"/>
              </p:ext>
            </p:extLst>
          </p:nvPr>
        </p:nvGraphicFramePr>
        <p:xfrm>
          <a:off x="1115616" y="5133000"/>
          <a:ext cx="50165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Equation" r:id="rId18" imgW="2654300" imgH="292100" progId="Equation.DSMT4">
                  <p:embed/>
                </p:oleObj>
              </mc:Choice>
              <mc:Fallback>
                <p:oleObj name="Equation" r:id="rId18" imgW="26543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15616" y="5133000"/>
                        <a:ext cx="50165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498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38"/>
    </mc:Choice>
    <mc:Fallback xmlns="">
      <p:transition xmlns:p14="http://schemas.microsoft.com/office/powerpoint/2010/main" spd="slow" advTm="7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Optimality Conditions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106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24744"/>
            <a:ext cx="7927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the partial derivatives of the Lagrangian with respect to the</a:t>
            </a:r>
            <a:br>
              <a:rPr lang="en-US" dirty="0"/>
            </a:br>
            <a:r>
              <a:rPr lang="en-US" dirty="0"/>
              <a:t>decision variables and </a:t>
            </a:r>
            <a:r>
              <a:rPr lang="en-US" dirty="0" err="1"/>
              <a:t>λ</a:t>
            </a:r>
            <a:r>
              <a:rPr lang="en-US" dirty="0"/>
              <a:t> to zero: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742701"/>
              </p:ext>
            </p:extLst>
          </p:nvPr>
        </p:nvGraphicFramePr>
        <p:xfrm>
          <a:off x="659482" y="1940768"/>
          <a:ext cx="60007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30" name="Equation" r:id="rId3" imgW="3175000" imgH="2540000" progId="Equation.DSMT4">
                  <p:embed/>
                </p:oleObj>
              </mc:Choice>
              <mc:Fallback>
                <p:oleObj name="Equation" r:id="rId3" imgW="3175000" imgH="254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482" y="1940768"/>
                        <a:ext cx="600075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80312" y="2204864"/>
            <a:ext cx="54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0312" y="3501008"/>
            <a:ext cx="54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4725144"/>
            <a:ext cx="54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5949280"/>
            <a:ext cx="54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87737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11"/>
    </mc:Choice>
    <mc:Fallback xmlns="">
      <p:transition xmlns:p14="http://schemas.microsoft.com/office/powerpoint/2010/main" spd="slow" advTm="32011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Optimality Conditions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107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726911"/>
              </p:ext>
            </p:extLst>
          </p:nvPr>
        </p:nvGraphicFramePr>
        <p:xfrm>
          <a:off x="611560" y="2204864"/>
          <a:ext cx="3311525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54" name="Equation" r:id="rId3" imgW="1752600" imgH="1943100" progId="Equation.DSMT4">
                  <p:embed/>
                </p:oleObj>
              </mc:Choice>
              <mc:Fallback>
                <p:oleObj name="Equation" r:id="rId3" imgW="1752600" imgH="194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2204864"/>
                        <a:ext cx="3311525" cy="367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83568" y="112474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 the partial derivatives of the Lagrangian with respect to the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μ’s</a:t>
            </a:r>
            <a:r>
              <a:rPr lang="en-US" dirty="0"/>
              <a:t> to zero:</a:t>
            </a:r>
          </a:p>
        </p:txBody>
      </p:sp>
    </p:spTree>
    <p:extLst>
      <p:ext uri="{BB962C8B-B14F-4D97-AF65-F5344CB8AC3E}">
        <p14:creationId xmlns:p14="http://schemas.microsoft.com/office/powerpoint/2010/main" val="42189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37"/>
    </mc:Choice>
    <mc:Fallback xmlns="">
      <p:transition xmlns:p14="http://schemas.microsoft.com/office/powerpoint/2010/main" spd="slow" advTm="20237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Optimality Conditions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108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112474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 the partial derivatives of the Lagrangian with respect to the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μ’s</a:t>
            </a:r>
            <a:r>
              <a:rPr lang="en-US" dirty="0"/>
              <a:t> to zero: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570141"/>
              </p:ext>
            </p:extLst>
          </p:nvPr>
        </p:nvGraphicFramePr>
        <p:xfrm>
          <a:off x="611560" y="2348880"/>
          <a:ext cx="3311525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78" name="Equation" r:id="rId3" imgW="1752600" imgH="1943100" progId="Equation.DSMT4">
                  <p:embed/>
                </p:oleObj>
              </mc:Choice>
              <mc:Fallback>
                <p:oleObj name="Equation" r:id="rId3" imgW="1752600" imgH="194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2348880"/>
                        <a:ext cx="3311525" cy="367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2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7"/>
    </mc:Choice>
    <mc:Fallback xmlns="">
      <p:transition xmlns:p14="http://schemas.microsoft.com/office/powerpoint/2010/main" spd="slow" advTm="8377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1066800"/>
          </a:xfrm>
        </p:spPr>
        <p:txBody>
          <a:bodyPr/>
          <a:lstStyle/>
          <a:p>
            <a:r>
              <a:rPr lang="en-US" dirty="0"/>
              <a:t> Example: Complementary slackness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109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129338"/>
              </p:ext>
            </p:extLst>
          </p:nvPr>
        </p:nvGraphicFramePr>
        <p:xfrm>
          <a:off x="576635" y="1231652"/>
          <a:ext cx="42481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2" name="Equation" r:id="rId3" imgW="2247900" imgH="292100" progId="Equation.DSMT4">
                  <p:embed/>
                </p:oleObj>
              </mc:Choice>
              <mc:Fallback>
                <p:oleObj name="Equation" r:id="rId3" imgW="22479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635" y="1231652"/>
                        <a:ext cx="42481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355101"/>
              </p:ext>
            </p:extLst>
          </p:nvPr>
        </p:nvGraphicFramePr>
        <p:xfrm>
          <a:off x="576635" y="2199995"/>
          <a:ext cx="43195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3" name="Equation" r:id="rId5" imgW="2286000" imgH="292100" progId="Equation.DSMT4">
                  <p:embed/>
                </p:oleObj>
              </mc:Choice>
              <mc:Fallback>
                <p:oleObj name="Equation" r:id="rId5" imgW="2286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6635" y="2199995"/>
                        <a:ext cx="4319587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09003"/>
              </p:ext>
            </p:extLst>
          </p:nvPr>
        </p:nvGraphicFramePr>
        <p:xfrm>
          <a:off x="576635" y="3166751"/>
          <a:ext cx="4248472" cy="539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4" name="Equation" r:id="rId7" imgW="2298700" imgH="292100" progId="Equation.DSMT4">
                  <p:embed/>
                </p:oleObj>
              </mc:Choice>
              <mc:Fallback>
                <p:oleObj name="Equation" r:id="rId7" imgW="22987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6635" y="3166751"/>
                        <a:ext cx="4248472" cy="539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457965"/>
              </p:ext>
            </p:extLst>
          </p:nvPr>
        </p:nvGraphicFramePr>
        <p:xfrm>
          <a:off x="576635" y="4122505"/>
          <a:ext cx="43449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5" name="Equation" r:id="rId9" imgW="2298700" imgH="292100" progId="Equation.DSMT4">
                  <p:embed/>
                </p:oleObj>
              </mc:Choice>
              <mc:Fallback>
                <p:oleObj name="Equation" r:id="rId9" imgW="22987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6635" y="4122505"/>
                        <a:ext cx="4344987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791299"/>
              </p:ext>
            </p:extLst>
          </p:nvPr>
        </p:nvGraphicFramePr>
        <p:xfrm>
          <a:off x="576635" y="5090848"/>
          <a:ext cx="43449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6" name="Equation" r:id="rId11" imgW="2298700" imgH="292100" progId="Equation.DSMT4">
                  <p:embed/>
                </p:oleObj>
              </mc:Choice>
              <mc:Fallback>
                <p:oleObj name="Equation" r:id="rId11" imgW="22987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6635" y="5090848"/>
                        <a:ext cx="4344987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198313"/>
              </p:ext>
            </p:extLst>
          </p:nvPr>
        </p:nvGraphicFramePr>
        <p:xfrm>
          <a:off x="576635" y="6057602"/>
          <a:ext cx="42243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7" name="Equation" r:id="rId13" imgW="2286000" imgH="292100" progId="Equation.DSMT4">
                  <p:embed/>
                </p:oleObj>
              </mc:Choice>
              <mc:Fallback>
                <p:oleObj name="Equation" r:id="rId13" imgW="2286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6635" y="6057602"/>
                        <a:ext cx="422433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92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8"/>
    </mc:Choice>
    <mc:Fallback xmlns="">
      <p:transition xmlns:p14="http://schemas.microsoft.com/office/powerpoint/2010/main" spd="slow" advTm="182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Cost Curve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47800"/>
            <a:ext cx="7023100" cy="1538288"/>
          </a:xfrm>
        </p:spPr>
        <p:txBody>
          <a:bodyPr/>
          <a:lstStyle/>
          <a:p>
            <a:pPr marL="315913" indent="-315913" defTabSz="842963">
              <a:lnSpc>
                <a:spcPct val="90000"/>
              </a:lnSpc>
            </a:pPr>
            <a:r>
              <a:rPr lang="en-GB"/>
              <a:t>Multiply fuel input by fuel cost</a:t>
            </a:r>
          </a:p>
          <a:p>
            <a:pPr marL="315913" indent="-315913" defTabSz="842963">
              <a:lnSpc>
                <a:spcPct val="90000"/>
              </a:lnSpc>
            </a:pPr>
            <a:r>
              <a:rPr lang="en-GB"/>
              <a:t>No-load cost</a:t>
            </a:r>
          </a:p>
          <a:p>
            <a:pPr marL="685800" lvl="1" indent="-260350" defTabSz="842963">
              <a:lnSpc>
                <a:spcPct val="90000"/>
              </a:lnSpc>
            </a:pPr>
            <a:r>
              <a:rPr lang="en-GB" sz="1800"/>
              <a:t>Cost of keeping the unit running if it could produce zero MW</a:t>
            </a:r>
          </a:p>
        </p:txBody>
      </p:sp>
      <p:grpSp>
        <p:nvGrpSpPr>
          <p:cNvPr id="65555" name="Group 19"/>
          <p:cNvGrpSpPr>
            <a:grpSpLocks/>
          </p:cNvGrpSpPr>
          <p:nvPr/>
        </p:nvGrpSpPr>
        <p:grpSpPr bwMode="auto">
          <a:xfrm>
            <a:off x="685800" y="3132138"/>
            <a:ext cx="6159500" cy="3573462"/>
            <a:chOff x="432" y="1877"/>
            <a:chExt cx="3880" cy="2251"/>
          </a:xfrm>
        </p:grpSpPr>
        <p:sp>
          <p:nvSpPr>
            <p:cNvPr id="65541" name="Line 5"/>
            <p:cNvSpPr>
              <a:spLocks noChangeShapeType="1"/>
            </p:cNvSpPr>
            <p:nvPr/>
          </p:nvSpPr>
          <p:spPr bwMode="auto">
            <a:xfrm>
              <a:off x="2245" y="1897"/>
              <a:ext cx="2" cy="176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2" name="Line 6"/>
            <p:cNvSpPr>
              <a:spLocks noChangeShapeType="1"/>
            </p:cNvSpPr>
            <p:nvPr/>
          </p:nvSpPr>
          <p:spPr bwMode="auto">
            <a:xfrm flipH="1">
              <a:off x="2245" y="3661"/>
              <a:ext cx="1627" cy="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auto">
            <a:xfrm>
              <a:off x="2470" y="2546"/>
              <a:ext cx="1142" cy="821"/>
            </a:xfrm>
            <a:custGeom>
              <a:avLst/>
              <a:gdLst>
                <a:gd name="T0" fmla="*/ 0 w 803"/>
                <a:gd name="T1" fmla="*/ 533 h 533"/>
                <a:gd name="T2" fmla="*/ 32 w 803"/>
                <a:gd name="T3" fmla="*/ 525 h 533"/>
                <a:gd name="T4" fmla="*/ 103 w 803"/>
                <a:gd name="T5" fmla="*/ 501 h 533"/>
                <a:gd name="T6" fmla="*/ 159 w 803"/>
                <a:gd name="T7" fmla="*/ 485 h 533"/>
                <a:gd name="T8" fmla="*/ 223 w 803"/>
                <a:gd name="T9" fmla="*/ 461 h 533"/>
                <a:gd name="T10" fmla="*/ 270 w 803"/>
                <a:gd name="T11" fmla="*/ 445 h 533"/>
                <a:gd name="T12" fmla="*/ 326 w 803"/>
                <a:gd name="T13" fmla="*/ 421 h 533"/>
                <a:gd name="T14" fmla="*/ 358 w 803"/>
                <a:gd name="T15" fmla="*/ 405 h 533"/>
                <a:gd name="T16" fmla="*/ 406 w 803"/>
                <a:gd name="T17" fmla="*/ 382 h 533"/>
                <a:gd name="T18" fmla="*/ 421 w 803"/>
                <a:gd name="T19" fmla="*/ 374 h 533"/>
                <a:gd name="T20" fmla="*/ 437 w 803"/>
                <a:gd name="T21" fmla="*/ 366 h 533"/>
                <a:gd name="T22" fmla="*/ 469 w 803"/>
                <a:gd name="T23" fmla="*/ 350 h 533"/>
                <a:gd name="T24" fmla="*/ 493 w 803"/>
                <a:gd name="T25" fmla="*/ 334 h 533"/>
                <a:gd name="T26" fmla="*/ 525 w 803"/>
                <a:gd name="T27" fmla="*/ 318 h 533"/>
                <a:gd name="T28" fmla="*/ 549 w 803"/>
                <a:gd name="T29" fmla="*/ 302 h 533"/>
                <a:gd name="T30" fmla="*/ 565 w 803"/>
                <a:gd name="T31" fmla="*/ 286 h 533"/>
                <a:gd name="T32" fmla="*/ 588 w 803"/>
                <a:gd name="T33" fmla="*/ 270 h 533"/>
                <a:gd name="T34" fmla="*/ 604 w 803"/>
                <a:gd name="T35" fmla="*/ 254 h 533"/>
                <a:gd name="T36" fmla="*/ 612 w 803"/>
                <a:gd name="T37" fmla="*/ 246 h 533"/>
                <a:gd name="T38" fmla="*/ 620 w 803"/>
                <a:gd name="T39" fmla="*/ 238 h 533"/>
                <a:gd name="T40" fmla="*/ 636 w 803"/>
                <a:gd name="T41" fmla="*/ 214 h 533"/>
                <a:gd name="T42" fmla="*/ 652 w 803"/>
                <a:gd name="T43" fmla="*/ 199 h 533"/>
                <a:gd name="T44" fmla="*/ 676 w 803"/>
                <a:gd name="T45" fmla="*/ 167 h 533"/>
                <a:gd name="T46" fmla="*/ 700 w 803"/>
                <a:gd name="T47" fmla="*/ 135 h 533"/>
                <a:gd name="T48" fmla="*/ 724 w 803"/>
                <a:gd name="T49" fmla="*/ 103 h 533"/>
                <a:gd name="T50" fmla="*/ 755 w 803"/>
                <a:gd name="T51" fmla="*/ 63 h 533"/>
                <a:gd name="T52" fmla="*/ 787 w 803"/>
                <a:gd name="T53" fmla="*/ 23 h 533"/>
                <a:gd name="T54" fmla="*/ 803 w 803"/>
                <a:gd name="T5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3" h="533">
                  <a:moveTo>
                    <a:pt x="0" y="533"/>
                  </a:moveTo>
                  <a:lnTo>
                    <a:pt x="32" y="525"/>
                  </a:lnTo>
                  <a:lnTo>
                    <a:pt x="103" y="501"/>
                  </a:lnTo>
                  <a:lnTo>
                    <a:pt x="159" y="485"/>
                  </a:lnTo>
                  <a:lnTo>
                    <a:pt x="223" y="461"/>
                  </a:lnTo>
                  <a:lnTo>
                    <a:pt x="270" y="445"/>
                  </a:lnTo>
                  <a:lnTo>
                    <a:pt x="326" y="421"/>
                  </a:lnTo>
                  <a:lnTo>
                    <a:pt x="358" y="405"/>
                  </a:lnTo>
                  <a:lnTo>
                    <a:pt x="406" y="382"/>
                  </a:lnTo>
                  <a:lnTo>
                    <a:pt x="421" y="374"/>
                  </a:lnTo>
                  <a:lnTo>
                    <a:pt x="437" y="366"/>
                  </a:lnTo>
                  <a:lnTo>
                    <a:pt x="469" y="350"/>
                  </a:lnTo>
                  <a:lnTo>
                    <a:pt x="493" y="334"/>
                  </a:lnTo>
                  <a:lnTo>
                    <a:pt x="525" y="318"/>
                  </a:lnTo>
                  <a:lnTo>
                    <a:pt x="549" y="302"/>
                  </a:lnTo>
                  <a:lnTo>
                    <a:pt x="565" y="286"/>
                  </a:lnTo>
                  <a:lnTo>
                    <a:pt x="588" y="270"/>
                  </a:lnTo>
                  <a:lnTo>
                    <a:pt x="604" y="254"/>
                  </a:lnTo>
                  <a:lnTo>
                    <a:pt x="612" y="246"/>
                  </a:lnTo>
                  <a:lnTo>
                    <a:pt x="620" y="238"/>
                  </a:lnTo>
                  <a:lnTo>
                    <a:pt x="636" y="214"/>
                  </a:lnTo>
                  <a:lnTo>
                    <a:pt x="652" y="199"/>
                  </a:lnTo>
                  <a:lnTo>
                    <a:pt x="676" y="167"/>
                  </a:lnTo>
                  <a:lnTo>
                    <a:pt x="700" y="135"/>
                  </a:lnTo>
                  <a:lnTo>
                    <a:pt x="724" y="103"/>
                  </a:lnTo>
                  <a:lnTo>
                    <a:pt x="755" y="63"/>
                  </a:lnTo>
                  <a:lnTo>
                    <a:pt x="787" y="23"/>
                  </a:lnTo>
                  <a:lnTo>
                    <a:pt x="803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>
              <a:off x="2459" y="3379"/>
              <a:ext cx="2" cy="2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>
              <a:off x="3612" y="2571"/>
              <a:ext cx="1" cy="1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2721" y="3936"/>
              <a:ext cx="5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Output</a:t>
              </a:r>
              <a:endParaRPr lang="en-GB" sz="4000" b="1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>
              <a:off x="2324" y="3710"/>
              <a:ext cx="2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P</a:t>
              </a:r>
              <a:r>
                <a:rPr lang="en-GB" sz="2000" b="1" baseline="-25000">
                  <a:latin typeface="Geneva" charset="0"/>
                </a:rPr>
                <a:t>min</a:t>
              </a:r>
              <a:endParaRPr lang="en-GB" sz="4000" b="1"/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3490" y="3699"/>
              <a:ext cx="2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P</a:t>
              </a:r>
              <a:r>
                <a:rPr lang="en-GB" sz="2000" b="1" baseline="-25000">
                  <a:latin typeface="Geneva" charset="0"/>
                </a:rPr>
                <a:t>max</a:t>
              </a:r>
              <a:endParaRPr lang="en-GB" sz="4000" b="1"/>
            </a:p>
          </p:txBody>
        </p:sp>
        <p:sp>
          <p:nvSpPr>
            <p:cNvPr id="65549" name="Rectangle 13"/>
            <p:cNvSpPr>
              <a:spLocks noChangeArrowheads="1"/>
            </p:cNvSpPr>
            <p:nvPr/>
          </p:nvSpPr>
          <p:spPr bwMode="auto">
            <a:xfrm rot="16200000">
              <a:off x="1692" y="2645"/>
              <a:ext cx="3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Cost</a:t>
              </a:r>
              <a:endParaRPr lang="en-GB" sz="4000" b="1"/>
            </a:p>
          </p:txBody>
        </p:sp>
        <p:sp>
          <p:nvSpPr>
            <p:cNvPr id="65550" name="Rectangle 14"/>
            <p:cNvSpPr>
              <a:spLocks noChangeArrowheads="1"/>
            </p:cNvSpPr>
            <p:nvPr/>
          </p:nvSpPr>
          <p:spPr bwMode="auto">
            <a:xfrm>
              <a:off x="1779" y="1877"/>
              <a:ext cx="2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 dirty="0">
                  <a:latin typeface="Geneva" charset="0"/>
                </a:rPr>
                <a:t>$/h</a:t>
              </a:r>
              <a:endParaRPr lang="en-GB" sz="4000" b="1" dirty="0"/>
            </a:p>
          </p:txBody>
        </p:sp>
        <p:sp>
          <p:nvSpPr>
            <p:cNvPr id="65551" name="Rectangle 15"/>
            <p:cNvSpPr>
              <a:spLocks noChangeArrowheads="1"/>
            </p:cNvSpPr>
            <p:nvPr/>
          </p:nvSpPr>
          <p:spPr bwMode="auto">
            <a:xfrm>
              <a:off x="4034" y="3449"/>
              <a:ext cx="2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MW</a:t>
              </a:r>
              <a:endParaRPr lang="en-GB" sz="4000" b="1"/>
            </a:p>
          </p:txBody>
        </p:sp>
        <p:sp>
          <p:nvSpPr>
            <p:cNvPr id="65552" name="Line 16"/>
            <p:cNvSpPr>
              <a:spLocks noChangeShapeType="1"/>
            </p:cNvSpPr>
            <p:nvPr/>
          </p:nvSpPr>
          <p:spPr bwMode="auto">
            <a:xfrm flipH="1">
              <a:off x="2256" y="3360"/>
              <a:ext cx="19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3" name="Text Box 17"/>
            <p:cNvSpPr txBox="1">
              <a:spLocks noChangeArrowheads="1"/>
            </p:cNvSpPr>
            <p:nvPr/>
          </p:nvSpPr>
          <p:spPr bwMode="auto">
            <a:xfrm>
              <a:off x="432" y="3336"/>
              <a:ext cx="10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2000">
                  <a:latin typeface="Arial" charset="0"/>
                </a:rPr>
                <a:t>No-load cost</a:t>
              </a:r>
              <a:endParaRPr lang="en-GB"/>
            </a:p>
          </p:txBody>
        </p:sp>
        <p:sp>
          <p:nvSpPr>
            <p:cNvPr id="65554" name="Line 18"/>
            <p:cNvSpPr>
              <a:spLocks noChangeShapeType="1"/>
            </p:cNvSpPr>
            <p:nvPr/>
          </p:nvSpPr>
          <p:spPr bwMode="auto">
            <a:xfrm flipV="1">
              <a:off x="1488" y="3413"/>
              <a:ext cx="672" cy="48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First Trial (1)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194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that none of the inequality constraints is binding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1697711"/>
            <a:ext cx="457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means that all the </a:t>
            </a:r>
            <a:r>
              <a:rPr lang="en-US" dirty="0" err="1"/>
              <a:t>μ‘s</a:t>
            </a:r>
            <a:r>
              <a:rPr lang="en-US" dirty="0"/>
              <a:t> are zero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2198670"/>
            <a:ext cx="6698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the </a:t>
            </a:r>
            <a:r>
              <a:rPr lang="en-US" dirty="0" err="1"/>
              <a:t>μ’s</a:t>
            </a:r>
            <a:r>
              <a:rPr lang="en-US" dirty="0"/>
              <a:t> equal to zero in the optimality conditions.</a:t>
            </a:r>
          </a:p>
          <a:p>
            <a:r>
              <a:rPr lang="en-US" dirty="0"/>
              <a:t>Equations (1) to (3) become: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600590"/>
              </p:ext>
            </p:extLst>
          </p:nvPr>
        </p:nvGraphicFramePr>
        <p:xfrm>
          <a:off x="539552" y="3068960"/>
          <a:ext cx="4344988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22" name="Equation" r:id="rId4" imgW="2298700" imgH="1943100" progId="Equation.DSMT4">
                  <p:embed/>
                </p:oleObj>
              </mc:Choice>
              <mc:Fallback>
                <p:oleObj name="Equation" r:id="rId4" imgW="2298700" imgH="194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3068960"/>
                        <a:ext cx="4344988" cy="367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627664"/>
              </p:ext>
            </p:extLst>
          </p:nvPr>
        </p:nvGraphicFramePr>
        <p:xfrm>
          <a:off x="5602991" y="3068960"/>
          <a:ext cx="204240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23" name="Equation" r:id="rId6" imgW="1219200" imgH="558800" progId="Equation.DSMT4">
                  <p:embed/>
                </p:oleObj>
              </mc:Choice>
              <mc:Fallback>
                <p:oleObj name="Equation" r:id="rId6" imgW="12192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02991" y="3068960"/>
                        <a:ext cx="2042409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496283"/>
              </p:ext>
            </p:extLst>
          </p:nvPr>
        </p:nvGraphicFramePr>
        <p:xfrm>
          <a:off x="5559425" y="4437063"/>
          <a:ext cx="2085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24" name="Equation" r:id="rId8" imgW="1244600" imgH="558800" progId="Equation.DSMT4">
                  <p:embed/>
                </p:oleObj>
              </mc:Choice>
              <mc:Fallback>
                <p:oleObj name="Equation" r:id="rId8" imgW="12446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59425" y="4437063"/>
                        <a:ext cx="2085975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167598"/>
              </p:ext>
            </p:extLst>
          </p:nvPr>
        </p:nvGraphicFramePr>
        <p:xfrm>
          <a:off x="5559425" y="5627340"/>
          <a:ext cx="2085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25" name="Equation" r:id="rId10" imgW="1244600" imgH="558800" progId="Equation.DSMT4">
                  <p:embed/>
                </p:oleObj>
              </mc:Choice>
              <mc:Fallback>
                <p:oleObj name="Equation" r:id="rId10" imgW="12446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59425" y="5627340"/>
                        <a:ext cx="2085975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5282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14"/>
    </mc:Choice>
    <mc:Fallback xmlns="">
      <p:transition xmlns:p14="http://schemas.microsoft.com/office/powerpoint/2010/main" spd="slow" advTm="63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First Trial (2)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649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Inserting these expressions in Equation (4), we get: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058778"/>
              </p:ext>
            </p:extLst>
          </p:nvPr>
        </p:nvGraphicFramePr>
        <p:xfrm>
          <a:off x="539552" y="1979431"/>
          <a:ext cx="6613526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42" name="Equation" r:id="rId4" imgW="3949700" imgH="279400" progId="Equation.DSMT4">
                  <p:embed/>
                </p:oleObj>
              </mc:Choice>
              <mc:Fallback>
                <p:oleObj name="Equation" r:id="rId4" imgW="3949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79431"/>
                        <a:ext cx="6613526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39552" y="2767170"/>
            <a:ext cx="6398592" cy="461665"/>
            <a:chOff x="611560" y="2492896"/>
            <a:chExt cx="6398592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611560" y="2492896"/>
              <a:ext cx="34837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With </a:t>
              </a:r>
              <a:r>
                <a:rPr lang="en-US" i="1" dirty="0"/>
                <a:t>L </a:t>
              </a:r>
              <a:r>
                <a:rPr lang="en-US" dirty="0"/>
                <a:t>= 800MW, we get: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5759870"/>
                </p:ext>
              </p:extLst>
            </p:nvPr>
          </p:nvGraphicFramePr>
          <p:xfrm>
            <a:off x="4139952" y="2492896"/>
            <a:ext cx="2870200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643" name="Equation" r:id="rId6" imgW="1714500" imgH="254000" progId="Equation.DSMT4">
                    <p:embed/>
                  </p:oleObj>
                </mc:Choice>
                <mc:Fallback>
                  <p:oleObj name="Equation" r:id="rId6" imgW="1714500" imgH="254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39952" y="2492896"/>
                          <a:ext cx="2870200" cy="425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539552" y="3549849"/>
            <a:ext cx="757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Replacing </a:t>
            </a:r>
            <a:r>
              <a:rPr lang="en-US" dirty="0" err="1"/>
              <a:t>λ</a:t>
            </a:r>
            <a:r>
              <a:rPr lang="en-US" dirty="0"/>
              <a:t> in the equations on the previous slide, we have: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430598"/>
              </p:ext>
            </p:extLst>
          </p:nvPr>
        </p:nvGraphicFramePr>
        <p:xfrm>
          <a:off x="539552" y="4314527"/>
          <a:ext cx="24018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44" name="Equation" r:id="rId8" imgW="1435100" imgH="292100" progId="Equation.DSMT4">
                  <p:embed/>
                </p:oleObj>
              </mc:Choice>
              <mc:Fallback>
                <p:oleObj name="Equation" r:id="rId8" imgW="14351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552" y="4314527"/>
                        <a:ext cx="24018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286450"/>
              </p:ext>
            </p:extLst>
          </p:nvPr>
        </p:nvGraphicFramePr>
        <p:xfrm>
          <a:off x="539552" y="5140905"/>
          <a:ext cx="24653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45" name="Equation" r:id="rId10" imgW="1473200" imgH="292100" progId="Equation.DSMT4">
                  <p:embed/>
                </p:oleObj>
              </mc:Choice>
              <mc:Fallback>
                <p:oleObj name="Equation" r:id="rId10" imgW="147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9552" y="5140905"/>
                        <a:ext cx="24653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432184"/>
              </p:ext>
            </p:extLst>
          </p:nvPr>
        </p:nvGraphicFramePr>
        <p:xfrm>
          <a:off x="539552" y="5949280"/>
          <a:ext cx="24653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46" name="Equation" r:id="rId12" imgW="1473200" imgH="292100" progId="Equation.DSMT4">
                  <p:embed/>
                </p:oleObj>
              </mc:Choice>
              <mc:Fallback>
                <p:oleObj name="Equation" r:id="rId12" imgW="147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9552" y="5949280"/>
                        <a:ext cx="24653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496124"/>
              </p:ext>
            </p:extLst>
          </p:nvPr>
        </p:nvGraphicFramePr>
        <p:xfrm>
          <a:off x="3517900" y="4293096"/>
          <a:ext cx="27844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47" name="Equation" r:id="rId14" imgW="1663700" imgH="317500" progId="Equation.DSMT4">
                  <p:embed/>
                </p:oleObj>
              </mc:Choice>
              <mc:Fallback>
                <p:oleObj name="Equation" r:id="rId14" imgW="16637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17900" y="4293096"/>
                        <a:ext cx="278447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214926"/>
              </p:ext>
            </p:extLst>
          </p:nvPr>
        </p:nvGraphicFramePr>
        <p:xfrm>
          <a:off x="3543300" y="5877272"/>
          <a:ext cx="2827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48" name="Equation" r:id="rId16" imgW="1689100" imgH="317500" progId="Equation.DSMT4">
                  <p:embed/>
                </p:oleObj>
              </mc:Choice>
              <mc:Fallback>
                <p:oleObj name="Equation" r:id="rId16" imgW="16891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43300" y="5877272"/>
                        <a:ext cx="2827338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44208" y="4902259"/>
            <a:ext cx="262103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Not a valid solution</a:t>
            </a:r>
          </a:p>
          <a:p>
            <a:r>
              <a:rPr lang="en-US" dirty="0">
                <a:latin typeface="+mn-lt"/>
                <a:sym typeface="Wingdings"/>
              </a:rPr>
              <a:t> t</a:t>
            </a:r>
            <a:r>
              <a:rPr lang="en-US" dirty="0">
                <a:latin typeface="+mn-lt"/>
              </a:rPr>
              <a:t>rial fails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454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51"/>
    </mc:Choice>
    <mc:Fallback xmlns="">
      <p:transition xmlns:p14="http://schemas.microsoft.com/office/powerpoint/2010/main" spd="slow" advTm="81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Second Trial (1)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1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must try another combination of binding constraints.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789040"/>
            <a:ext cx="144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 us try: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665414"/>
              </p:ext>
            </p:extLst>
          </p:nvPr>
        </p:nvGraphicFramePr>
        <p:xfrm>
          <a:off x="539552" y="4581327"/>
          <a:ext cx="31670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02" name="Equation" r:id="rId4" imgW="1892300" imgH="317500" progId="Equation.DSMT4">
                  <p:embed/>
                </p:oleObj>
              </mc:Choice>
              <mc:Fallback>
                <p:oleObj name="Equation" r:id="rId4" imgW="18923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4581327"/>
                        <a:ext cx="3167062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406266"/>
              </p:ext>
            </p:extLst>
          </p:nvPr>
        </p:nvGraphicFramePr>
        <p:xfrm>
          <a:off x="539552" y="5275039"/>
          <a:ext cx="32305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03" name="Equation" r:id="rId6" imgW="1930400" imgH="317500" progId="Equation.DSMT4">
                  <p:embed/>
                </p:oleObj>
              </mc:Choice>
              <mc:Fallback>
                <p:oleObj name="Equation" r:id="rId6" imgW="1930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5275039"/>
                        <a:ext cx="3230562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1916832"/>
            <a:ext cx="7891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inequality constraints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2</a:t>
            </a:r>
            <a:r>
              <a:rPr lang="en-US" baseline="30000" dirty="0"/>
              <a:t>6</a:t>
            </a:r>
            <a:r>
              <a:rPr lang="en-US" dirty="0"/>
              <a:t> = 64 possible combinations</a:t>
            </a:r>
          </a:p>
          <a:p>
            <a:r>
              <a:rPr lang="en-US" dirty="0"/>
              <a:t>Realistic system </a:t>
            </a:r>
            <a:r>
              <a:rPr lang="en-US" dirty="0">
                <a:sym typeface="Wingdings"/>
              </a:rPr>
              <a:t> ridiculously large number of combinations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3039343"/>
            <a:ext cx="5339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 use information from previous trials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075505"/>
              </p:ext>
            </p:extLst>
          </p:nvPr>
        </p:nvGraphicFramePr>
        <p:xfrm>
          <a:off x="4896036" y="4581128"/>
          <a:ext cx="16795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04" name="Equation" r:id="rId8" imgW="889000" imgH="292100" progId="Equation.DSMT4">
                  <p:embed/>
                </p:oleObj>
              </mc:Choice>
              <mc:Fallback>
                <p:oleObj name="Equation" r:id="rId8" imgW="889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96036" y="4581128"/>
                        <a:ext cx="1679575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503537"/>
              </p:ext>
            </p:extLst>
          </p:nvPr>
        </p:nvGraphicFramePr>
        <p:xfrm>
          <a:off x="4896036" y="5229200"/>
          <a:ext cx="16795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05" name="Equation" r:id="rId10" imgW="889000" imgH="292100" progId="Equation.DSMT4">
                  <p:embed/>
                </p:oleObj>
              </mc:Choice>
              <mc:Fallback>
                <p:oleObj name="Equation" r:id="rId10" imgW="889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96036" y="5229200"/>
                        <a:ext cx="1679575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686454"/>
              </p:ext>
            </p:extLst>
          </p:nvPr>
        </p:nvGraphicFramePr>
        <p:xfrm>
          <a:off x="540643" y="5949950"/>
          <a:ext cx="37433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06" name="Equation" r:id="rId12" imgW="1981200" imgH="292100" progId="Equation.DSMT4">
                  <p:embed/>
                </p:oleObj>
              </mc:Choice>
              <mc:Fallback>
                <p:oleObj name="Equation" r:id="rId12" imgW="1981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0643" y="5949950"/>
                        <a:ext cx="374332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479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07"/>
    </mc:Choice>
    <mc:Fallback xmlns="">
      <p:transition xmlns:p14="http://schemas.microsoft.com/office/powerpoint/2010/main" spd="slow" advTm="117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Second Trial (2)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113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188900"/>
              </p:ext>
            </p:extLst>
          </p:nvPr>
        </p:nvGraphicFramePr>
        <p:xfrm>
          <a:off x="755576" y="2742059"/>
          <a:ext cx="31670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94" name="Equation" r:id="rId4" imgW="1892300" imgH="317500" progId="Equation.DSMT4">
                  <p:embed/>
                </p:oleObj>
              </mc:Choice>
              <mc:Fallback>
                <p:oleObj name="Equation" r:id="rId4" imgW="18923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2742059"/>
                        <a:ext cx="3167062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266583"/>
              </p:ext>
            </p:extLst>
          </p:nvPr>
        </p:nvGraphicFramePr>
        <p:xfrm>
          <a:off x="755576" y="3690664"/>
          <a:ext cx="32305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95" name="Equation" r:id="rId6" imgW="1930400" imgH="317500" progId="Equation.DSMT4">
                  <p:embed/>
                </p:oleObj>
              </mc:Choice>
              <mc:Fallback>
                <p:oleObj name="Equation" r:id="rId6" imgW="1930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576" y="3690664"/>
                        <a:ext cx="3230562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970993"/>
              </p:ext>
            </p:extLst>
          </p:nvPr>
        </p:nvGraphicFramePr>
        <p:xfrm>
          <a:off x="755576" y="1772816"/>
          <a:ext cx="32893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96" name="Equation" r:id="rId8" imgW="1739900" imgH="292100" progId="Equation.DSMT4">
                  <p:embed/>
                </p:oleObj>
              </mc:Choice>
              <mc:Fallback>
                <p:oleObj name="Equation" r:id="rId8" imgW="17399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5576" y="1772816"/>
                        <a:ext cx="32893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283968" y="1772816"/>
            <a:ext cx="3983087" cy="2448272"/>
            <a:chOff x="4283968" y="1772816"/>
            <a:chExt cx="3983087" cy="2448272"/>
          </a:xfrm>
        </p:grpSpPr>
        <p:sp>
          <p:nvSpPr>
            <p:cNvPr id="6" name="Right Brace 5"/>
            <p:cNvSpPr/>
            <p:nvPr/>
          </p:nvSpPr>
          <p:spPr>
            <a:xfrm>
              <a:off x="4283968" y="1772816"/>
              <a:ext cx="720080" cy="2448272"/>
            </a:xfrm>
            <a:prstGeom prst="rightBrace">
              <a:avLst>
                <a:gd name="adj1" fmla="val 34788"/>
                <a:gd name="adj2" fmla="val 50000"/>
              </a:avLst>
            </a:prstGeom>
            <a:ln w="38100" cmpd="sng">
              <a:solidFill>
                <a:srgbClr val="17375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8956895"/>
                </p:ext>
              </p:extLst>
            </p:nvPr>
          </p:nvGraphicFramePr>
          <p:xfrm>
            <a:off x="5292080" y="2708275"/>
            <a:ext cx="2974975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597" name="Equation" r:id="rId10" imgW="1574800" imgH="292100" progId="Equation.DSMT4">
                    <p:embed/>
                  </p:oleObj>
                </mc:Choice>
                <mc:Fallback>
                  <p:oleObj name="Equation" r:id="rId10" imgW="1574800" imgH="292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292080" y="2708275"/>
                          <a:ext cx="2974975" cy="550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10"/>
          <p:cNvSpPr txBox="1"/>
          <p:nvPr/>
        </p:nvSpPr>
        <p:spPr>
          <a:xfrm>
            <a:off x="683568" y="486916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However, we must check that the </a:t>
            </a:r>
            <a:r>
              <a:rPr lang="en-US" dirty="0" err="1"/>
              <a:t>μ‘s</a:t>
            </a:r>
            <a:r>
              <a:rPr lang="en-US" dirty="0"/>
              <a:t> meet the </a:t>
            </a:r>
            <a:br>
              <a:rPr lang="en-US" dirty="0"/>
            </a:br>
            <a:r>
              <a:rPr lang="en-US" dirty="0"/>
              <a:t>complementary slackness conditions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65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31"/>
    </mc:Choice>
    <mc:Fallback xmlns="">
      <p:transition xmlns:p14="http://schemas.microsoft.com/office/powerpoint/2010/main" spd="slow" advTm="42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Second Trial (3)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114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194912"/>
              </p:ext>
            </p:extLst>
          </p:nvPr>
        </p:nvGraphicFramePr>
        <p:xfrm>
          <a:off x="35496" y="2120900"/>
          <a:ext cx="5183188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82" name="Equation" r:id="rId4" imgW="2743200" imgH="1943100" progId="Equation.DSMT4">
                  <p:embed/>
                </p:oleObj>
              </mc:Choice>
              <mc:Fallback>
                <p:oleObj name="Equation" r:id="rId4" imgW="2743200" imgH="194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96" y="2120900"/>
                        <a:ext cx="5183188" cy="367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1055"/>
              </p:ext>
            </p:extLst>
          </p:nvPr>
        </p:nvGraphicFramePr>
        <p:xfrm>
          <a:off x="5569396" y="2374900"/>
          <a:ext cx="34798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83" name="Equation" r:id="rId6" imgW="1841500" imgH="292100" progId="Equation.DSMT4">
                  <p:embed/>
                </p:oleObj>
              </mc:Choice>
              <mc:Fallback>
                <p:oleObj name="Equation" r:id="rId6" imgW="18415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9396" y="2374900"/>
                        <a:ext cx="3479800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136976"/>
              </p:ext>
            </p:extLst>
          </p:nvPr>
        </p:nvGraphicFramePr>
        <p:xfrm>
          <a:off x="5509071" y="3681413"/>
          <a:ext cx="35274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84" name="Equation" r:id="rId8" imgW="1866900" imgH="254000" progId="Equation.DSMT4">
                  <p:embed/>
                </p:oleObj>
              </mc:Choice>
              <mc:Fallback>
                <p:oleObj name="Equation" r:id="rId8" imgW="1866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9071" y="3681413"/>
                        <a:ext cx="35274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82863"/>
              </p:ext>
            </p:extLst>
          </p:nvPr>
        </p:nvGraphicFramePr>
        <p:xfrm>
          <a:off x="5364088" y="4868863"/>
          <a:ext cx="36957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85" name="Equation" r:id="rId10" imgW="1955800" imgH="292100" progId="Equation.DSMT4">
                  <p:embed/>
                </p:oleObj>
              </mc:Choice>
              <mc:Fallback>
                <p:oleObj name="Equation" r:id="rId10" imgW="1955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64088" y="4868863"/>
                        <a:ext cx="36957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p Arrow 2"/>
          <p:cNvSpPr/>
          <p:nvPr/>
        </p:nvSpPr>
        <p:spPr>
          <a:xfrm>
            <a:off x="6984268" y="3068960"/>
            <a:ext cx="504056" cy="50405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948264" y="4365104"/>
            <a:ext cx="576064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4128" y="4653136"/>
            <a:ext cx="3312368" cy="100811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537041"/>
              </p:ext>
            </p:extLst>
          </p:nvPr>
        </p:nvGraphicFramePr>
        <p:xfrm>
          <a:off x="6660232" y="5877272"/>
          <a:ext cx="118177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86" name="Equation" r:id="rId12" imgW="393700" imgH="215900" progId="Equation.DSMT4">
                  <p:embed/>
                </p:oleObj>
              </mc:Choice>
              <mc:Fallback>
                <p:oleObj name="Equation" r:id="rId12" imgW="3937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60232" y="5877272"/>
                        <a:ext cx="1181778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351205"/>
              </p:ext>
            </p:extLst>
          </p:nvPr>
        </p:nvGraphicFramePr>
        <p:xfrm>
          <a:off x="179512" y="1268760"/>
          <a:ext cx="37433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87" name="Equation" r:id="rId14" imgW="1981200" imgH="292100" progId="Equation.DSMT4">
                  <p:embed/>
                </p:oleObj>
              </mc:Choice>
              <mc:Fallback>
                <p:oleObj name="Equation" r:id="rId14" imgW="1981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9512" y="1268760"/>
                        <a:ext cx="374332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2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67"/>
    </mc:Choice>
    <mc:Fallback xmlns="">
      <p:transition xmlns:p14="http://schemas.microsoft.com/office/powerpoint/2010/main" spd="slow" advTm="95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Second Trial (4)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115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9552" y="1196752"/>
            <a:ext cx="6481963" cy="530225"/>
            <a:chOff x="539552" y="1738524"/>
            <a:chExt cx="6481963" cy="530225"/>
          </a:xfrm>
        </p:grpSpPr>
        <p:sp>
          <p:nvSpPr>
            <p:cNvPr id="6" name="TextBox 5"/>
            <p:cNvSpPr txBox="1"/>
            <p:nvPr/>
          </p:nvSpPr>
          <p:spPr>
            <a:xfrm>
              <a:off x="539552" y="1772804"/>
              <a:ext cx="19543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constraint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58444" y="1772804"/>
              <a:ext cx="2963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should not be binding!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9736153"/>
                </p:ext>
              </p:extLst>
            </p:nvPr>
          </p:nvGraphicFramePr>
          <p:xfrm>
            <a:off x="2483768" y="1738524"/>
            <a:ext cx="1425575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930" name="Equation" r:id="rId4" imgW="850900" imgH="317500" progId="Equation.DSMT4">
                    <p:embed/>
                  </p:oleObj>
                </mc:Choice>
                <mc:Fallback>
                  <p:oleObj name="Equation" r:id="rId4" imgW="850900" imgH="317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83768" y="1738524"/>
                          <a:ext cx="1425575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611560" y="1772816"/>
            <a:ext cx="262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happening?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43608" y="4761148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43608" y="3501008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43608" y="6093296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23441"/>
              </p:ext>
            </p:extLst>
          </p:nvPr>
        </p:nvGraphicFramePr>
        <p:xfrm>
          <a:off x="7956376" y="3179068"/>
          <a:ext cx="435818" cy="62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31" name="Equation" r:id="rId6" imgW="203200" imgH="292100" progId="Equation.DSMT4">
                  <p:embed/>
                </p:oleObj>
              </mc:Choice>
              <mc:Fallback>
                <p:oleObj name="Equation" r:id="rId6" imgW="20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6376" y="3179068"/>
                        <a:ext cx="435818" cy="62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151457"/>
              </p:ext>
            </p:extLst>
          </p:nvPr>
        </p:nvGraphicFramePr>
        <p:xfrm>
          <a:off x="7956376" y="4437187"/>
          <a:ext cx="492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32" name="Equation" r:id="rId8" imgW="228600" imgH="292100" progId="Equation.DSMT4">
                  <p:embed/>
                </p:oleObj>
              </mc:Choice>
              <mc:Fallback>
                <p:oleObj name="Equation" r:id="rId8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6376" y="4437187"/>
                        <a:ext cx="4921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346862"/>
              </p:ext>
            </p:extLst>
          </p:nvPr>
        </p:nvGraphicFramePr>
        <p:xfrm>
          <a:off x="7956376" y="5754266"/>
          <a:ext cx="492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33" name="Equation" r:id="rId10" imgW="228600" imgH="292100" progId="Equation.DSMT4">
                  <p:embed/>
                </p:oleObj>
              </mc:Choice>
              <mc:Fallback>
                <p:oleObj name="Equation" r:id="rId10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56376" y="5754266"/>
                        <a:ext cx="4921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2987824" y="3323084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07704" y="4581128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07704" y="591118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56176" y="3323084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20272" y="4581128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84885" y="591118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125534"/>
              </p:ext>
            </p:extLst>
          </p:nvPr>
        </p:nvGraphicFramePr>
        <p:xfrm>
          <a:off x="2771800" y="3645024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34" name="Equation" r:id="rId12" imgW="406400" imgH="317500" progId="Equation.DSMT4">
                  <p:embed/>
                </p:oleObj>
              </mc:Choice>
              <mc:Fallback>
                <p:oleObj name="Equation" r:id="rId12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71800" y="3645024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344520"/>
              </p:ext>
            </p:extLst>
          </p:nvPr>
        </p:nvGraphicFramePr>
        <p:xfrm>
          <a:off x="1669476" y="4889227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35" name="Equation" r:id="rId14" imgW="406400" imgH="317500" progId="Equation.DSMT4">
                  <p:embed/>
                </p:oleObj>
              </mc:Choice>
              <mc:Fallback>
                <p:oleObj name="Equation" r:id="rId14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69476" y="4889227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333992"/>
              </p:ext>
            </p:extLst>
          </p:nvPr>
        </p:nvGraphicFramePr>
        <p:xfrm>
          <a:off x="1669476" y="6185371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36" name="Equation" r:id="rId16" imgW="406400" imgH="317500" progId="Equation.DSMT4">
                  <p:embed/>
                </p:oleObj>
              </mc:Choice>
              <mc:Fallback>
                <p:oleObj name="Equation" r:id="rId16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69476" y="6185371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054641"/>
              </p:ext>
            </p:extLst>
          </p:nvPr>
        </p:nvGraphicFramePr>
        <p:xfrm>
          <a:off x="3653160" y="6185843"/>
          <a:ext cx="5588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37" name="Equation" r:id="rId18" imgW="431800" imgH="317500" progId="Equation.DSMT4">
                  <p:embed/>
                </p:oleObj>
              </mc:Choice>
              <mc:Fallback>
                <p:oleObj name="Equation" r:id="rId18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53160" y="6185843"/>
                        <a:ext cx="558800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997818"/>
              </p:ext>
            </p:extLst>
          </p:nvPr>
        </p:nvGraphicFramePr>
        <p:xfrm>
          <a:off x="6765925" y="4868987"/>
          <a:ext cx="5603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38" name="Equation" r:id="rId20" imgW="431800" imgH="317500" progId="Equation.DSMT4">
                  <p:embed/>
                </p:oleObj>
              </mc:Choice>
              <mc:Fallback>
                <p:oleObj name="Equation" r:id="rId20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765925" y="4868987"/>
                        <a:ext cx="56038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691529"/>
              </p:ext>
            </p:extLst>
          </p:nvPr>
        </p:nvGraphicFramePr>
        <p:xfrm>
          <a:off x="5924550" y="3592389"/>
          <a:ext cx="558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39" name="Equation" r:id="rId22" imgW="431800" imgH="317500" progId="Equation.DSMT4">
                  <p:embed/>
                </p:oleObj>
              </mc:Choice>
              <mc:Fallback>
                <p:oleObj name="Equation" r:id="rId22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924550" y="3592389"/>
                        <a:ext cx="55880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4716016" y="4581128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174707"/>
              </p:ext>
            </p:extLst>
          </p:nvPr>
        </p:nvGraphicFramePr>
        <p:xfrm>
          <a:off x="4584108" y="4293096"/>
          <a:ext cx="275924" cy="35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40" name="Equation" r:id="rId24" imgW="228600" imgH="292100" progId="Equation.DSMT4">
                  <p:embed/>
                </p:oleObj>
              </mc:Choice>
              <mc:Fallback>
                <p:oleObj name="Equation" r:id="rId24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584108" y="4293096"/>
                        <a:ext cx="275924" cy="35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795631"/>
              </p:ext>
            </p:extLst>
          </p:nvPr>
        </p:nvGraphicFramePr>
        <p:xfrm>
          <a:off x="2195736" y="3068960"/>
          <a:ext cx="24606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41" name="Equation" r:id="rId26" imgW="203200" imgH="292100" progId="Equation.DSMT4">
                  <p:embed/>
                </p:oleObj>
              </mc:Choice>
              <mc:Fallback>
                <p:oleObj name="Equation" r:id="rId26" imgW="20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95736" y="3068960"/>
                        <a:ext cx="246062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2297782" y="3318892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709874"/>
              </p:ext>
            </p:extLst>
          </p:nvPr>
        </p:nvGraphicFramePr>
        <p:xfrm>
          <a:off x="4067944" y="5589240"/>
          <a:ext cx="275924" cy="35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42" name="Equation" r:id="rId28" imgW="228600" imgH="292100" progId="Equation.DSMT4">
                  <p:embed/>
                </p:oleObj>
              </mc:Choice>
              <mc:Fallback>
                <p:oleObj name="Equation" r:id="rId28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067944" y="5589240"/>
                        <a:ext cx="275924" cy="35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4211960" y="5923880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3540" y="2492896"/>
            <a:ext cx="1407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trial: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294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43"/>
    </mc:Choice>
    <mc:Fallback xmlns="">
      <p:transition xmlns:p14="http://schemas.microsoft.com/office/powerpoint/2010/main" spd="slow" advTm="53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Second Trial (5)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116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43608" y="4761148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43608" y="3501008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43608" y="6093296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687778"/>
              </p:ext>
            </p:extLst>
          </p:nvPr>
        </p:nvGraphicFramePr>
        <p:xfrm>
          <a:off x="7956376" y="3179068"/>
          <a:ext cx="435818" cy="62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22" name="Equation" r:id="rId4" imgW="203200" imgH="292100" progId="Equation.DSMT4">
                  <p:embed/>
                </p:oleObj>
              </mc:Choice>
              <mc:Fallback>
                <p:oleObj name="Equation" r:id="rId4" imgW="20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6376" y="3179068"/>
                        <a:ext cx="435818" cy="62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0220"/>
              </p:ext>
            </p:extLst>
          </p:nvPr>
        </p:nvGraphicFramePr>
        <p:xfrm>
          <a:off x="7956376" y="4437187"/>
          <a:ext cx="492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23" name="Equation" r:id="rId6" imgW="228600" imgH="292100" progId="Equation.DSMT4">
                  <p:embed/>
                </p:oleObj>
              </mc:Choice>
              <mc:Fallback>
                <p:oleObj name="Equation" r:id="rId6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6376" y="4437187"/>
                        <a:ext cx="4921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218993"/>
              </p:ext>
            </p:extLst>
          </p:nvPr>
        </p:nvGraphicFramePr>
        <p:xfrm>
          <a:off x="7956376" y="5754266"/>
          <a:ext cx="492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24" name="Equation" r:id="rId8" imgW="228600" imgH="292100" progId="Equation.DSMT4">
                  <p:embed/>
                </p:oleObj>
              </mc:Choice>
              <mc:Fallback>
                <p:oleObj name="Equation" r:id="rId8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6376" y="5754266"/>
                        <a:ext cx="4921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2987824" y="3323084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07704" y="4581128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07704" y="591118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56176" y="3323084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20272" y="4581128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84885" y="591118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599509"/>
              </p:ext>
            </p:extLst>
          </p:nvPr>
        </p:nvGraphicFramePr>
        <p:xfrm>
          <a:off x="2771800" y="3645024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25" name="Equation" r:id="rId10" imgW="406400" imgH="317500" progId="Equation.DSMT4">
                  <p:embed/>
                </p:oleObj>
              </mc:Choice>
              <mc:Fallback>
                <p:oleObj name="Equation" r:id="rId10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1800" y="3645024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724074"/>
              </p:ext>
            </p:extLst>
          </p:nvPr>
        </p:nvGraphicFramePr>
        <p:xfrm>
          <a:off x="1669476" y="4889227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26" name="Equation" r:id="rId12" imgW="406400" imgH="317500" progId="Equation.DSMT4">
                  <p:embed/>
                </p:oleObj>
              </mc:Choice>
              <mc:Fallback>
                <p:oleObj name="Equation" r:id="rId12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69476" y="4889227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588646"/>
              </p:ext>
            </p:extLst>
          </p:nvPr>
        </p:nvGraphicFramePr>
        <p:xfrm>
          <a:off x="1669476" y="6185371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27" name="Equation" r:id="rId14" imgW="406400" imgH="317500" progId="Equation.DSMT4">
                  <p:embed/>
                </p:oleObj>
              </mc:Choice>
              <mc:Fallback>
                <p:oleObj name="Equation" r:id="rId14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69476" y="6185371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393159"/>
              </p:ext>
            </p:extLst>
          </p:nvPr>
        </p:nvGraphicFramePr>
        <p:xfrm>
          <a:off x="3653160" y="6185843"/>
          <a:ext cx="5588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28" name="Equation" r:id="rId16" imgW="431800" imgH="317500" progId="Equation.DSMT4">
                  <p:embed/>
                </p:oleObj>
              </mc:Choice>
              <mc:Fallback>
                <p:oleObj name="Equation" r:id="rId16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53160" y="6185843"/>
                        <a:ext cx="558800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934087"/>
              </p:ext>
            </p:extLst>
          </p:nvPr>
        </p:nvGraphicFramePr>
        <p:xfrm>
          <a:off x="6765925" y="4868987"/>
          <a:ext cx="5603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29" name="Equation" r:id="rId18" imgW="431800" imgH="317500" progId="Equation.DSMT4">
                  <p:embed/>
                </p:oleObj>
              </mc:Choice>
              <mc:Fallback>
                <p:oleObj name="Equation" r:id="rId18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65925" y="4868987"/>
                        <a:ext cx="56038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428014"/>
              </p:ext>
            </p:extLst>
          </p:nvPr>
        </p:nvGraphicFramePr>
        <p:xfrm>
          <a:off x="5924550" y="3592389"/>
          <a:ext cx="558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30" name="Equation" r:id="rId20" imgW="431800" imgH="317500" progId="Equation.DSMT4">
                  <p:embed/>
                </p:oleObj>
              </mc:Choice>
              <mc:Fallback>
                <p:oleObj name="Equation" r:id="rId20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24550" y="3592389"/>
                        <a:ext cx="55880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4487884" y="4581128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170000"/>
              </p:ext>
            </p:extLst>
          </p:nvPr>
        </p:nvGraphicFramePr>
        <p:xfrm>
          <a:off x="4355976" y="4293096"/>
          <a:ext cx="275924" cy="35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31" name="Equation" r:id="rId22" imgW="228600" imgH="292100" progId="Equation.DSMT4">
                  <p:embed/>
                </p:oleObj>
              </mc:Choice>
              <mc:Fallback>
                <p:oleObj name="Equation" r:id="rId22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55976" y="4293096"/>
                        <a:ext cx="275924" cy="35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775889"/>
              </p:ext>
            </p:extLst>
          </p:nvPr>
        </p:nvGraphicFramePr>
        <p:xfrm>
          <a:off x="2885778" y="2780928"/>
          <a:ext cx="24606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32" name="Equation" r:id="rId24" imgW="203200" imgH="292100" progId="Equation.DSMT4">
                  <p:embed/>
                </p:oleObj>
              </mc:Choice>
              <mc:Fallback>
                <p:oleObj name="Equation" r:id="rId24" imgW="20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885778" y="2780928"/>
                        <a:ext cx="246062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2987824" y="3140968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705366"/>
              </p:ext>
            </p:extLst>
          </p:nvPr>
        </p:nvGraphicFramePr>
        <p:xfrm>
          <a:off x="3741220" y="5385916"/>
          <a:ext cx="275924" cy="35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33" name="Equation" r:id="rId26" imgW="228600" imgH="292100" progId="Equation.DSMT4">
                  <p:embed/>
                </p:oleObj>
              </mc:Choice>
              <mc:Fallback>
                <p:oleObj name="Equation" r:id="rId26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741220" y="5385916"/>
                        <a:ext cx="275924" cy="35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3885236" y="5720556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3540" y="2492896"/>
            <a:ext cx="1748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 trial: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339752" y="3068960"/>
            <a:ext cx="648072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flipH="1">
            <a:off x="3923928" y="5733256"/>
            <a:ext cx="648072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1196752"/>
            <a:ext cx="83135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second trial, we “pushed”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r>
              <a:rPr lang="en-US" dirty="0"/>
              <a:t> towards its lower limit and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br>
              <a:rPr lang="en-US" dirty="0"/>
            </a:br>
            <a:r>
              <a:rPr lang="en-US" dirty="0"/>
              <a:t>towards its upper limit. However, there was no need to push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br>
              <a:rPr lang="en-US" dirty="0"/>
            </a:br>
            <a:r>
              <a:rPr lang="en-US" dirty="0"/>
              <a:t>because increasing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r>
              <a:rPr lang="en-US" dirty="0"/>
              <a:t> would naturally reduce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r>
              <a:rPr lang="en-US" dirty="0"/>
              <a:t> below its limit.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282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67"/>
    </mc:Choice>
    <mc:Fallback xmlns="">
      <p:transition xmlns:p14="http://schemas.microsoft.com/office/powerpoint/2010/main" spd="slow" advTm="43967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Third Trial (1)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117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291047"/>
              </p:ext>
            </p:extLst>
          </p:nvPr>
        </p:nvGraphicFramePr>
        <p:xfrm>
          <a:off x="467544" y="1221482"/>
          <a:ext cx="31670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54" name="Equation" r:id="rId4" imgW="1892300" imgH="317500" progId="Equation.DSMT4">
                  <p:embed/>
                </p:oleObj>
              </mc:Choice>
              <mc:Fallback>
                <p:oleObj name="Equation" r:id="rId4" imgW="18923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221482"/>
                        <a:ext cx="3167062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060763"/>
              </p:ext>
            </p:extLst>
          </p:nvPr>
        </p:nvGraphicFramePr>
        <p:xfrm>
          <a:off x="3851920" y="1221283"/>
          <a:ext cx="16795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55" name="Equation" r:id="rId6" imgW="889000" imgH="292100" progId="Equation.DSMT4">
                  <p:embed/>
                </p:oleObj>
              </mc:Choice>
              <mc:Fallback>
                <p:oleObj name="Equation" r:id="rId6" imgW="889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1920" y="1221283"/>
                        <a:ext cx="1679575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027553"/>
              </p:ext>
            </p:extLst>
          </p:nvPr>
        </p:nvGraphicFramePr>
        <p:xfrm>
          <a:off x="469131" y="1916832"/>
          <a:ext cx="46069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56" name="Equation" r:id="rId8" imgW="2438400" imgH="292100" progId="Equation.DSMT4">
                  <p:embed/>
                </p:oleObj>
              </mc:Choice>
              <mc:Fallback>
                <p:oleObj name="Equation" r:id="rId8" imgW="24384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9131" y="1916832"/>
                        <a:ext cx="4606925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528178"/>
              </p:ext>
            </p:extLst>
          </p:nvPr>
        </p:nvGraphicFramePr>
        <p:xfrm>
          <a:off x="323528" y="3043238"/>
          <a:ext cx="434340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57" name="Equation" r:id="rId10" imgW="2298700" imgH="1270000" progId="Equation.DSMT4">
                  <p:embed/>
                </p:oleObj>
              </mc:Choice>
              <mc:Fallback>
                <p:oleObj name="Equation" r:id="rId10" imgW="2298700" imgH="12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3528" y="3043238"/>
                        <a:ext cx="4343400" cy="240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258562"/>
              </p:ext>
            </p:extLst>
          </p:nvPr>
        </p:nvGraphicFramePr>
        <p:xfrm>
          <a:off x="323528" y="5510759"/>
          <a:ext cx="4104456" cy="101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58" name="Equation" r:id="rId12" imgW="2260600" imgH="558800" progId="Equation.DSMT4">
                  <p:embed/>
                </p:oleObj>
              </mc:Choice>
              <mc:Fallback>
                <p:oleObj name="Equation" r:id="rId12" imgW="22606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3528" y="5510759"/>
                        <a:ext cx="4104456" cy="101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32040" y="3356992"/>
            <a:ext cx="4115123" cy="2880320"/>
            <a:chOff x="4932040" y="3356992"/>
            <a:chExt cx="4115123" cy="2880320"/>
          </a:xfrm>
        </p:grpSpPr>
        <p:sp>
          <p:nvSpPr>
            <p:cNvPr id="56" name="Right Brace 55"/>
            <p:cNvSpPr/>
            <p:nvPr/>
          </p:nvSpPr>
          <p:spPr>
            <a:xfrm>
              <a:off x="4932040" y="3356992"/>
              <a:ext cx="720080" cy="2880320"/>
            </a:xfrm>
            <a:prstGeom prst="rightBrace">
              <a:avLst>
                <a:gd name="adj1" fmla="val 34788"/>
                <a:gd name="adj2" fmla="val 50000"/>
              </a:avLst>
            </a:prstGeom>
            <a:ln w="38100" cmpd="sng">
              <a:solidFill>
                <a:srgbClr val="17375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1542134"/>
                </p:ext>
              </p:extLst>
            </p:nvPr>
          </p:nvGraphicFramePr>
          <p:xfrm>
            <a:off x="5808663" y="3862388"/>
            <a:ext cx="3238500" cy="184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759" name="Equation" r:id="rId14" imgW="1714500" imgH="977900" progId="Equation.DSMT4">
                    <p:embed/>
                  </p:oleObj>
                </mc:Choice>
                <mc:Fallback>
                  <p:oleObj name="Equation" r:id="rId14" imgW="1714500" imgH="977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808663" y="3862388"/>
                          <a:ext cx="3238500" cy="1844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19186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19"/>
    </mc:Choice>
    <mc:Fallback xmlns="">
      <p:transition xmlns:p14="http://schemas.microsoft.com/office/powerpoint/2010/main" spd="slow" advTm="61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Third Trial (2)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118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394480"/>
              </p:ext>
            </p:extLst>
          </p:nvPr>
        </p:nvGraphicFramePr>
        <p:xfrm>
          <a:off x="5340796" y="1484189"/>
          <a:ext cx="36957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78" name="Equation" r:id="rId4" imgW="1955800" imgH="292100" progId="Equation.DSMT4">
                  <p:embed/>
                </p:oleObj>
              </mc:Choice>
              <mc:Fallback>
                <p:oleObj name="Equation" r:id="rId4" imgW="1955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0796" y="1484189"/>
                        <a:ext cx="36957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215194"/>
              </p:ext>
            </p:extLst>
          </p:nvPr>
        </p:nvGraphicFramePr>
        <p:xfrm>
          <a:off x="467544" y="3284984"/>
          <a:ext cx="2470150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79" name="Equation" r:id="rId6" imgW="1308100" imgH="977900" progId="Equation.DSMT4">
                  <p:embed/>
                </p:oleObj>
              </mc:Choice>
              <mc:Fallback>
                <p:oleObj name="Equation" r:id="rId6" imgW="1308100" imgH="977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544" y="3284984"/>
                        <a:ext cx="2470150" cy="184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39835"/>
              </p:ext>
            </p:extLst>
          </p:nvPr>
        </p:nvGraphicFramePr>
        <p:xfrm>
          <a:off x="251520" y="1196752"/>
          <a:ext cx="4894262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80" name="Equation" r:id="rId8" imgW="2590800" imgH="622300" progId="Equation.DSMT4">
                  <p:embed/>
                </p:oleObj>
              </mc:Choice>
              <mc:Fallback>
                <p:oleObj name="Equation" r:id="rId8" imgW="25908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520" y="1196752"/>
                        <a:ext cx="4894262" cy="117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2545740"/>
            <a:ext cx="748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Solution that satisfies all the optimality conditions: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188641"/>
              </p:ext>
            </p:extLst>
          </p:nvPr>
        </p:nvGraphicFramePr>
        <p:xfrm>
          <a:off x="467544" y="5369520"/>
          <a:ext cx="2950479" cy="43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81" name="Equation" r:id="rId10" imgW="1714500" imgH="254000" progId="Equation.DSMT4">
                  <p:embed/>
                </p:oleObj>
              </mc:Choice>
              <mc:Fallback>
                <p:oleObj name="Equation" r:id="rId10" imgW="1714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544" y="5369520"/>
                        <a:ext cx="2950479" cy="437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235095"/>
              </p:ext>
            </p:extLst>
          </p:nvPr>
        </p:nvGraphicFramePr>
        <p:xfrm>
          <a:off x="467544" y="6046489"/>
          <a:ext cx="31908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82" name="Equation" r:id="rId12" imgW="1689100" imgH="292100" progId="Equation.DSMT4">
                  <p:embed/>
                </p:oleObj>
              </mc:Choice>
              <mc:Fallback>
                <p:oleObj name="Equation" r:id="rId12" imgW="16891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544" y="6046489"/>
                        <a:ext cx="31908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782422" y="5354052"/>
            <a:ext cx="4750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sym typeface="Wingdings"/>
              </a:rPr>
              <a:t> Cost of an extra MW of load</a:t>
            </a:r>
            <a:endParaRPr lang="en-US" sz="2800" dirty="0">
              <a:solidFill>
                <a:srgbClr val="FF66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2" y="6021288"/>
            <a:ext cx="5176968" cy="523220"/>
            <a:chOff x="3779912" y="6021288"/>
            <a:chExt cx="5176968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3779912" y="6021288"/>
              <a:ext cx="5176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sym typeface="Wingdings"/>
                </a:rPr>
                <a:t> Value of reducing        by 1MW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9488871"/>
                </p:ext>
              </p:extLst>
            </p:nvPr>
          </p:nvGraphicFramePr>
          <p:xfrm>
            <a:off x="6926060" y="6105996"/>
            <a:ext cx="526260" cy="411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783" name="Equation" r:id="rId14" imgW="406400" imgH="317500" progId="Equation.DSMT4">
                    <p:embed/>
                  </p:oleObj>
                </mc:Choice>
                <mc:Fallback>
                  <p:oleObj name="Equation" r:id="rId14" imgW="406400" imgH="317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926060" y="6105996"/>
                          <a:ext cx="526260" cy="4119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903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52"/>
    </mc:Choice>
    <mc:Fallback xmlns="">
      <p:transition xmlns:p14="http://schemas.microsoft.com/office/powerpoint/2010/main" spd="slow" advTm="111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Optimal 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119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43608" y="4761148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43608" y="3501008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43608" y="6093296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751934"/>
              </p:ext>
            </p:extLst>
          </p:nvPr>
        </p:nvGraphicFramePr>
        <p:xfrm>
          <a:off x="7956376" y="3179068"/>
          <a:ext cx="435818" cy="62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4" name="Equation" r:id="rId4" imgW="203200" imgH="292100" progId="Equation.DSMT4">
                  <p:embed/>
                </p:oleObj>
              </mc:Choice>
              <mc:Fallback>
                <p:oleObj name="Equation" r:id="rId4" imgW="20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6376" y="3179068"/>
                        <a:ext cx="435818" cy="62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798770"/>
              </p:ext>
            </p:extLst>
          </p:nvPr>
        </p:nvGraphicFramePr>
        <p:xfrm>
          <a:off x="7956376" y="4437187"/>
          <a:ext cx="492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5" name="Equation" r:id="rId6" imgW="228600" imgH="292100" progId="Equation.DSMT4">
                  <p:embed/>
                </p:oleObj>
              </mc:Choice>
              <mc:Fallback>
                <p:oleObj name="Equation" r:id="rId6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6376" y="4437187"/>
                        <a:ext cx="4921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518269"/>
              </p:ext>
            </p:extLst>
          </p:nvPr>
        </p:nvGraphicFramePr>
        <p:xfrm>
          <a:off x="7956376" y="5754266"/>
          <a:ext cx="492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6" name="Equation" r:id="rId8" imgW="228600" imgH="292100" progId="Equation.DSMT4">
                  <p:embed/>
                </p:oleObj>
              </mc:Choice>
              <mc:Fallback>
                <p:oleObj name="Equation" r:id="rId8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6376" y="5754266"/>
                        <a:ext cx="4921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2987824" y="3323084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07704" y="4581128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07704" y="591118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56176" y="3323084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20272" y="4581128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84885" y="591118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92242"/>
              </p:ext>
            </p:extLst>
          </p:nvPr>
        </p:nvGraphicFramePr>
        <p:xfrm>
          <a:off x="2771800" y="3645024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7" name="Equation" r:id="rId10" imgW="406400" imgH="317500" progId="Equation.DSMT4">
                  <p:embed/>
                </p:oleObj>
              </mc:Choice>
              <mc:Fallback>
                <p:oleObj name="Equation" r:id="rId10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1800" y="3645024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925747"/>
              </p:ext>
            </p:extLst>
          </p:nvPr>
        </p:nvGraphicFramePr>
        <p:xfrm>
          <a:off x="1669476" y="4889227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8" name="Equation" r:id="rId12" imgW="406400" imgH="317500" progId="Equation.DSMT4">
                  <p:embed/>
                </p:oleObj>
              </mc:Choice>
              <mc:Fallback>
                <p:oleObj name="Equation" r:id="rId12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69476" y="4889227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764156"/>
              </p:ext>
            </p:extLst>
          </p:nvPr>
        </p:nvGraphicFramePr>
        <p:xfrm>
          <a:off x="1669476" y="6185371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9" name="Equation" r:id="rId14" imgW="406400" imgH="317500" progId="Equation.DSMT4">
                  <p:embed/>
                </p:oleObj>
              </mc:Choice>
              <mc:Fallback>
                <p:oleObj name="Equation" r:id="rId14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69476" y="6185371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163680"/>
              </p:ext>
            </p:extLst>
          </p:nvPr>
        </p:nvGraphicFramePr>
        <p:xfrm>
          <a:off x="3653160" y="6185843"/>
          <a:ext cx="5588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0" name="Equation" r:id="rId16" imgW="431800" imgH="317500" progId="Equation.DSMT4">
                  <p:embed/>
                </p:oleObj>
              </mc:Choice>
              <mc:Fallback>
                <p:oleObj name="Equation" r:id="rId16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53160" y="6185843"/>
                        <a:ext cx="558800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161326"/>
              </p:ext>
            </p:extLst>
          </p:nvPr>
        </p:nvGraphicFramePr>
        <p:xfrm>
          <a:off x="6765925" y="4868987"/>
          <a:ext cx="5603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1" name="Equation" r:id="rId18" imgW="431800" imgH="317500" progId="Equation.DSMT4">
                  <p:embed/>
                </p:oleObj>
              </mc:Choice>
              <mc:Fallback>
                <p:oleObj name="Equation" r:id="rId18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65925" y="4868987"/>
                        <a:ext cx="56038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28727"/>
              </p:ext>
            </p:extLst>
          </p:nvPr>
        </p:nvGraphicFramePr>
        <p:xfrm>
          <a:off x="5924550" y="3592389"/>
          <a:ext cx="558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2" name="Equation" r:id="rId20" imgW="431800" imgH="317500" progId="Equation.DSMT4">
                  <p:embed/>
                </p:oleObj>
              </mc:Choice>
              <mc:Fallback>
                <p:oleObj name="Equation" r:id="rId20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24550" y="3592389"/>
                        <a:ext cx="55880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4644008" y="4581128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764309"/>
              </p:ext>
            </p:extLst>
          </p:nvPr>
        </p:nvGraphicFramePr>
        <p:xfrm>
          <a:off x="4512100" y="4221088"/>
          <a:ext cx="275924" cy="35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3" name="Equation" r:id="rId22" imgW="228600" imgH="292100" progId="Equation.DSMT4">
                  <p:embed/>
                </p:oleObj>
              </mc:Choice>
              <mc:Fallback>
                <p:oleObj name="Equation" r:id="rId22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512100" y="4221088"/>
                        <a:ext cx="275924" cy="35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876619"/>
              </p:ext>
            </p:extLst>
          </p:nvPr>
        </p:nvGraphicFramePr>
        <p:xfrm>
          <a:off x="2885778" y="2780928"/>
          <a:ext cx="24606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4" name="Equation" r:id="rId24" imgW="203200" imgH="292100" progId="Equation.DSMT4">
                  <p:embed/>
                </p:oleObj>
              </mc:Choice>
              <mc:Fallback>
                <p:oleObj name="Equation" r:id="rId24" imgW="20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885778" y="2780928"/>
                        <a:ext cx="246062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2987824" y="3140968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187281"/>
              </p:ext>
            </p:extLst>
          </p:nvPr>
        </p:nvGraphicFramePr>
        <p:xfrm>
          <a:off x="3563888" y="5385916"/>
          <a:ext cx="275924" cy="35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5" name="Equation" r:id="rId26" imgW="228600" imgH="292100" progId="Equation.DSMT4">
                  <p:embed/>
                </p:oleObj>
              </mc:Choice>
              <mc:Fallback>
                <p:oleObj name="Equation" r:id="rId26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563888" y="5385916"/>
                        <a:ext cx="275924" cy="35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3707904" y="5720556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3540" y="2492896"/>
            <a:ext cx="152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Third trial: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339752" y="3068960"/>
            <a:ext cx="648072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102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76"/>
    </mc:Choice>
    <mc:Fallback xmlns="">
      <p:transition xmlns:p14="http://schemas.microsoft.com/office/powerpoint/2010/main" spd="slow" advTm="26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Incremental Cost Curve</a:t>
            </a:r>
          </a:p>
        </p:txBody>
      </p:sp>
      <p:sp>
        <p:nvSpPr>
          <p:cNvPr id="66582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Incremental cost curve</a:t>
            </a: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Derivative of the cost curve</a:t>
            </a:r>
          </a:p>
          <a:p>
            <a:r>
              <a:rPr lang="en-GB" sz="2400" dirty="0"/>
              <a:t>In $/MWh</a:t>
            </a:r>
          </a:p>
          <a:p>
            <a:r>
              <a:rPr lang="en-GB" sz="2400" dirty="0"/>
              <a:t>Cost of the next MWh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7FC8D-C7FC-5643-8158-4A7D2A191EBF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66564" name="Object 4"/>
          <p:cNvGraphicFramePr>
            <a:graphicFrameLocks/>
          </p:cNvGraphicFramePr>
          <p:nvPr/>
        </p:nvGraphicFramePr>
        <p:xfrm>
          <a:off x="1371600" y="2324100"/>
          <a:ext cx="2971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6" name="Equation" r:id="rId3" imgW="2882900" imgH="584200" progId="Equation.3">
                  <p:embed/>
                </p:oleObj>
              </mc:Choice>
              <mc:Fallback>
                <p:oleObj name="Equation" r:id="rId3" imgW="2882900" imgH="5842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24100"/>
                        <a:ext cx="2971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5715000" y="1371600"/>
            <a:ext cx="2816225" cy="2286000"/>
            <a:chOff x="3600" y="864"/>
            <a:chExt cx="1774" cy="1440"/>
          </a:xfrm>
        </p:grpSpPr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>
              <a:off x="4088" y="1919"/>
              <a:ext cx="384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 flipV="1">
              <a:off x="4472" y="1632"/>
              <a:ext cx="1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8" name="Rectangle 8"/>
            <p:cNvSpPr>
              <a:spLocks noChangeArrowheads="1"/>
            </p:cNvSpPr>
            <p:nvPr/>
          </p:nvSpPr>
          <p:spPr bwMode="auto">
            <a:xfrm>
              <a:off x="4568" y="1680"/>
              <a:ext cx="2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∆F</a:t>
              </a:r>
              <a:endParaRPr lang="en-GB" sz="4000" b="1"/>
            </a:p>
          </p:txBody>
        </p:sp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4184" y="1968"/>
              <a:ext cx="2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∆P</a:t>
              </a:r>
              <a:endParaRPr lang="en-GB" sz="4000" b="1"/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>
              <a:off x="3600" y="960"/>
              <a:ext cx="1" cy="129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Line 11"/>
            <p:cNvSpPr>
              <a:spLocks noChangeShapeType="1"/>
            </p:cNvSpPr>
            <p:nvPr/>
          </p:nvSpPr>
          <p:spPr bwMode="auto">
            <a:xfrm flipH="1">
              <a:off x="3600" y="2250"/>
              <a:ext cx="1448" cy="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auto">
            <a:xfrm>
              <a:off x="3759" y="1248"/>
              <a:ext cx="953" cy="811"/>
            </a:xfrm>
            <a:custGeom>
              <a:avLst/>
              <a:gdLst>
                <a:gd name="T0" fmla="*/ 0 w 803"/>
                <a:gd name="T1" fmla="*/ 533 h 533"/>
                <a:gd name="T2" fmla="*/ 32 w 803"/>
                <a:gd name="T3" fmla="*/ 525 h 533"/>
                <a:gd name="T4" fmla="*/ 103 w 803"/>
                <a:gd name="T5" fmla="*/ 501 h 533"/>
                <a:gd name="T6" fmla="*/ 159 w 803"/>
                <a:gd name="T7" fmla="*/ 485 h 533"/>
                <a:gd name="T8" fmla="*/ 223 w 803"/>
                <a:gd name="T9" fmla="*/ 461 h 533"/>
                <a:gd name="T10" fmla="*/ 270 w 803"/>
                <a:gd name="T11" fmla="*/ 445 h 533"/>
                <a:gd name="T12" fmla="*/ 326 w 803"/>
                <a:gd name="T13" fmla="*/ 421 h 533"/>
                <a:gd name="T14" fmla="*/ 358 w 803"/>
                <a:gd name="T15" fmla="*/ 405 h 533"/>
                <a:gd name="T16" fmla="*/ 406 w 803"/>
                <a:gd name="T17" fmla="*/ 382 h 533"/>
                <a:gd name="T18" fmla="*/ 421 w 803"/>
                <a:gd name="T19" fmla="*/ 374 h 533"/>
                <a:gd name="T20" fmla="*/ 437 w 803"/>
                <a:gd name="T21" fmla="*/ 366 h 533"/>
                <a:gd name="T22" fmla="*/ 469 w 803"/>
                <a:gd name="T23" fmla="*/ 350 h 533"/>
                <a:gd name="T24" fmla="*/ 493 w 803"/>
                <a:gd name="T25" fmla="*/ 334 h 533"/>
                <a:gd name="T26" fmla="*/ 525 w 803"/>
                <a:gd name="T27" fmla="*/ 318 h 533"/>
                <a:gd name="T28" fmla="*/ 549 w 803"/>
                <a:gd name="T29" fmla="*/ 302 h 533"/>
                <a:gd name="T30" fmla="*/ 565 w 803"/>
                <a:gd name="T31" fmla="*/ 286 h 533"/>
                <a:gd name="T32" fmla="*/ 588 w 803"/>
                <a:gd name="T33" fmla="*/ 270 h 533"/>
                <a:gd name="T34" fmla="*/ 604 w 803"/>
                <a:gd name="T35" fmla="*/ 254 h 533"/>
                <a:gd name="T36" fmla="*/ 612 w 803"/>
                <a:gd name="T37" fmla="*/ 246 h 533"/>
                <a:gd name="T38" fmla="*/ 620 w 803"/>
                <a:gd name="T39" fmla="*/ 238 h 533"/>
                <a:gd name="T40" fmla="*/ 636 w 803"/>
                <a:gd name="T41" fmla="*/ 214 h 533"/>
                <a:gd name="T42" fmla="*/ 652 w 803"/>
                <a:gd name="T43" fmla="*/ 199 h 533"/>
                <a:gd name="T44" fmla="*/ 676 w 803"/>
                <a:gd name="T45" fmla="*/ 167 h 533"/>
                <a:gd name="T46" fmla="*/ 700 w 803"/>
                <a:gd name="T47" fmla="*/ 135 h 533"/>
                <a:gd name="T48" fmla="*/ 724 w 803"/>
                <a:gd name="T49" fmla="*/ 103 h 533"/>
                <a:gd name="T50" fmla="*/ 755 w 803"/>
                <a:gd name="T51" fmla="*/ 63 h 533"/>
                <a:gd name="T52" fmla="*/ 787 w 803"/>
                <a:gd name="T53" fmla="*/ 23 h 533"/>
                <a:gd name="T54" fmla="*/ 803 w 803"/>
                <a:gd name="T5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3" h="533">
                  <a:moveTo>
                    <a:pt x="0" y="533"/>
                  </a:moveTo>
                  <a:lnTo>
                    <a:pt x="32" y="525"/>
                  </a:lnTo>
                  <a:lnTo>
                    <a:pt x="103" y="501"/>
                  </a:lnTo>
                  <a:lnTo>
                    <a:pt x="159" y="485"/>
                  </a:lnTo>
                  <a:lnTo>
                    <a:pt x="223" y="461"/>
                  </a:lnTo>
                  <a:lnTo>
                    <a:pt x="270" y="445"/>
                  </a:lnTo>
                  <a:lnTo>
                    <a:pt x="326" y="421"/>
                  </a:lnTo>
                  <a:lnTo>
                    <a:pt x="358" y="405"/>
                  </a:lnTo>
                  <a:lnTo>
                    <a:pt x="406" y="382"/>
                  </a:lnTo>
                  <a:lnTo>
                    <a:pt x="421" y="374"/>
                  </a:lnTo>
                  <a:lnTo>
                    <a:pt x="437" y="366"/>
                  </a:lnTo>
                  <a:lnTo>
                    <a:pt x="469" y="350"/>
                  </a:lnTo>
                  <a:lnTo>
                    <a:pt x="493" y="334"/>
                  </a:lnTo>
                  <a:lnTo>
                    <a:pt x="525" y="318"/>
                  </a:lnTo>
                  <a:lnTo>
                    <a:pt x="549" y="302"/>
                  </a:lnTo>
                  <a:lnTo>
                    <a:pt x="565" y="286"/>
                  </a:lnTo>
                  <a:lnTo>
                    <a:pt x="588" y="270"/>
                  </a:lnTo>
                  <a:lnTo>
                    <a:pt x="604" y="254"/>
                  </a:lnTo>
                  <a:lnTo>
                    <a:pt x="612" y="246"/>
                  </a:lnTo>
                  <a:lnTo>
                    <a:pt x="620" y="238"/>
                  </a:lnTo>
                  <a:lnTo>
                    <a:pt x="636" y="214"/>
                  </a:lnTo>
                  <a:lnTo>
                    <a:pt x="652" y="199"/>
                  </a:lnTo>
                  <a:lnTo>
                    <a:pt x="676" y="167"/>
                  </a:lnTo>
                  <a:lnTo>
                    <a:pt x="700" y="135"/>
                  </a:lnTo>
                  <a:lnTo>
                    <a:pt x="724" y="103"/>
                  </a:lnTo>
                  <a:lnTo>
                    <a:pt x="755" y="63"/>
                  </a:lnTo>
                  <a:lnTo>
                    <a:pt x="787" y="23"/>
                  </a:lnTo>
                  <a:lnTo>
                    <a:pt x="803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Rectangle 13"/>
            <p:cNvSpPr>
              <a:spLocks noChangeArrowheads="1"/>
            </p:cNvSpPr>
            <p:nvPr/>
          </p:nvSpPr>
          <p:spPr bwMode="auto">
            <a:xfrm>
              <a:off x="3704" y="864"/>
              <a:ext cx="84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 dirty="0">
                  <a:latin typeface="Geneva" charset="0"/>
                </a:rPr>
                <a:t>Cost [$/h]</a:t>
              </a:r>
              <a:endParaRPr lang="en-GB" sz="4000" b="1" dirty="0"/>
            </a:p>
          </p:txBody>
        </p:sp>
        <p:sp>
          <p:nvSpPr>
            <p:cNvPr id="66574" name="Rectangle 14"/>
            <p:cNvSpPr>
              <a:spLocks noChangeArrowheads="1"/>
            </p:cNvSpPr>
            <p:nvPr/>
          </p:nvSpPr>
          <p:spPr bwMode="auto">
            <a:xfrm>
              <a:off x="5096" y="2112"/>
              <a:ext cx="2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MW</a:t>
              </a:r>
              <a:endParaRPr lang="en-GB" sz="4000" b="1"/>
            </a:p>
          </p:txBody>
        </p:sp>
      </p:grpSp>
      <p:grpSp>
        <p:nvGrpSpPr>
          <p:cNvPr id="66575" name="Group 15"/>
          <p:cNvGrpSpPr>
            <a:grpSpLocks/>
          </p:cNvGrpSpPr>
          <p:nvPr/>
        </p:nvGrpSpPr>
        <p:grpSpPr bwMode="auto">
          <a:xfrm>
            <a:off x="5715000" y="4114800"/>
            <a:ext cx="2816225" cy="2286000"/>
            <a:chOff x="3600" y="2592"/>
            <a:chExt cx="1774" cy="1440"/>
          </a:xfrm>
        </p:grpSpPr>
        <p:sp>
          <p:nvSpPr>
            <p:cNvPr id="66576" name="Line 16"/>
            <p:cNvSpPr>
              <a:spLocks noChangeShapeType="1"/>
            </p:cNvSpPr>
            <p:nvPr/>
          </p:nvSpPr>
          <p:spPr bwMode="auto">
            <a:xfrm>
              <a:off x="3600" y="2688"/>
              <a:ext cx="1" cy="129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Line 17"/>
            <p:cNvSpPr>
              <a:spLocks noChangeShapeType="1"/>
            </p:cNvSpPr>
            <p:nvPr/>
          </p:nvSpPr>
          <p:spPr bwMode="auto">
            <a:xfrm flipH="1">
              <a:off x="3600" y="3978"/>
              <a:ext cx="1448" cy="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8" name="Rectangle 18"/>
            <p:cNvSpPr>
              <a:spLocks noChangeArrowheads="1"/>
            </p:cNvSpPr>
            <p:nvPr/>
          </p:nvSpPr>
          <p:spPr bwMode="auto">
            <a:xfrm rot="21600000">
              <a:off x="3704" y="2592"/>
              <a:ext cx="13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 dirty="0">
                  <a:latin typeface="Geneva" charset="0"/>
                </a:rPr>
                <a:t>Incremental Cost </a:t>
              </a:r>
            </a:p>
            <a:p>
              <a:r>
                <a:rPr lang="en-GB" sz="2000" b="1" dirty="0">
                  <a:latin typeface="Geneva" charset="0"/>
                </a:rPr>
                <a:t>[$/MWh]</a:t>
              </a:r>
              <a:endParaRPr lang="en-GB" sz="4000" b="1" dirty="0"/>
            </a:p>
          </p:txBody>
        </p:sp>
        <p:sp>
          <p:nvSpPr>
            <p:cNvPr id="66579" name="Rectangle 19"/>
            <p:cNvSpPr>
              <a:spLocks noChangeArrowheads="1"/>
            </p:cNvSpPr>
            <p:nvPr/>
          </p:nvSpPr>
          <p:spPr bwMode="auto">
            <a:xfrm>
              <a:off x="5096" y="3840"/>
              <a:ext cx="2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>
                  <a:latin typeface="Geneva" charset="0"/>
                </a:rPr>
                <a:t>MW</a:t>
              </a:r>
              <a:endParaRPr lang="en-GB" sz="4000" b="1"/>
            </a:p>
          </p:txBody>
        </p:sp>
      </p:grpSp>
      <p:sp>
        <p:nvSpPr>
          <p:cNvPr id="66580" name="Freeform 20"/>
          <p:cNvSpPr>
            <a:spLocks/>
          </p:cNvSpPr>
          <p:nvPr/>
        </p:nvSpPr>
        <p:spPr bwMode="auto">
          <a:xfrm>
            <a:off x="6019800" y="5181600"/>
            <a:ext cx="1676400" cy="393700"/>
          </a:xfrm>
          <a:custGeom>
            <a:avLst/>
            <a:gdLst>
              <a:gd name="T0" fmla="*/ 0 w 912"/>
              <a:gd name="T1" fmla="*/ 240 h 248"/>
              <a:gd name="T2" fmla="*/ 192 w 912"/>
              <a:gd name="T3" fmla="*/ 240 h 248"/>
              <a:gd name="T4" fmla="*/ 432 w 912"/>
              <a:gd name="T5" fmla="*/ 192 h 248"/>
              <a:gd name="T6" fmla="*/ 624 w 912"/>
              <a:gd name="T7" fmla="*/ 144 h 248"/>
              <a:gd name="T8" fmla="*/ 720 w 912"/>
              <a:gd name="T9" fmla="*/ 96 h 248"/>
              <a:gd name="T10" fmla="*/ 912 w 912"/>
              <a:gd name="T11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248">
                <a:moveTo>
                  <a:pt x="0" y="240"/>
                </a:moveTo>
                <a:cubicBezTo>
                  <a:pt x="60" y="244"/>
                  <a:pt x="120" y="248"/>
                  <a:pt x="192" y="240"/>
                </a:cubicBezTo>
                <a:cubicBezTo>
                  <a:pt x="264" y="232"/>
                  <a:pt x="360" y="208"/>
                  <a:pt x="432" y="192"/>
                </a:cubicBezTo>
                <a:cubicBezTo>
                  <a:pt x="504" y="176"/>
                  <a:pt x="576" y="159"/>
                  <a:pt x="624" y="144"/>
                </a:cubicBezTo>
                <a:cubicBezTo>
                  <a:pt x="671" y="128"/>
                  <a:pt x="672" y="120"/>
                  <a:pt x="720" y="96"/>
                </a:cubicBezTo>
                <a:cubicBezTo>
                  <a:pt x="768" y="72"/>
                  <a:pt x="880" y="16"/>
                  <a:pt x="912" y="0"/>
                </a:cubicBezTo>
              </a:path>
            </a:pathLst>
          </a:custGeom>
          <a:noFill/>
          <a:ln w="38100" cap="sq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GB"/>
              <a:t>Practical Economic Dispatch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Equal Incremental Cost Dispatch</a:t>
            </a:r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685800" y="44196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 flipV="1">
            <a:off x="685800" y="2819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667000" y="4495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863600" y="24384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81" name="Equation" r:id="rId3" imgW="469900" imgH="635000" progId="Equation.DSMT4">
                  <p:embed/>
                </p:oleObj>
              </mc:Choice>
              <mc:Fallback>
                <p:oleObj name="Equation" r:id="rId3" imgW="469900" imgH="63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4384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Line 7"/>
          <p:cNvSpPr>
            <a:spLocks noChangeShapeType="1"/>
          </p:cNvSpPr>
          <p:nvPr/>
        </p:nvSpPr>
        <p:spPr bwMode="auto">
          <a:xfrm>
            <a:off x="3505200" y="44196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 flipV="1">
            <a:off x="3505200" y="2819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5486400" y="4495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25962" name="Object 10"/>
          <p:cNvGraphicFramePr>
            <a:graphicFrameLocks noChangeAspect="1"/>
          </p:cNvGraphicFramePr>
          <p:nvPr/>
        </p:nvGraphicFramePr>
        <p:xfrm>
          <a:off x="3683000" y="24384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82" name="Equation" r:id="rId5" imgW="469900" imgH="635000" progId="Equation.DSMT4">
                  <p:embed/>
                </p:oleObj>
              </mc:Choice>
              <mc:Fallback>
                <p:oleObj name="Equation" r:id="rId5" imgW="469900" imgH="635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4384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6324600" y="44196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V="1">
            <a:off x="6324600" y="2819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8305800" y="4506913"/>
            <a:ext cx="38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C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25966" name="Object 14"/>
          <p:cNvGraphicFramePr>
            <a:graphicFrameLocks noChangeAspect="1"/>
          </p:cNvGraphicFramePr>
          <p:nvPr/>
        </p:nvGraphicFramePr>
        <p:xfrm>
          <a:off x="6513513" y="24384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83" name="Equation" r:id="rId7" imgW="469900" imgH="635000" progId="Equation.DSMT4">
                  <p:embed/>
                </p:oleObj>
              </mc:Choice>
              <mc:Fallback>
                <p:oleObj name="Equation" r:id="rId7" imgW="469900" imgH="635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3" y="24384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7" name="Line 15"/>
          <p:cNvSpPr>
            <a:spLocks noChangeShapeType="1"/>
          </p:cNvSpPr>
          <p:nvPr/>
        </p:nvSpPr>
        <p:spPr bwMode="auto">
          <a:xfrm>
            <a:off x="685800" y="3657600"/>
            <a:ext cx="7772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8" name="Arc 16"/>
          <p:cNvSpPr>
            <a:spLocks/>
          </p:cNvSpPr>
          <p:nvPr/>
        </p:nvSpPr>
        <p:spPr bwMode="auto">
          <a:xfrm flipV="1">
            <a:off x="990600" y="3200400"/>
            <a:ext cx="16002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9" name="Arc 17"/>
          <p:cNvSpPr>
            <a:spLocks/>
          </p:cNvSpPr>
          <p:nvPr/>
        </p:nvSpPr>
        <p:spPr bwMode="auto">
          <a:xfrm flipV="1">
            <a:off x="3657600" y="3276600"/>
            <a:ext cx="150495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310"/>
              <a:gd name="T1" fmla="*/ 0 h 21600"/>
              <a:gd name="T2" fmla="*/ 20310 w 20310"/>
              <a:gd name="T3" fmla="*/ 14249 h 21600"/>
              <a:gd name="T4" fmla="*/ 0 w 2031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10" h="21600" fill="none" extrusionOk="0">
                <a:moveTo>
                  <a:pt x="0" y="-1"/>
                </a:moveTo>
                <a:cubicBezTo>
                  <a:pt x="9094" y="-1"/>
                  <a:pt x="17215" y="5696"/>
                  <a:pt x="20310" y="14248"/>
                </a:cubicBezTo>
              </a:path>
              <a:path w="20310" h="21600" stroke="0" extrusionOk="0">
                <a:moveTo>
                  <a:pt x="0" y="-1"/>
                </a:moveTo>
                <a:cubicBezTo>
                  <a:pt x="9094" y="-1"/>
                  <a:pt x="17215" y="5696"/>
                  <a:pt x="20310" y="1424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0" name="Arc 18"/>
          <p:cNvSpPr>
            <a:spLocks/>
          </p:cNvSpPr>
          <p:nvPr/>
        </p:nvSpPr>
        <p:spPr bwMode="auto">
          <a:xfrm flipV="1">
            <a:off x="6400800" y="3122613"/>
            <a:ext cx="1600200" cy="604837"/>
          </a:xfrm>
          <a:custGeom>
            <a:avLst/>
            <a:gdLst>
              <a:gd name="G0" fmla="+- 0 0 0"/>
              <a:gd name="G1" fmla="+- 21446 0 0"/>
              <a:gd name="G2" fmla="+- 21600 0 0"/>
              <a:gd name="T0" fmla="*/ 2566 w 21600"/>
              <a:gd name="T1" fmla="*/ 0 h 21446"/>
              <a:gd name="T2" fmla="*/ 21600 w 21600"/>
              <a:gd name="T3" fmla="*/ 21446 h 21446"/>
              <a:gd name="T4" fmla="*/ 0 w 21600"/>
              <a:gd name="T5" fmla="*/ 21446 h 2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46" fill="none" extrusionOk="0">
                <a:moveTo>
                  <a:pt x="2566" y="-2"/>
                </a:moveTo>
                <a:cubicBezTo>
                  <a:pt x="13425" y="1298"/>
                  <a:pt x="21600" y="10509"/>
                  <a:pt x="21600" y="21446"/>
                </a:cubicBezTo>
              </a:path>
              <a:path w="21600" h="21446" stroke="0" extrusionOk="0">
                <a:moveTo>
                  <a:pt x="2566" y="-2"/>
                </a:moveTo>
                <a:cubicBezTo>
                  <a:pt x="13425" y="1298"/>
                  <a:pt x="21600" y="10509"/>
                  <a:pt x="21600" y="21446"/>
                </a:cubicBezTo>
                <a:lnTo>
                  <a:pt x="0" y="21446"/>
                </a:lnTo>
                <a:close/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>
            <a:off x="2057400" y="36576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2" name="Line 20"/>
          <p:cNvSpPr>
            <a:spLocks noChangeShapeType="1"/>
          </p:cNvSpPr>
          <p:nvPr/>
        </p:nvSpPr>
        <p:spPr bwMode="auto">
          <a:xfrm>
            <a:off x="4800600" y="36576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3" name="Line 21"/>
          <p:cNvSpPr>
            <a:spLocks noChangeShapeType="1"/>
          </p:cNvSpPr>
          <p:nvPr/>
        </p:nvSpPr>
        <p:spPr bwMode="auto">
          <a:xfrm>
            <a:off x="7162800" y="36576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4" name="Oval 22"/>
          <p:cNvSpPr>
            <a:spLocks noChangeArrowheads="1"/>
          </p:cNvSpPr>
          <p:nvPr/>
        </p:nvSpPr>
        <p:spPr bwMode="auto">
          <a:xfrm>
            <a:off x="4592638" y="5562600"/>
            <a:ext cx="381000" cy="3810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latin typeface="Arial" charset="0"/>
              </a:rPr>
              <a:t>+</a:t>
            </a:r>
            <a:endParaRPr lang="en-GB" sz="1400">
              <a:latin typeface="Arial" charset="0"/>
            </a:endParaRPr>
          </a:p>
        </p:txBody>
      </p:sp>
      <p:sp>
        <p:nvSpPr>
          <p:cNvPr id="125975" name="Line 23"/>
          <p:cNvSpPr>
            <a:spLocks noChangeShapeType="1"/>
          </p:cNvSpPr>
          <p:nvPr/>
        </p:nvSpPr>
        <p:spPr bwMode="auto">
          <a:xfrm>
            <a:off x="4800600" y="4572000"/>
            <a:ext cx="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6" name="Line 24"/>
          <p:cNvSpPr>
            <a:spLocks noChangeShapeType="1"/>
          </p:cNvSpPr>
          <p:nvPr/>
        </p:nvSpPr>
        <p:spPr bwMode="auto">
          <a:xfrm>
            <a:off x="2081213" y="4533900"/>
            <a:ext cx="2468562" cy="11398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 flipH="1">
            <a:off x="5037138" y="4591050"/>
            <a:ext cx="2136775" cy="1092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8" name="AutoShape 26"/>
          <p:cNvSpPr>
            <a:spLocks noChangeArrowheads="1"/>
          </p:cNvSpPr>
          <p:nvPr/>
        </p:nvSpPr>
        <p:spPr bwMode="auto">
          <a:xfrm rot="5400000">
            <a:off x="4627563" y="6137275"/>
            <a:ext cx="630237" cy="4746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66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5979" name="Object 27"/>
          <p:cNvGraphicFramePr>
            <a:graphicFrameLocks noChangeAspect="1"/>
          </p:cNvGraphicFramePr>
          <p:nvPr/>
        </p:nvGraphicFramePr>
        <p:xfrm>
          <a:off x="5349875" y="6353175"/>
          <a:ext cx="1346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84" name="Equation" r:id="rId9" imgW="1346200" imgH="279400" progId="Equation.DSMT4">
                  <p:embed/>
                </p:oleObj>
              </mc:Choice>
              <mc:Fallback>
                <p:oleObj name="Equation" r:id="rId9" imgW="1346200" imgH="2794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6353175"/>
                        <a:ext cx="1346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0" name="Object 28"/>
          <p:cNvGraphicFramePr>
            <a:graphicFrameLocks noChangeAspect="1"/>
          </p:cNvGraphicFramePr>
          <p:nvPr/>
        </p:nvGraphicFramePr>
        <p:xfrm>
          <a:off x="304800" y="3498850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85" name="Equation" r:id="rId11" imgW="177800" imgH="215900" progId="Equation.DSMT4">
                  <p:embed/>
                </p:oleObj>
              </mc:Choice>
              <mc:Fallback>
                <p:oleObj name="Equation" r:id="rId11" imgW="177800" imgH="2159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98850"/>
                        <a:ext cx="177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121</a:t>
            </a:fld>
            <a:endParaRPr lang="en-GB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Lambda search algorithm</a:t>
            </a:r>
          </a:p>
        </p:txBody>
      </p:sp>
      <p:graphicFrame>
        <p:nvGraphicFramePr>
          <p:cNvPr id="126979" name="Object 3"/>
          <p:cNvGraphicFramePr>
            <a:graphicFrameLocks noChangeAspect="1"/>
          </p:cNvGraphicFramePr>
          <p:nvPr/>
        </p:nvGraphicFramePr>
        <p:xfrm>
          <a:off x="914400" y="1295400"/>
          <a:ext cx="7685088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2" name="Equation" r:id="rId3" imgW="7683500" imgH="5194300" progId="Equation.DSMT4">
                  <p:embed/>
                </p:oleObj>
              </mc:Choice>
              <mc:Fallback>
                <p:oleObj name="Equation" r:id="rId3" imgW="7683500" imgH="5194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685088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122</a:t>
            </a:fld>
            <a:endParaRPr lang="en-GB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3250" cy="882650"/>
          </a:xfrm>
        </p:spPr>
        <p:txBody>
          <a:bodyPr/>
          <a:lstStyle/>
          <a:p>
            <a:r>
              <a:rPr lang="en-GB"/>
              <a:t>Linear Cost Curves</a:t>
            </a:r>
          </a:p>
        </p:txBody>
      </p:sp>
      <p:grpSp>
        <p:nvGrpSpPr>
          <p:cNvPr id="128042" name="Group 42"/>
          <p:cNvGrpSpPr>
            <a:grpSpLocks/>
          </p:cNvGrpSpPr>
          <p:nvPr/>
        </p:nvGrpSpPr>
        <p:grpSpPr bwMode="auto">
          <a:xfrm>
            <a:off x="609600" y="5451475"/>
            <a:ext cx="7467600" cy="215900"/>
            <a:chOff x="384" y="3434"/>
            <a:chExt cx="4704" cy="136"/>
          </a:xfrm>
        </p:grpSpPr>
        <p:graphicFrame>
          <p:nvGraphicFramePr>
            <p:cNvPr id="128040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9766457"/>
                </p:ext>
              </p:extLst>
            </p:nvPr>
          </p:nvGraphicFramePr>
          <p:xfrm>
            <a:off x="384" y="3434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53" name="Equation" r:id="rId3" imgW="177800" imgH="215900" progId="Equation.DSMT4">
                    <p:embed/>
                  </p:oleObj>
                </mc:Choice>
                <mc:Fallback>
                  <p:oleObj name="Equation" r:id="rId3" imgW="177800" imgH="215900" progId="Equation.DSMT4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434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41" name="Line 41"/>
            <p:cNvSpPr>
              <a:spLocks noChangeShapeType="1"/>
            </p:cNvSpPr>
            <p:nvPr/>
          </p:nvSpPr>
          <p:spPr bwMode="auto">
            <a:xfrm>
              <a:off x="688" y="3502"/>
              <a:ext cx="440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54" name="Equation" r:id="rId5" imgW="330200" imgH="279400" progId="Equation.DSMT4">
                  <p:embed/>
                </p:oleObj>
              </mc:Choice>
              <mc:Fallback>
                <p:oleObj name="Equation" r:id="rId5" imgW="330200" imgH="279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0" name="Object 10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55" name="Equation" r:id="rId7" imgW="330200" imgH="279400" progId="Equation.DSMT4">
                  <p:embed/>
                </p:oleObj>
              </mc:Choice>
              <mc:Fallback>
                <p:oleObj name="Equation" r:id="rId7" imgW="3302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25" name="Line 25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26" name="Line 26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35" name="Line 35"/>
          <p:cNvSpPr>
            <a:spLocks noChangeShapeType="1"/>
          </p:cNvSpPr>
          <p:nvPr/>
        </p:nvSpPr>
        <p:spPr bwMode="auto">
          <a:xfrm flipV="1">
            <a:off x="5257800" y="1447800"/>
            <a:ext cx="2286000" cy="18288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36" name="Line 36"/>
          <p:cNvSpPr>
            <a:spLocks noChangeShapeType="1"/>
          </p:cNvSpPr>
          <p:nvPr/>
        </p:nvSpPr>
        <p:spPr bwMode="auto">
          <a:xfrm flipV="1">
            <a:off x="1104900" y="2133600"/>
            <a:ext cx="2476500" cy="11430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45" name="Text Box 45"/>
          <p:cNvSpPr txBox="1">
            <a:spLocks noChangeArrowheads="1"/>
          </p:cNvSpPr>
          <p:nvPr/>
        </p:nvSpPr>
        <p:spPr bwMode="auto">
          <a:xfrm>
            <a:off x="3886200" y="2971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sp>
        <p:nvSpPr>
          <p:cNvPr id="128046" name="Text Box 46"/>
          <p:cNvSpPr txBox="1">
            <a:spLocks noChangeArrowheads="1"/>
          </p:cNvSpPr>
          <p:nvPr/>
        </p:nvSpPr>
        <p:spPr bwMode="auto">
          <a:xfrm>
            <a:off x="7926388" y="2971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sp>
        <p:nvSpPr>
          <p:cNvPr id="128047" name="Text Box 47"/>
          <p:cNvSpPr txBox="1">
            <a:spLocks noChangeArrowheads="1"/>
          </p:cNvSpPr>
          <p:nvPr/>
        </p:nvSpPr>
        <p:spPr bwMode="auto">
          <a:xfrm>
            <a:off x="3563938" y="33528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MAX</a:t>
            </a:r>
            <a:endParaRPr lang="en-GB" sz="1400">
              <a:latin typeface="Arial" charset="0"/>
            </a:endParaRPr>
          </a:p>
        </p:txBody>
      </p:sp>
      <p:sp>
        <p:nvSpPr>
          <p:cNvPr id="128048" name="Text Box 48"/>
          <p:cNvSpPr txBox="1">
            <a:spLocks noChangeArrowheads="1"/>
          </p:cNvSpPr>
          <p:nvPr/>
        </p:nvSpPr>
        <p:spPr bwMode="auto">
          <a:xfrm>
            <a:off x="7543800" y="3352800"/>
            <a:ext cx="7726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latin typeface="Arial" charset="0"/>
              </a:rPr>
              <a:t>P</a:t>
            </a:r>
            <a:r>
              <a:rPr lang="en-GB" sz="1400" baseline="-25000" dirty="0">
                <a:latin typeface="Arial" charset="0"/>
              </a:rPr>
              <a:t>B</a:t>
            </a:r>
            <a:r>
              <a:rPr lang="en-GB" sz="1400" baseline="30000" dirty="0">
                <a:latin typeface="Arial" charset="0"/>
              </a:rPr>
              <a:t>MAX</a:t>
            </a:r>
            <a:endParaRPr lang="en-GB" sz="1400" dirty="0">
              <a:latin typeface="Arial" charset="0"/>
            </a:endParaRPr>
          </a:p>
        </p:txBody>
      </p:sp>
      <p:grpSp>
        <p:nvGrpSpPr>
          <p:cNvPr id="128052" name="Group 52"/>
          <p:cNvGrpSpPr>
            <a:grpSpLocks/>
          </p:cNvGrpSpPr>
          <p:nvPr/>
        </p:nvGrpSpPr>
        <p:grpSpPr bwMode="auto">
          <a:xfrm>
            <a:off x="558800" y="1412875"/>
            <a:ext cx="7747000" cy="4914900"/>
            <a:chOff x="352" y="890"/>
            <a:chExt cx="4880" cy="3096"/>
          </a:xfrm>
        </p:grpSpPr>
        <p:graphicFrame>
          <p:nvGraphicFramePr>
            <p:cNvPr id="128004" name="Object 4"/>
            <p:cNvGraphicFramePr>
              <a:graphicFrameLocks noChangeAspect="1"/>
            </p:cNvGraphicFramePr>
            <p:nvPr/>
          </p:nvGraphicFramePr>
          <p:xfrm>
            <a:off x="352" y="2448"/>
            <a:ext cx="296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56" name="Equation" r:id="rId9" imgW="469900" imgH="635000" progId="Equation.DSMT4">
                    <p:embed/>
                  </p:oleObj>
                </mc:Choice>
                <mc:Fallback>
                  <p:oleObj name="Equation" r:id="rId9" imgW="469900" imgH="6350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" y="2448"/>
                          <a:ext cx="296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6" name="Object 6"/>
            <p:cNvGraphicFramePr>
              <a:graphicFrameLocks noChangeAspect="1"/>
            </p:cNvGraphicFramePr>
            <p:nvPr/>
          </p:nvGraphicFramePr>
          <p:xfrm>
            <a:off x="2928" y="2448"/>
            <a:ext cx="296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57" name="Equation" r:id="rId11" imgW="469900" imgH="635000" progId="Equation.DSMT4">
                    <p:embed/>
                  </p:oleObj>
                </mc:Choice>
                <mc:Fallback>
                  <p:oleObj name="Equation" r:id="rId11" imgW="469900" imgH="635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448"/>
                          <a:ext cx="296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11" name="Line 11"/>
            <p:cNvSpPr>
              <a:spLocks noChangeShapeType="1"/>
            </p:cNvSpPr>
            <p:nvPr/>
          </p:nvSpPr>
          <p:spPr bwMode="auto">
            <a:xfrm>
              <a:off x="688" y="3737"/>
              <a:ext cx="18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2" name="Line 12"/>
            <p:cNvSpPr>
              <a:spLocks noChangeShapeType="1"/>
            </p:cNvSpPr>
            <p:nvPr/>
          </p:nvSpPr>
          <p:spPr bwMode="auto">
            <a:xfrm flipV="1">
              <a:off x="688" y="2729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9" name="Line 19"/>
            <p:cNvSpPr>
              <a:spLocks noChangeShapeType="1"/>
            </p:cNvSpPr>
            <p:nvPr/>
          </p:nvSpPr>
          <p:spPr bwMode="auto">
            <a:xfrm flipH="1">
              <a:off x="2238" y="1344"/>
              <a:ext cx="18" cy="23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1" name="Line 21"/>
            <p:cNvSpPr>
              <a:spLocks noChangeShapeType="1"/>
            </p:cNvSpPr>
            <p:nvPr/>
          </p:nvSpPr>
          <p:spPr bwMode="auto">
            <a:xfrm>
              <a:off x="672" y="3360"/>
              <a:ext cx="1584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3" name="Line 23"/>
            <p:cNvSpPr>
              <a:spLocks noChangeShapeType="1"/>
            </p:cNvSpPr>
            <p:nvPr/>
          </p:nvSpPr>
          <p:spPr bwMode="auto">
            <a:xfrm>
              <a:off x="3312" y="3737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4" name="Line 24"/>
            <p:cNvSpPr>
              <a:spLocks noChangeShapeType="1"/>
            </p:cNvSpPr>
            <p:nvPr/>
          </p:nvSpPr>
          <p:spPr bwMode="auto">
            <a:xfrm flipV="1">
              <a:off x="3312" y="2729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Line 31"/>
            <p:cNvSpPr>
              <a:spLocks noChangeShapeType="1"/>
            </p:cNvSpPr>
            <p:nvPr/>
          </p:nvSpPr>
          <p:spPr bwMode="auto">
            <a:xfrm flipH="1">
              <a:off x="4771" y="890"/>
              <a:ext cx="0" cy="28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Line 34"/>
            <p:cNvSpPr>
              <a:spLocks noChangeShapeType="1"/>
            </p:cNvSpPr>
            <p:nvPr/>
          </p:nvSpPr>
          <p:spPr bwMode="auto">
            <a:xfrm>
              <a:off x="3312" y="3072"/>
              <a:ext cx="1459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Text Box 43"/>
            <p:cNvSpPr txBox="1">
              <a:spLocks noChangeArrowheads="1"/>
            </p:cNvSpPr>
            <p:nvPr/>
          </p:nvSpPr>
          <p:spPr bwMode="auto">
            <a:xfrm>
              <a:off x="2424" y="3552"/>
              <a:ext cx="2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P</a:t>
              </a:r>
              <a:r>
                <a:rPr lang="en-GB" sz="1400" baseline="-25000">
                  <a:latin typeface="Arial" charset="0"/>
                </a:rPr>
                <a:t>A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28044" name="Text Box 44"/>
            <p:cNvSpPr txBox="1">
              <a:spLocks noChangeArrowheads="1"/>
            </p:cNvSpPr>
            <p:nvPr/>
          </p:nvSpPr>
          <p:spPr bwMode="auto">
            <a:xfrm>
              <a:off x="4993" y="3552"/>
              <a:ext cx="2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P</a:t>
              </a:r>
              <a:r>
                <a:rPr lang="en-GB" sz="1400" baseline="-25000">
                  <a:latin typeface="Arial" charset="0"/>
                </a:rPr>
                <a:t>B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28049" name="Text Box 49"/>
            <p:cNvSpPr txBox="1">
              <a:spLocks noChangeArrowheads="1"/>
            </p:cNvSpPr>
            <p:nvPr/>
          </p:nvSpPr>
          <p:spPr bwMode="auto">
            <a:xfrm>
              <a:off x="2149" y="3792"/>
              <a:ext cx="3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P</a:t>
              </a:r>
              <a:r>
                <a:rPr lang="en-GB" sz="1400" baseline="-25000">
                  <a:latin typeface="Arial" charset="0"/>
                </a:rPr>
                <a:t>A</a:t>
              </a:r>
              <a:r>
                <a:rPr lang="en-GB" sz="1400" baseline="30000">
                  <a:latin typeface="Arial" charset="0"/>
                </a:rPr>
                <a:t>MAX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28050" name="Text Box 50"/>
            <p:cNvSpPr txBox="1">
              <a:spLocks noChangeArrowheads="1"/>
            </p:cNvSpPr>
            <p:nvPr/>
          </p:nvSpPr>
          <p:spPr bwMode="auto">
            <a:xfrm>
              <a:off x="4656" y="3792"/>
              <a:ext cx="4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400" dirty="0">
                  <a:latin typeface="Arial" charset="0"/>
                </a:rPr>
                <a:t>P</a:t>
              </a:r>
              <a:r>
                <a:rPr lang="en-GB" sz="1400" baseline="-25000" dirty="0">
                  <a:latin typeface="Arial" charset="0"/>
                </a:rPr>
                <a:t>B</a:t>
              </a:r>
              <a:r>
                <a:rPr lang="en-GB" sz="1400" baseline="30000" dirty="0">
                  <a:latin typeface="Arial" charset="0"/>
                </a:rPr>
                <a:t>MAX</a:t>
              </a:r>
              <a:endParaRPr lang="en-GB" sz="1400" dirty="0">
                <a:latin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304800"/>
            <a:ext cx="8223250" cy="882650"/>
          </a:xfrm>
        </p:spPr>
        <p:txBody>
          <a:bodyPr/>
          <a:lstStyle/>
          <a:p>
            <a:r>
              <a:rPr lang="en-GB"/>
              <a:t>Linear Cost Curves</a:t>
            </a:r>
          </a:p>
        </p:txBody>
      </p:sp>
      <p:graphicFrame>
        <p:nvGraphicFramePr>
          <p:cNvPr id="292869" name="Object 5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02" name="Equation" r:id="rId3" imgW="469900" imgH="635000" progId="Equation.DSMT4">
                  <p:embed/>
                </p:oleObj>
              </mc:Choice>
              <mc:Fallback>
                <p:oleObj name="Equation" r:id="rId3" imgW="469900" imgH="63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71" name="Object 7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03" name="Equation" r:id="rId5" imgW="469900" imgH="635000" progId="Equation.DSMT4">
                  <p:embed/>
                </p:oleObj>
              </mc:Choice>
              <mc:Fallback>
                <p:oleObj name="Equation" r:id="rId5" imgW="469900" imgH="63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72" name="Line 8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3" name="Line 9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 flipH="1">
            <a:off x="3552825" y="2133600"/>
            <a:ext cx="28575" cy="3773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>
            <a:off x="1066800" y="5334000"/>
            <a:ext cx="25146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6" name="Line 12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7" name="Line 13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8" name="Line 1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9" name="Line 15"/>
          <p:cNvSpPr>
            <a:spLocks noChangeShapeType="1"/>
          </p:cNvSpPr>
          <p:nvPr/>
        </p:nvSpPr>
        <p:spPr bwMode="auto">
          <a:xfrm>
            <a:off x="5257800" y="4876800"/>
            <a:ext cx="23161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2882" name="Object 18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04" name="Equation" r:id="rId7" imgW="330200" imgH="279400" progId="Equation.DSMT4">
                  <p:embed/>
                </p:oleObj>
              </mc:Choice>
              <mc:Fallback>
                <p:oleObj name="Equation" r:id="rId7" imgW="330200" imgH="279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84" name="Object 20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05" name="Equation" r:id="rId9" imgW="330200" imgH="279400" progId="Equation.DSMT4">
                  <p:embed/>
                </p:oleObj>
              </mc:Choice>
              <mc:Fallback>
                <p:oleObj name="Equation" r:id="rId9" imgW="3302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85" name="Line 21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86" name="Line 22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87" name="Line 23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88" name="Line 24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89" name="Line 25"/>
          <p:cNvSpPr>
            <a:spLocks noChangeShapeType="1"/>
          </p:cNvSpPr>
          <p:nvPr/>
        </p:nvSpPr>
        <p:spPr bwMode="auto">
          <a:xfrm flipV="1">
            <a:off x="5257800" y="1447800"/>
            <a:ext cx="2286000" cy="18288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90" name="Line 26"/>
          <p:cNvSpPr>
            <a:spLocks noChangeShapeType="1"/>
          </p:cNvSpPr>
          <p:nvPr/>
        </p:nvSpPr>
        <p:spPr bwMode="auto">
          <a:xfrm flipV="1">
            <a:off x="1066800" y="2133600"/>
            <a:ext cx="2476500" cy="11430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2891" name="Group 27"/>
          <p:cNvGrpSpPr>
            <a:grpSpLocks/>
          </p:cNvGrpSpPr>
          <p:nvPr/>
        </p:nvGrpSpPr>
        <p:grpSpPr bwMode="auto">
          <a:xfrm>
            <a:off x="609600" y="5219700"/>
            <a:ext cx="7467600" cy="215900"/>
            <a:chOff x="384" y="3434"/>
            <a:chExt cx="4704" cy="136"/>
          </a:xfrm>
        </p:grpSpPr>
        <p:graphicFrame>
          <p:nvGraphicFramePr>
            <p:cNvPr id="292892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9025372"/>
                </p:ext>
              </p:extLst>
            </p:nvPr>
          </p:nvGraphicFramePr>
          <p:xfrm>
            <a:off x="384" y="3434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206" name="Equation" r:id="rId11" imgW="177800" imgH="215900" progId="Equation.DSMT4">
                    <p:embed/>
                  </p:oleObj>
                </mc:Choice>
                <mc:Fallback>
                  <p:oleObj name="Equation" r:id="rId11" imgW="177800" imgH="21590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434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2893" name="Line 29"/>
            <p:cNvSpPr>
              <a:spLocks noChangeShapeType="1"/>
            </p:cNvSpPr>
            <p:nvPr/>
          </p:nvSpPr>
          <p:spPr bwMode="auto">
            <a:xfrm>
              <a:off x="688" y="3502"/>
              <a:ext cx="440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2894" name="Text Box 30"/>
          <p:cNvSpPr txBox="1">
            <a:spLocks noChangeArrowheads="1"/>
          </p:cNvSpPr>
          <p:nvPr/>
        </p:nvSpPr>
        <p:spPr bwMode="auto">
          <a:xfrm>
            <a:off x="3848100" y="5638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sp>
        <p:nvSpPr>
          <p:cNvPr id="292895" name="Text Box 31"/>
          <p:cNvSpPr txBox="1">
            <a:spLocks noChangeArrowheads="1"/>
          </p:cNvSpPr>
          <p:nvPr/>
        </p:nvSpPr>
        <p:spPr bwMode="auto">
          <a:xfrm>
            <a:off x="7926388" y="5638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sp>
        <p:nvSpPr>
          <p:cNvPr id="292896" name="Text Box 32"/>
          <p:cNvSpPr txBox="1">
            <a:spLocks noChangeArrowheads="1"/>
          </p:cNvSpPr>
          <p:nvPr/>
        </p:nvSpPr>
        <p:spPr bwMode="auto">
          <a:xfrm>
            <a:off x="3886200" y="2971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sp>
        <p:nvSpPr>
          <p:cNvPr id="292897" name="Text Box 33"/>
          <p:cNvSpPr txBox="1">
            <a:spLocks noChangeArrowheads="1"/>
          </p:cNvSpPr>
          <p:nvPr/>
        </p:nvSpPr>
        <p:spPr bwMode="auto">
          <a:xfrm>
            <a:off x="7926388" y="2971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sp>
        <p:nvSpPr>
          <p:cNvPr id="292898" name="Text Box 34"/>
          <p:cNvSpPr txBox="1">
            <a:spLocks noChangeArrowheads="1"/>
          </p:cNvSpPr>
          <p:nvPr/>
        </p:nvSpPr>
        <p:spPr bwMode="auto">
          <a:xfrm>
            <a:off x="3563938" y="33528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MAX</a:t>
            </a:r>
            <a:endParaRPr lang="en-GB" sz="1400">
              <a:latin typeface="Arial" charset="0"/>
            </a:endParaRPr>
          </a:p>
        </p:txBody>
      </p:sp>
      <p:sp>
        <p:nvSpPr>
          <p:cNvPr id="292899" name="Text Box 35"/>
          <p:cNvSpPr txBox="1">
            <a:spLocks noChangeArrowheads="1"/>
          </p:cNvSpPr>
          <p:nvPr/>
        </p:nvSpPr>
        <p:spPr bwMode="auto">
          <a:xfrm>
            <a:off x="7543800" y="3352800"/>
            <a:ext cx="9166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latin typeface="Arial" charset="0"/>
              </a:rPr>
              <a:t>P</a:t>
            </a:r>
            <a:r>
              <a:rPr lang="en-GB" sz="1400" baseline="-25000" dirty="0">
                <a:latin typeface="Arial" charset="0"/>
              </a:rPr>
              <a:t>B</a:t>
            </a:r>
            <a:r>
              <a:rPr lang="en-GB" sz="1400" baseline="30000" dirty="0">
                <a:latin typeface="Arial" charset="0"/>
              </a:rPr>
              <a:t>MAX</a:t>
            </a:r>
            <a:endParaRPr lang="en-GB" sz="1400" dirty="0">
              <a:latin typeface="Arial" charset="0"/>
            </a:endParaRPr>
          </a:p>
        </p:txBody>
      </p:sp>
      <p:sp>
        <p:nvSpPr>
          <p:cNvPr id="292900" name="Text Box 36"/>
          <p:cNvSpPr txBox="1">
            <a:spLocks noChangeArrowheads="1"/>
          </p:cNvSpPr>
          <p:nvPr/>
        </p:nvSpPr>
        <p:spPr bwMode="auto">
          <a:xfrm>
            <a:off x="3411538" y="60198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MAX</a:t>
            </a:r>
            <a:endParaRPr lang="en-GB" sz="1400">
              <a:latin typeface="Arial" charset="0"/>
            </a:endParaRPr>
          </a:p>
        </p:txBody>
      </p:sp>
      <p:sp>
        <p:nvSpPr>
          <p:cNvPr id="292901" name="Text Box 37"/>
          <p:cNvSpPr txBox="1">
            <a:spLocks noChangeArrowheads="1"/>
          </p:cNvSpPr>
          <p:nvPr/>
        </p:nvSpPr>
        <p:spPr bwMode="auto">
          <a:xfrm>
            <a:off x="7391400" y="6019800"/>
            <a:ext cx="9970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latin typeface="Arial" charset="0"/>
              </a:rPr>
              <a:t>P</a:t>
            </a:r>
            <a:r>
              <a:rPr lang="en-GB" sz="1400" baseline="-25000" dirty="0">
                <a:latin typeface="Arial" charset="0"/>
              </a:rPr>
              <a:t>B</a:t>
            </a:r>
            <a:r>
              <a:rPr lang="en-GB" sz="1400" baseline="30000" dirty="0">
                <a:latin typeface="Arial" charset="0"/>
              </a:rPr>
              <a:t>MAX</a:t>
            </a:r>
            <a:endParaRPr lang="en-GB" sz="1400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124</a:t>
            </a:fld>
            <a:endParaRPr lang="en-GB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Linear Cost Curves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125</a:t>
            </a:fld>
            <a:endParaRPr lang="en-GB"/>
          </a:p>
        </p:txBody>
      </p:sp>
      <p:graphicFrame>
        <p:nvGraphicFramePr>
          <p:cNvPr id="293893" name="Object 5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26" name="Equation" r:id="rId3" imgW="469900" imgH="635000" progId="Equation.DSMT4">
                  <p:embed/>
                </p:oleObj>
              </mc:Choice>
              <mc:Fallback>
                <p:oleObj name="Equation" r:id="rId3" imgW="469900" imgH="63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895" name="Object 7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27" name="Equation" r:id="rId5" imgW="469900" imgH="635000" progId="Equation.DSMT4">
                  <p:embed/>
                </p:oleObj>
              </mc:Choice>
              <mc:Fallback>
                <p:oleObj name="Equation" r:id="rId5" imgW="469900" imgH="63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6" name="Line 8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 flipH="1">
            <a:off x="3552825" y="2133600"/>
            <a:ext cx="28575" cy="3773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>
            <a:off x="1066800" y="5334000"/>
            <a:ext cx="25146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01" name="Line 13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02" name="Line 1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5257800" y="4876800"/>
            <a:ext cx="23161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3906" name="Object 18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28" name="Equation" r:id="rId7" imgW="330200" imgH="279400" progId="Equation.DSMT4">
                  <p:embed/>
                </p:oleObj>
              </mc:Choice>
              <mc:Fallback>
                <p:oleObj name="Equation" r:id="rId7" imgW="330200" imgH="279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908" name="Object 20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29" name="Equation" r:id="rId9" imgW="330200" imgH="279400" progId="Equation.DSMT4">
                  <p:embed/>
                </p:oleObj>
              </mc:Choice>
              <mc:Fallback>
                <p:oleObj name="Equation" r:id="rId9" imgW="3302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909" name="Line 21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10" name="Line 22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11" name="Line 23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12" name="Line 24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13" name="Line 25"/>
          <p:cNvSpPr>
            <a:spLocks noChangeShapeType="1"/>
          </p:cNvSpPr>
          <p:nvPr/>
        </p:nvSpPr>
        <p:spPr bwMode="auto">
          <a:xfrm flipV="1">
            <a:off x="5257800" y="1447800"/>
            <a:ext cx="2286000" cy="18288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14" name="Line 26"/>
          <p:cNvSpPr>
            <a:spLocks noChangeShapeType="1"/>
          </p:cNvSpPr>
          <p:nvPr/>
        </p:nvSpPr>
        <p:spPr bwMode="auto">
          <a:xfrm flipV="1">
            <a:off x="1104900" y="2133600"/>
            <a:ext cx="2476500" cy="11430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3915" name="Group 27"/>
          <p:cNvGrpSpPr>
            <a:grpSpLocks/>
          </p:cNvGrpSpPr>
          <p:nvPr/>
        </p:nvGrpSpPr>
        <p:grpSpPr bwMode="auto">
          <a:xfrm>
            <a:off x="609600" y="4762500"/>
            <a:ext cx="7467600" cy="215900"/>
            <a:chOff x="384" y="3434"/>
            <a:chExt cx="4704" cy="136"/>
          </a:xfrm>
        </p:grpSpPr>
        <p:graphicFrame>
          <p:nvGraphicFramePr>
            <p:cNvPr id="293916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9067494"/>
                </p:ext>
              </p:extLst>
            </p:nvPr>
          </p:nvGraphicFramePr>
          <p:xfrm>
            <a:off x="384" y="3434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230" name="Equation" r:id="rId11" imgW="177800" imgH="215900" progId="Equation.DSMT4">
                    <p:embed/>
                  </p:oleObj>
                </mc:Choice>
                <mc:Fallback>
                  <p:oleObj name="Equation" r:id="rId11" imgW="177800" imgH="21590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434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3917" name="Line 29"/>
            <p:cNvSpPr>
              <a:spLocks noChangeShapeType="1"/>
            </p:cNvSpPr>
            <p:nvPr/>
          </p:nvSpPr>
          <p:spPr bwMode="auto">
            <a:xfrm>
              <a:off x="688" y="3502"/>
              <a:ext cx="440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3918" name="Text Box 30"/>
          <p:cNvSpPr txBox="1">
            <a:spLocks noChangeArrowheads="1"/>
          </p:cNvSpPr>
          <p:nvPr/>
        </p:nvSpPr>
        <p:spPr bwMode="auto">
          <a:xfrm>
            <a:off x="3848100" y="5638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sp>
        <p:nvSpPr>
          <p:cNvPr id="293919" name="Text Box 31"/>
          <p:cNvSpPr txBox="1">
            <a:spLocks noChangeArrowheads="1"/>
          </p:cNvSpPr>
          <p:nvPr/>
        </p:nvSpPr>
        <p:spPr bwMode="auto">
          <a:xfrm>
            <a:off x="7926388" y="5638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sp>
        <p:nvSpPr>
          <p:cNvPr id="293920" name="Text Box 32"/>
          <p:cNvSpPr txBox="1">
            <a:spLocks noChangeArrowheads="1"/>
          </p:cNvSpPr>
          <p:nvPr/>
        </p:nvSpPr>
        <p:spPr bwMode="auto">
          <a:xfrm>
            <a:off x="3886200" y="2971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sp>
        <p:nvSpPr>
          <p:cNvPr id="293921" name="Text Box 33"/>
          <p:cNvSpPr txBox="1">
            <a:spLocks noChangeArrowheads="1"/>
          </p:cNvSpPr>
          <p:nvPr/>
        </p:nvSpPr>
        <p:spPr bwMode="auto">
          <a:xfrm>
            <a:off x="7926388" y="2971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sp>
        <p:nvSpPr>
          <p:cNvPr id="293922" name="Text Box 34"/>
          <p:cNvSpPr txBox="1">
            <a:spLocks noChangeArrowheads="1"/>
          </p:cNvSpPr>
          <p:nvPr/>
        </p:nvSpPr>
        <p:spPr bwMode="auto">
          <a:xfrm>
            <a:off x="3563938" y="33528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MAX</a:t>
            </a:r>
            <a:endParaRPr lang="en-GB" sz="1400">
              <a:latin typeface="Arial" charset="0"/>
            </a:endParaRPr>
          </a:p>
        </p:txBody>
      </p:sp>
      <p:sp>
        <p:nvSpPr>
          <p:cNvPr id="293923" name="Text Box 35"/>
          <p:cNvSpPr txBox="1">
            <a:spLocks noChangeArrowheads="1"/>
          </p:cNvSpPr>
          <p:nvPr/>
        </p:nvSpPr>
        <p:spPr bwMode="auto">
          <a:xfrm>
            <a:off x="7543800" y="3352800"/>
            <a:ext cx="7726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latin typeface="Arial" charset="0"/>
              </a:rPr>
              <a:t>P</a:t>
            </a:r>
            <a:r>
              <a:rPr lang="en-GB" sz="1400" baseline="-25000" dirty="0">
                <a:latin typeface="Arial" charset="0"/>
              </a:rPr>
              <a:t>B</a:t>
            </a:r>
            <a:r>
              <a:rPr lang="en-GB" sz="1400" baseline="30000" dirty="0">
                <a:latin typeface="Arial" charset="0"/>
              </a:rPr>
              <a:t>MAX</a:t>
            </a:r>
            <a:endParaRPr lang="en-GB" sz="1400" dirty="0">
              <a:latin typeface="Arial" charset="0"/>
            </a:endParaRPr>
          </a:p>
        </p:txBody>
      </p:sp>
      <p:sp>
        <p:nvSpPr>
          <p:cNvPr id="293924" name="Text Box 36"/>
          <p:cNvSpPr txBox="1">
            <a:spLocks noChangeArrowheads="1"/>
          </p:cNvSpPr>
          <p:nvPr/>
        </p:nvSpPr>
        <p:spPr bwMode="auto">
          <a:xfrm>
            <a:off x="3411538" y="60198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MAX</a:t>
            </a:r>
            <a:endParaRPr lang="en-GB" sz="1400">
              <a:latin typeface="Arial" charset="0"/>
            </a:endParaRPr>
          </a:p>
        </p:txBody>
      </p:sp>
      <p:sp>
        <p:nvSpPr>
          <p:cNvPr id="293925" name="Text Box 37"/>
          <p:cNvSpPr txBox="1">
            <a:spLocks noChangeArrowheads="1"/>
          </p:cNvSpPr>
          <p:nvPr/>
        </p:nvSpPr>
        <p:spPr bwMode="auto">
          <a:xfrm>
            <a:off x="7391400" y="6019800"/>
            <a:ext cx="8530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latin typeface="Arial" charset="0"/>
              </a:rPr>
              <a:t>P</a:t>
            </a:r>
            <a:r>
              <a:rPr lang="en-GB" sz="1400" baseline="-25000" dirty="0">
                <a:latin typeface="Arial" charset="0"/>
              </a:rPr>
              <a:t>B</a:t>
            </a:r>
            <a:r>
              <a:rPr lang="en-GB" sz="1400" baseline="30000" dirty="0">
                <a:latin typeface="Arial" charset="0"/>
              </a:rPr>
              <a:t>MAX</a:t>
            </a:r>
            <a:endParaRPr lang="en-GB" sz="1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4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Linear Cost Curves</a:t>
            </a:r>
          </a:p>
        </p:txBody>
      </p:sp>
      <p:sp>
        <p:nvSpPr>
          <p:cNvPr id="294943" name="Rectangle 3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output of the unit with the lowest incremental cost (in this case unit A) is increased first (it is “loaded” first)</a:t>
            </a:r>
          </a:p>
          <a:p>
            <a:r>
              <a:rPr lang="en-GB"/>
              <a:t>The output of the other units is not increased until unit A is loaded up to its maximum</a:t>
            </a:r>
          </a:p>
          <a:p>
            <a:r>
              <a:rPr lang="en-GB"/>
              <a:t>The output of the unit with second lowest incremental cost is then increased (i.e. the “second cheapest” unit)</a:t>
            </a:r>
          </a:p>
          <a:p>
            <a:r>
              <a:rPr lang="en-GB"/>
              <a:t>And so on until the generation meets the load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126</a:t>
            </a:fld>
            <a:endParaRPr lang="en-GB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579296" cy="1066800"/>
          </a:xfrm>
        </p:spPr>
        <p:txBody>
          <a:bodyPr>
            <a:normAutofit/>
          </a:bodyPr>
          <a:lstStyle/>
          <a:p>
            <a:r>
              <a:rPr lang="en-GB" sz="3600" dirty="0"/>
              <a:t>Linear cost curves with minimum generation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127</a:t>
            </a:fld>
            <a:endParaRPr lang="en-GB"/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3848100" y="5638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5941" name="Object 5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19" name="Equation" r:id="rId3" imgW="469900" imgH="635000" progId="Equation.DSMT4">
                  <p:embed/>
                </p:oleObj>
              </mc:Choice>
              <mc:Fallback>
                <p:oleObj name="Equation" r:id="rId3" imgW="469900" imgH="63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7926388" y="5638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5943" name="Object 7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20" name="Equation" r:id="rId5" imgW="469900" imgH="635000" progId="Equation.DSMT4">
                  <p:embed/>
                </p:oleObj>
              </mc:Choice>
              <mc:Fallback>
                <p:oleObj name="Equation" r:id="rId5" imgW="469900" imgH="63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4" name="Line 8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5" name="Line 9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6" name="Line 10"/>
          <p:cNvSpPr>
            <a:spLocks noChangeShapeType="1"/>
          </p:cNvSpPr>
          <p:nvPr/>
        </p:nvSpPr>
        <p:spPr bwMode="auto">
          <a:xfrm flipH="1">
            <a:off x="3552825" y="2133600"/>
            <a:ext cx="28575" cy="3773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7" name="Line 11"/>
          <p:cNvSpPr>
            <a:spLocks noChangeShapeType="1"/>
          </p:cNvSpPr>
          <p:nvPr/>
        </p:nvSpPr>
        <p:spPr bwMode="auto">
          <a:xfrm>
            <a:off x="1828800" y="5334000"/>
            <a:ext cx="17526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8" name="Line 12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9" name="Line 13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50" name="Line 1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51" name="Line 15"/>
          <p:cNvSpPr>
            <a:spLocks noChangeShapeType="1"/>
          </p:cNvSpPr>
          <p:nvPr/>
        </p:nvSpPr>
        <p:spPr bwMode="auto">
          <a:xfrm>
            <a:off x="5943600" y="4876800"/>
            <a:ext cx="16303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53" name="Text Box 17"/>
          <p:cNvSpPr txBox="1">
            <a:spLocks noChangeArrowheads="1"/>
          </p:cNvSpPr>
          <p:nvPr/>
        </p:nvSpPr>
        <p:spPr bwMode="auto">
          <a:xfrm>
            <a:off x="3886200" y="2971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5954" name="Object 18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21" name="Equation" r:id="rId7" imgW="330200" imgH="279400" progId="Equation.DSMT4">
                  <p:embed/>
                </p:oleObj>
              </mc:Choice>
              <mc:Fallback>
                <p:oleObj name="Equation" r:id="rId7" imgW="330200" imgH="279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55" name="Text Box 19"/>
          <p:cNvSpPr txBox="1">
            <a:spLocks noChangeArrowheads="1"/>
          </p:cNvSpPr>
          <p:nvPr/>
        </p:nvSpPr>
        <p:spPr bwMode="auto">
          <a:xfrm>
            <a:off x="7926388" y="2971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5956" name="Object 20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22" name="Equation" r:id="rId9" imgW="330200" imgH="279400" progId="Equation.DSMT4">
                  <p:embed/>
                </p:oleObj>
              </mc:Choice>
              <mc:Fallback>
                <p:oleObj name="Equation" r:id="rId9" imgW="3302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57" name="Line 21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58" name="Line 22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59" name="Line 23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60" name="Line 24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61" name="Line 25"/>
          <p:cNvSpPr>
            <a:spLocks noChangeShapeType="1"/>
          </p:cNvSpPr>
          <p:nvPr/>
        </p:nvSpPr>
        <p:spPr bwMode="auto">
          <a:xfrm flipV="1">
            <a:off x="5943600" y="1447800"/>
            <a:ext cx="1600200" cy="10668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62" name="Line 26"/>
          <p:cNvSpPr>
            <a:spLocks noChangeShapeType="1"/>
          </p:cNvSpPr>
          <p:nvPr/>
        </p:nvSpPr>
        <p:spPr bwMode="auto">
          <a:xfrm flipV="1">
            <a:off x="1828800" y="2133600"/>
            <a:ext cx="1752600" cy="3810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66" name="Line 30"/>
          <p:cNvSpPr>
            <a:spLocks noChangeShapeType="1"/>
          </p:cNvSpPr>
          <p:nvPr/>
        </p:nvSpPr>
        <p:spPr bwMode="auto">
          <a:xfrm flipH="1">
            <a:off x="1806575" y="2514600"/>
            <a:ext cx="2540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67" name="Line 31"/>
          <p:cNvSpPr>
            <a:spLocks noChangeShapeType="1"/>
          </p:cNvSpPr>
          <p:nvPr/>
        </p:nvSpPr>
        <p:spPr bwMode="auto">
          <a:xfrm flipH="1">
            <a:off x="5943600" y="2514600"/>
            <a:ext cx="0" cy="341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68" name="Text Box 32"/>
          <p:cNvSpPr txBox="1">
            <a:spLocks noChangeArrowheads="1"/>
          </p:cNvSpPr>
          <p:nvPr/>
        </p:nvSpPr>
        <p:spPr bwMode="auto">
          <a:xfrm>
            <a:off x="3563938" y="33528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MAX</a:t>
            </a:r>
            <a:endParaRPr lang="en-GB" sz="1400">
              <a:latin typeface="Arial" charset="0"/>
            </a:endParaRPr>
          </a:p>
        </p:txBody>
      </p:sp>
      <p:sp>
        <p:nvSpPr>
          <p:cNvPr id="295969" name="Text Box 33"/>
          <p:cNvSpPr txBox="1">
            <a:spLocks noChangeArrowheads="1"/>
          </p:cNvSpPr>
          <p:nvPr/>
        </p:nvSpPr>
        <p:spPr bwMode="auto">
          <a:xfrm>
            <a:off x="7543800" y="3352800"/>
            <a:ext cx="8446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latin typeface="Arial" charset="0"/>
              </a:rPr>
              <a:t>P</a:t>
            </a:r>
            <a:r>
              <a:rPr lang="en-GB" sz="1400" baseline="-25000" dirty="0">
                <a:latin typeface="Arial" charset="0"/>
              </a:rPr>
              <a:t>B</a:t>
            </a:r>
            <a:r>
              <a:rPr lang="en-GB" sz="1400" baseline="30000" dirty="0">
                <a:latin typeface="Arial" charset="0"/>
              </a:rPr>
              <a:t>MAX</a:t>
            </a:r>
            <a:endParaRPr lang="en-GB" sz="1400" dirty="0">
              <a:latin typeface="Arial" charset="0"/>
            </a:endParaRPr>
          </a:p>
        </p:txBody>
      </p:sp>
      <p:sp>
        <p:nvSpPr>
          <p:cNvPr id="295970" name="Text Box 34"/>
          <p:cNvSpPr txBox="1">
            <a:spLocks noChangeArrowheads="1"/>
          </p:cNvSpPr>
          <p:nvPr/>
        </p:nvSpPr>
        <p:spPr bwMode="auto">
          <a:xfrm>
            <a:off x="5943600" y="3352800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r>
              <a:rPr lang="en-GB" sz="1400" baseline="30000">
                <a:latin typeface="Arial" charset="0"/>
              </a:rPr>
              <a:t>MIN</a:t>
            </a:r>
            <a:endParaRPr lang="en-GB" sz="1400">
              <a:latin typeface="Arial" charset="0"/>
            </a:endParaRPr>
          </a:p>
        </p:txBody>
      </p:sp>
      <p:sp>
        <p:nvSpPr>
          <p:cNvPr id="295971" name="Text Box 35"/>
          <p:cNvSpPr txBox="1">
            <a:spLocks noChangeArrowheads="1"/>
          </p:cNvSpPr>
          <p:nvPr/>
        </p:nvSpPr>
        <p:spPr bwMode="auto">
          <a:xfrm>
            <a:off x="1828800" y="3352800"/>
            <a:ext cx="58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MIN</a:t>
            </a:r>
            <a:endParaRPr lang="en-GB" sz="1400">
              <a:latin typeface="Arial" charset="0"/>
            </a:endParaRPr>
          </a:p>
        </p:txBody>
      </p:sp>
      <p:sp>
        <p:nvSpPr>
          <p:cNvPr id="295972" name="Text Box 36"/>
          <p:cNvSpPr txBox="1">
            <a:spLocks noChangeArrowheads="1"/>
          </p:cNvSpPr>
          <p:nvPr/>
        </p:nvSpPr>
        <p:spPr bwMode="auto">
          <a:xfrm>
            <a:off x="3411538" y="60198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MAX</a:t>
            </a:r>
            <a:endParaRPr lang="en-GB" sz="1400">
              <a:latin typeface="Arial" charset="0"/>
            </a:endParaRPr>
          </a:p>
        </p:txBody>
      </p:sp>
      <p:sp>
        <p:nvSpPr>
          <p:cNvPr id="295973" name="Text Box 37"/>
          <p:cNvSpPr txBox="1">
            <a:spLocks noChangeArrowheads="1"/>
          </p:cNvSpPr>
          <p:nvPr/>
        </p:nvSpPr>
        <p:spPr bwMode="auto">
          <a:xfrm>
            <a:off x="7391400" y="6019800"/>
            <a:ext cx="9250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latin typeface="Arial" charset="0"/>
              </a:rPr>
              <a:t>P</a:t>
            </a:r>
            <a:r>
              <a:rPr lang="en-GB" sz="1400" baseline="-25000" dirty="0">
                <a:latin typeface="Arial" charset="0"/>
              </a:rPr>
              <a:t>B</a:t>
            </a:r>
            <a:r>
              <a:rPr lang="en-GB" sz="1400" baseline="30000" dirty="0">
                <a:latin typeface="Arial" charset="0"/>
              </a:rPr>
              <a:t>MAX</a:t>
            </a:r>
            <a:endParaRPr lang="en-GB" sz="1400" dirty="0">
              <a:latin typeface="Arial" charset="0"/>
            </a:endParaRPr>
          </a:p>
        </p:txBody>
      </p:sp>
      <p:sp>
        <p:nvSpPr>
          <p:cNvPr id="295974" name="Text Box 38"/>
          <p:cNvSpPr txBox="1">
            <a:spLocks noChangeArrowheads="1"/>
          </p:cNvSpPr>
          <p:nvPr/>
        </p:nvSpPr>
        <p:spPr bwMode="auto">
          <a:xfrm>
            <a:off x="5791200" y="6019800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r>
              <a:rPr lang="en-GB" sz="1400" baseline="30000">
                <a:latin typeface="Arial" charset="0"/>
              </a:rPr>
              <a:t>MIN</a:t>
            </a:r>
            <a:endParaRPr lang="en-GB" sz="1400">
              <a:latin typeface="Arial" charset="0"/>
            </a:endParaRPr>
          </a:p>
        </p:txBody>
      </p:sp>
      <p:sp>
        <p:nvSpPr>
          <p:cNvPr id="295975" name="Text Box 39"/>
          <p:cNvSpPr txBox="1">
            <a:spLocks noChangeArrowheads="1"/>
          </p:cNvSpPr>
          <p:nvPr/>
        </p:nvSpPr>
        <p:spPr bwMode="auto">
          <a:xfrm>
            <a:off x="1676400" y="6019800"/>
            <a:ext cx="58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MIN</a:t>
            </a:r>
            <a:endParaRPr lang="en-GB" sz="1400">
              <a:latin typeface="Arial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507288" cy="1066800"/>
          </a:xfrm>
        </p:spPr>
        <p:txBody>
          <a:bodyPr>
            <a:normAutofit fontScale="90000"/>
          </a:bodyPr>
          <a:lstStyle/>
          <a:p>
            <a:r>
              <a:rPr lang="en-GB" dirty="0"/>
              <a:t>Linear cost curves with minimum generation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generating units are first loaded up to their minimum generation</a:t>
            </a:r>
          </a:p>
          <a:p>
            <a:r>
              <a:rPr lang="en-GB" dirty="0"/>
              <a:t>The generating units are then loaded in order of incremental cost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128</a:t>
            </a:fld>
            <a:endParaRPr lang="en-GB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Piecewise Linear Cost Curves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129</a:t>
            </a:fld>
            <a:endParaRPr lang="en-GB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771900" y="6008688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18" name="Equation" r:id="rId3" imgW="469900" imgH="635000" progId="Equation.DSMT36">
                  <p:embed/>
                </p:oleObj>
              </mc:Choice>
              <mc:Fallback>
                <p:oleObj name="Equation" r:id="rId3" imgW="469900" imgH="635000" progId="Equation.DSMT3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7850188" y="6008688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19" name="Equation" r:id="rId5" imgW="469900" imgH="635000" progId="Equation.DSMT36">
                  <p:embed/>
                </p:oleObj>
              </mc:Choice>
              <mc:Fallback>
                <p:oleObj name="Equation" r:id="rId5" imgW="469900" imgH="635000" progId="Equation.DSMT3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3771900" y="3352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1848" name="Object 8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20" name="Equation" r:id="rId7" imgW="330200" imgH="279400" progId="Equation.DSMT36">
                  <p:embed/>
                </p:oleObj>
              </mc:Choice>
              <mc:Fallback>
                <p:oleObj name="Equation" r:id="rId7" imgW="330200" imgH="279400" progId="Equation.DSMT3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7850188" y="3352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1850" name="Object 10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21" name="Equation" r:id="rId9" imgW="330200" imgH="279400" progId="Equation.DSMT36">
                  <p:embed/>
                </p:oleObj>
              </mc:Choice>
              <mc:Fallback>
                <p:oleObj name="Equation" r:id="rId9" imgW="330200" imgH="279400" progId="Equation.DSMT3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51" name="Line 11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2" name="Line 12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3" name="Line 13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4" name="Line 14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5" name="Freeform 15"/>
          <p:cNvSpPr>
            <a:spLocks/>
          </p:cNvSpPr>
          <p:nvPr/>
        </p:nvSpPr>
        <p:spPr bwMode="auto">
          <a:xfrm>
            <a:off x="1604963" y="1768475"/>
            <a:ext cx="1935162" cy="1127125"/>
          </a:xfrm>
          <a:custGeom>
            <a:avLst/>
            <a:gdLst>
              <a:gd name="T0" fmla="*/ 0 w 906"/>
              <a:gd name="T1" fmla="*/ 710 h 710"/>
              <a:gd name="T2" fmla="*/ 432 w 906"/>
              <a:gd name="T3" fmla="*/ 595 h 710"/>
              <a:gd name="T4" fmla="*/ 720 w 906"/>
              <a:gd name="T5" fmla="*/ 307 h 710"/>
              <a:gd name="T6" fmla="*/ 906 w 906"/>
              <a:gd name="T7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6" h="710">
                <a:moveTo>
                  <a:pt x="0" y="710"/>
                </a:moveTo>
                <a:lnTo>
                  <a:pt x="432" y="595"/>
                </a:lnTo>
                <a:lnTo>
                  <a:pt x="720" y="307"/>
                </a:lnTo>
                <a:lnTo>
                  <a:pt x="906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6" name="Line 16"/>
          <p:cNvSpPr>
            <a:spLocks noChangeShapeType="1"/>
          </p:cNvSpPr>
          <p:nvPr/>
        </p:nvSpPr>
        <p:spPr bwMode="auto">
          <a:xfrm>
            <a:off x="1604963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7" name="Line 17"/>
          <p:cNvSpPr>
            <a:spLocks noChangeShapeType="1"/>
          </p:cNvSpPr>
          <p:nvPr/>
        </p:nvSpPr>
        <p:spPr bwMode="auto">
          <a:xfrm>
            <a:off x="2527300" y="2743200"/>
            <a:ext cx="0" cy="318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8" name="Line 18"/>
          <p:cNvSpPr>
            <a:spLocks noChangeShapeType="1"/>
          </p:cNvSpPr>
          <p:nvPr/>
        </p:nvSpPr>
        <p:spPr bwMode="auto">
          <a:xfrm>
            <a:off x="3141663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9" name="Line 19"/>
          <p:cNvSpPr>
            <a:spLocks noChangeShapeType="1"/>
          </p:cNvSpPr>
          <p:nvPr/>
        </p:nvSpPr>
        <p:spPr bwMode="auto">
          <a:xfrm>
            <a:off x="3552825" y="1727200"/>
            <a:ext cx="0" cy="417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0" name="Line 20"/>
          <p:cNvSpPr>
            <a:spLocks noChangeShapeType="1"/>
          </p:cNvSpPr>
          <p:nvPr/>
        </p:nvSpPr>
        <p:spPr bwMode="auto">
          <a:xfrm>
            <a:off x="1604963" y="5638800"/>
            <a:ext cx="92233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1" name="Line 21"/>
          <p:cNvSpPr>
            <a:spLocks noChangeShapeType="1"/>
          </p:cNvSpPr>
          <p:nvPr/>
        </p:nvSpPr>
        <p:spPr bwMode="auto">
          <a:xfrm>
            <a:off x="2527300" y="5334000"/>
            <a:ext cx="6143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2" name="Line 22"/>
          <p:cNvSpPr>
            <a:spLocks noChangeShapeType="1"/>
          </p:cNvSpPr>
          <p:nvPr/>
        </p:nvSpPr>
        <p:spPr bwMode="auto">
          <a:xfrm>
            <a:off x="3141663" y="5181600"/>
            <a:ext cx="411162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3" name="Line 23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4" name="Line 24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5" name="Line 25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6" name="Line 26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7" name="Freeform 27"/>
          <p:cNvSpPr>
            <a:spLocks/>
          </p:cNvSpPr>
          <p:nvPr/>
        </p:nvSpPr>
        <p:spPr bwMode="auto">
          <a:xfrm>
            <a:off x="5661025" y="1412875"/>
            <a:ext cx="1912938" cy="1558925"/>
          </a:xfrm>
          <a:custGeom>
            <a:avLst/>
            <a:gdLst>
              <a:gd name="T0" fmla="*/ 0 w 912"/>
              <a:gd name="T1" fmla="*/ 982 h 982"/>
              <a:gd name="T2" fmla="*/ 441 w 912"/>
              <a:gd name="T3" fmla="*/ 920 h 982"/>
              <a:gd name="T4" fmla="*/ 720 w 912"/>
              <a:gd name="T5" fmla="*/ 579 h 982"/>
              <a:gd name="T6" fmla="*/ 912 w 912"/>
              <a:gd name="T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982">
                <a:moveTo>
                  <a:pt x="0" y="982"/>
                </a:moveTo>
                <a:lnTo>
                  <a:pt x="441" y="920"/>
                </a:lnTo>
                <a:lnTo>
                  <a:pt x="720" y="579"/>
                </a:lnTo>
                <a:lnTo>
                  <a:pt x="912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8" name="Line 28"/>
          <p:cNvSpPr>
            <a:spLocks noChangeShapeType="1"/>
          </p:cNvSpPr>
          <p:nvPr/>
        </p:nvSpPr>
        <p:spPr bwMode="auto">
          <a:xfrm>
            <a:off x="5661025" y="2979738"/>
            <a:ext cx="0" cy="295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9" name="Line 29"/>
          <p:cNvSpPr>
            <a:spLocks noChangeShapeType="1"/>
          </p:cNvSpPr>
          <p:nvPr/>
        </p:nvSpPr>
        <p:spPr bwMode="auto">
          <a:xfrm>
            <a:off x="6567488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70" name="Line 30"/>
          <p:cNvSpPr>
            <a:spLocks noChangeShapeType="1"/>
          </p:cNvSpPr>
          <p:nvPr/>
        </p:nvSpPr>
        <p:spPr bwMode="auto">
          <a:xfrm>
            <a:off x="7170738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71" name="Line 31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72" name="Line 32"/>
          <p:cNvSpPr>
            <a:spLocks noChangeShapeType="1"/>
          </p:cNvSpPr>
          <p:nvPr/>
        </p:nvSpPr>
        <p:spPr bwMode="auto">
          <a:xfrm>
            <a:off x="5661025" y="5791200"/>
            <a:ext cx="9064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73" name="Line 33"/>
          <p:cNvSpPr>
            <a:spLocks noChangeShapeType="1"/>
          </p:cNvSpPr>
          <p:nvPr/>
        </p:nvSpPr>
        <p:spPr bwMode="auto">
          <a:xfrm>
            <a:off x="6567488" y="5181600"/>
            <a:ext cx="6032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74" name="Line 34"/>
          <p:cNvSpPr>
            <a:spLocks noChangeShapeType="1"/>
          </p:cNvSpPr>
          <p:nvPr/>
        </p:nvSpPr>
        <p:spPr bwMode="auto">
          <a:xfrm>
            <a:off x="7170738" y="4876800"/>
            <a:ext cx="40322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Mathematical formulation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Objective: Minimize</a:t>
            </a:r>
            <a:endParaRPr lang="en-GB" dirty="0"/>
          </a:p>
          <a:p>
            <a:endParaRPr lang="en-GB" dirty="0"/>
          </a:p>
          <a:p>
            <a:r>
              <a:rPr lang="en-GB" dirty="0"/>
              <a:t>Constraints</a:t>
            </a:r>
          </a:p>
          <a:p>
            <a:pPr lvl="1"/>
            <a:r>
              <a:rPr lang="en-GB" dirty="0"/>
              <a:t>Load / Generation balance: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Unit Constraints: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6863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28022"/>
              </p:ext>
            </p:extLst>
          </p:nvPr>
        </p:nvGraphicFramePr>
        <p:xfrm>
          <a:off x="1187624" y="2137296"/>
          <a:ext cx="369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50" name="Equation" r:id="rId3" imgW="3695700" imgH="355600" progId="Equation.DSMT4">
                  <p:embed/>
                </p:oleObj>
              </mc:Choice>
              <mc:Fallback>
                <p:oleObj name="Equation" r:id="rId3" imgW="3695700" imgH="355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137296"/>
                        <a:ext cx="369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157512"/>
              </p:ext>
            </p:extLst>
          </p:nvPr>
        </p:nvGraphicFramePr>
        <p:xfrm>
          <a:off x="1524000" y="3789040"/>
          <a:ext cx="1765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51" name="Equation" r:id="rId5" imgW="1765300" imgH="279400" progId="Equation.DSMT4">
                  <p:embed/>
                </p:oleObj>
              </mc:Choice>
              <mc:Fallback>
                <p:oleObj name="Equation" r:id="rId5" imgW="1765300" imgH="2794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89040"/>
                        <a:ext cx="1765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8" name="Object 30"/>
          <p:cNvGraphicFramePr>
            <a:graphicFrameLocks noChangeAspect="1"/>
          </p:cNvGraphicFramePr>
          <p:nvPr/>
        </p:nvGraphicFramePr>
        <p:xfrm>
          <a:off x="1479550" y="4953000"/>
          <a:ext cx="1854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52" name="Equation" r:id="rId7" imgW="1854200" imgH="1219200" progId="Equation.DSMT4">
                  <p:embed/>
                </p:oleObj>
              </mc:Choice>
              <mc:Fallback>
                <p:oleObj name="Equation" r:id="rId7" imgW="1854200" imgH="1219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4953000"/>
                        <a:ext cx="1854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39" name="Group 31"/>
          <p:cNvGrpSpPr>
            <a:grpSpLocks/>
          </p:cNvGrpSpPr>
          <p:nvPr/>
        </p:nvGrpSpPr>
        <p:grpSpPr bwMode="auto">
          <a:xfrm>
            <a:off x="5156200" y="1447800"/>
            <a:ext cx="3683000" cy="1120775"/>
            <a:chOff x="1720" y="912"/>
            <a:chExt cx="2320" cy="706"/>
          </a:xfrm>
        </p:grpSpPr>
        <p:sp>
          <p:nvSpPr>
            <p:cNvPr id="68640" name="Line 32"/>
            <p:cNvSpPr>
              <a:spLocks noChangeShapeType="1"/>
            </p:cNvSpPr>
            <p:nvPr/>
          </p:nvSpPr>
          <p:spPr bwMode="auto">
            <a:xfrm>
              <a:off x="1720" y="912"/>
              <a:ext cx="232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1" name="Oval 33"/>
            <p:cNvSpPr>
              <a:spLocks noChangeArrowheads="1"/>
            </p:cNvSpPr>
            <p:nvPr/>
          </p:nvSpPr>
          <p:spPr bwMode="auto">
            <a:xfrm>
              <a:off x="2016" y="1380"/>
              <a:ext cx="231" cy="23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2" name="Oval 34"/>
            <p:cNvSpPr>
              <a:spLocks noChangeArrowheads="1"/>
            </p:cNvSpPr>
            <p:nvPr/>
          </p:nvSpPr>
          <p:spPr bwMode="auto">
            <a:xfrm>
              <a:off x="2008" y="1372"/>
              <a:ext cx="247" cy="246"/>
            </a:xfrm>
            <a:prstGeom prst="ellipse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3" name="Line 35"/>
            <p:cNvSpPr>
              <a:spLocks noChangeShapeType="1"/>
            </p:cNvSpPr>
            <p:nvPr/>
          </p:nvSpPr>
          <p:spPr bwMode="auto">
            <a:xfrm>
              <a:off x="2131" y="920"/>
              <a:ext cx="1" cy="45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4" name="Rectangle 36"/>
            <p:cNvSpPr>
              <a:spLocks noChangeArrowheads="1"/>
            </p:cNvSpPr>
            <p:nvPr/>
          </p:nvSpPr>
          <p:spPr bwMode="auto">
            <a:xfrm>
              <a:off x="2088" y="1428"/>
              <a:ext cx="99" cy="160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  <a:latin typeface="Geneva" charset="0"/>
                </a:rPr>
                <a:t>A</a:t>
              </a:r>
              <a:endParaRPr lang="en-GB" sz="32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68645" name="Rectangle 37"/>
            <p:cNvSpPr>
              <a:spLocks noChangeArrowheads="1"/>
            </p:cNvSpPr>
            <p:nvPr/>
          </p:nvSpPr>
          <p:spPr bwMode="auto">
            <a:xfrm>
              <a:off x="2080" y="1126"/>
              <a:ext cx="103" cy="10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6" name="Rectangle 38"/>
            <p:cNvSpPr>
              <a:spLocks noChangeArrowheads="1"/>
            </p:cNvSpPr>
            <p:nvPr/>
          </p:nvSpPr>
          <p:spPr bwMode="auto">
            <a:xfrm>
              <a:off x="2072" y="1118"/>
              <a:ext cx="119" cy="119"/>
            </a:xfrm>
            <a:prstGeom prst="rect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7" name="Oval 39"/>
            <p:cNvSpPr>
              <a:spLocks noChangeArrowheads="1"/>
            </p:cNvSpPr>
            <p:nvPr/>
          </p:nvSpPr>
          <p:spPr bwMode="auto">
            <a:xfrm>
              <a:off x="2598" y="1380"/>
              <a:ext cx="231" cy="23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8" name="Oval 40"/>
            <p:cNvSpPr>
              <a:spLocks noChangeArrowheads="1"/>
            </p:cNvSpPr>
            <p:nvPr/>
          </p:nvSpPr>
          <p:spPr bwMode="auto">
            <a:xfrm>
              <a:off x="2590" y="1372"/>
              <a:ext cx="247" cy="246"/>
            </a:xfrm>
            <a:prstGeom prst="ellipse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Line 41"/>
            <p:cNvSpPr>
              <a:spLocks noChangeShapeType="1"/>
            </p:cNvSpPr>
            <p:nvPr/>
          </p:nvSpPr>
          <p:spPr bwMode="auto">
            <a:xfrm>
              <a:off x="2713" y="920"/>
              <a:ext cx="1" cy="45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0" name="Rectangle 42"/>
            <p:cNvSpPr>
              <a:spLocks noChangeArrowheads="1"/>
            </p:cNvSpPr>
            <p:nvPr/>
          </p:nvSpPr>
          <p:spPr bwMode="auto">
            <a:xfrm>
              <a:off x="2670" y="1428"/>
              <a:ext cx="87" cy="160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  <a:latin typeface="Geneva" charset="0"/>
                </a:rPr>
                <a:t>B</a:t>
              </a:r>
              <a:endParaRPr lang="en-GB" sz="32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68651" name="Rectangle 43"/>
            <p:cNvSpPr>
              <a:spLocks noChangeArrowheads="1"/>
            </p:cNvSpPr>
            <p:nvPr/>
          </p:nvSpPr>
          <p:spPr bwMode="auto">
            <a:xfrm>
              <a:off x="2662" y="1126"/>
              <a:ext cx="103" cy="10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2" name="Rectangle 44"/>
            <p:cNvSpPr>
              <a:spLocks noChangeArrowheads="1"/>
            </p:cNvSpPr>
            <p:nvPr/>
          </p:nvSpPr>
          <p:spPr bwMode="auto">
            <a:xfrm>
              <a:off x="2654" y="1118"/>
              <a:ext cx="119" cy="119"/>
            </a:xfrm>
            <a:prstGeom prst="rect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3" name="Oval 45"/>
            <p:cNvSpPr>
              <a:spLocks noChangeArrowheads="1"/>
            </p:cNvSpPr>
            <p:nvPr/>
          </p:nvSpPr>
          <p:spPr bwMode="auto">
            <a:xfrm>
              <a:off x="3198" y="1380"/>
              <a:ext cx="231" cy="23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Oval 46"/>
            <p:cNvSpPr>
              <a:spLocks noChangeArrowheads="1"/>
            </p:cNvSpPr>
            <p:nvPr/>
          </p:nvSpPr>
          <p:spPr bwMode="auto">
            <a:xfrm>
              <a:off x="3191" y="1372"/>
              <a:ext cx="247" cy="246"/>
            </a:xfrm>
            <a:prstGeom prst="ellipse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5" name="Line 47"/>
            <p:cNvSpPr>
              <a:spLocks noChangeShapeType="1"/>
            </p:cNvSpPr>
            <p:nvPr/>
          </p:nvSpPr>
          <p:spPr bwMode="auto">
            <a:xfrm>
              <a:off x="3313" y="920"/>
              <a:ext cx="1" cy="45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6" name="Rectangle 48"/>
            <p:cNvSpPr>
              <a:spLocks noChangeArrowheads="1"/>
            </p:cNvSpPr>
            <p:nvPr/>
          </p:nvSpPr>
          <p:spPr bwMode="auto">
            <a:xfrm>
              <a:off x="3270" y="1428"/>
              <a:ext cx="89" cy="160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  <a:latin typeface="Geneva" charset="0"/>
                </a:rPr>
                <a:t>C</a:t>
              </a:r>
              <a:endParaRPr lang="en-GB" sz="32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68657" name="Rectangle 49"/>
            <p:cNvSpPr>
              <a:spLocks noChangeArrowheads="1"/>
            </p:cNvSpPr>
            <p:nvPr/>
          </p:nvSpPr>
          <p:spPr bwMode="auto">
            <a:xfrm>
              <a:off x="3263" y="1126"/>
              <a:ext cx="103" cy="10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8" name="Rectangle 50"/>
            <p:cNvSpPr>
              <a:spLocks noChangeArrowheads="1"/>
            </p:cNvSpPr>
            <p:nvPr/>
          </p:nvSpPr>
          <p:spPr bwMode="auto">
            <a:xfrm>
              <a:off x="3255" y="1118"/>
              <a:ext cx="119" cy="119"/>
            </a:xfrm>
            <a:prstGeom prst="rect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Rectangle 51"/>
            <p:cNvSpPr>
              <a:spLocks noChangeArrowheads="1"/>
            </p:cNvSpPr>
            <p:nvPr/>
          </p:nvSpPr>
          <p:spPr bwMode="auto">
            <a:xfrm>
              <a:off x="3804" y="1364"/>
              <a:ext cx="7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b="1">
                  <a:latin typeface="Geneva" charset="0"/>
                </a:rPr>
                <a:t>L</a:t>
              </a:r>
              <a:endParaRPr lang="en-GB">
                <a:latin typeface="Times New Roman" charset="0"/>
              </a:endParaRPr>
            </a:p>
          </p:txBody>
        </p:sp>
        <p:grpSp>
          <p:nvGrpSpPr>
            <p:cNvPr id="68660" name="Group 52"/>
            <p:cNvGrpSpPr>
              <a:grpSpLocks/>
            </p:cNvGrpSpPr>
            <p:nvPr/>
          </p:nvGrpSpPr>
          <p:grpSpPr bwMode="auto">
            <a:xfrm>
              <a:off x="3761" y="936"/>
              <a:ext cx="160" cy="373"/>
              <a:chOff x="5121" y="3046"/>
              <a:chExt cx="160" cy="373"/>
            </a:xfrm>
          </p:grpSpPr>
          <p:sp>
            <p:nvSpPr>
              <p:cNvPr id="68661" name="Freeform 53"/>
              <p:cNvSpPr>
                <a:spLocks/>
              </p:cNvSpPr>
              <p:nvPr/>
            </p:nvSpPr>
            <p:spPr bwMode="auto">
              <a:xfrm>
                <a:off x="5121" y="3260"/>
                <a:ext cx="160" cy="159"/>
              </a:xfrm>
              <a:custGeom>
                <a:avLst/>
                <a:gdLst>
                  <a:gd name="T0" fmla="*/ 80 w 160"/>
                  <a:gd name="T1" fmla="*/ 159 h 159"/>
                  <a:gd name="T2" fmla="*/ 0 w 160"/>
                  <a:gd name="T3" fmla="*/ 0 h 159"/>
                  <a:gd name="T4" fmla="*/ 80 w 160"/>
                  <a:gd name="T5" fmla="*/ 0 h 159"/>
                  <a:gd name="T6" fmla="*/ 160 w 160"/>
                  <a:gd name="T7" fmla="*/ 0 h 159"/>
                  <a:gd name="T8" fmla="*/ 80 w 160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59">
                    <a:moveTo>
                      <a:pt x="80" y="159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160" y="0"/>
                    </a:ln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66CC"/>
              </a:solidFill>
              <a:ln w="28575" cmpd="sng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62" name="Line 54"/>
              <p:cNvSpPr>
                <a:spLocks noChangeShapeType="1"/>
              </p:cNvSpPr>
              <p:nvPr/>
            </p:nvSpPr>
            <p:spPr bwMode="auto">
              <a:xfrm>
                <a:off x="5193" y="3046"/>
                <a:ext cx="1" cy="206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663" name="Text Box 55"/>
          <p:cNvSpPr txBox="1">
            <a:spLocks noChangeArrowheads="1"/>
          </p:cNvSpPr>
          <p:nvPr/>
        </p:nvSpPr>
        <p:spPr bwMode="auto">
          <a:xfrm>
            <a:off x="4495800" y="5562600"/>
            <a:ext cx="44294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latin typeface="Arial" charset="0"/>
              </a:rPr>
              <a:t>This is an </a:t>
            </a:r>
            <a:r>
              <a:rPr lang="en-GB" i="1" dirty="0">
                <a:latin typeface="Arial" charset="0"/>
              </a:rPr>
              <a:t>optimization problem</a:t>
            </a:r>
            <a:endParaRPr lang="en-GB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68663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363272" cy="1066800"/>
          </a:xfrm>
        </p:spPr>
        <p:txBody>
          <a:bodyPr/>
          <a:lstStyle/>
          <a:p>
            <a:r>
              <a:rPr lang="en-GB" sz="2800" dirty="0"/>
              <a:t>Economic Dispatch with Piecewise Linear Cost Curves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130</a:t>
            </a:fld>
            <a:endParaRPr lang="en-GB"/>
          </a:p>
        </p:txBody>
      </p:sp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609600" y="5684838"/>
            <a:ext cx="7467600" cy="215900"/>
            <a:chOff x="384" y="3292"/>
            <a:chExt cx="4704" cy="136"/>
          </a:xfrm>
        </p:grpSpPr>
        <p:graphicFrame>
          <p:nvGraphicFramePr>
            <p:cNvPr id="1290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6084609"/>
                </p:ext>
              </p:extLst>
            </p:nvPr>
          </p:nvGraphicFramePr>
          <p:xfrm>
            <a:off x="384" y="3292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65" name="Equation" r:id="rId3" imgW="177800" imgH="215900" progId="Equation.DSMT36">
                    <p:embed/>
                  </p:oleObj>
                </mc:Choice>
                <mc:Fallback>
                  <p:oleObj name="Equation" r:id="rId3" imgW="177800" imgH="215900" progId="Equation.DSMT3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292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9028" name="Line 4"/>
            <p:cNvSpPr>
              <a:spLocks noChangeShapeType="1"/>
            </p:cNvSpPr>
            <p:nvPr/>
          </p:nvSpPr>
          <p:spPr bwMode="auto">
            <a:xfrm>
              <a:off x="688" y="3360"/>
              <a:ext cx="4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3771900" y="6008688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66" name="Equation" r:id="rId5" imgW="469900" imgH="635000" progId="Equation.DSMT36">
                  <p:embed/>
                </p:oleObj>
              </mc:Choice>
              <mc:Fallback>
                <p:oleObj name="Equation" r:id="rId5" imgW="469900" imgH="635000" progId="Equation.DSMT3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7850188" y="6008688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29033" name="Object 9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67" name="Equation" r:id="rId7" imgW="469900" imgH="635000" progId="Equation.DSMT36">
                  <p:embed/>
                </p:oleObj>
              </mc:Choice>
              <mc:Fallback>
                <p:oleObj name="Equation" r:id="rId7" imgW="469900" imgH="635000" progId="Equation.DSMT3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3771900" y="3352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29035" name="Object 11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68" name="Equation" r:id="rId9" imgW="330200" imgH="279400" progId="Equation.DSMT36">
                  <p:embed/>
                </p:oleObj>
              </mc:Choice>
              <mc:Fallback>
                <p:oleObj name="Equation" r:id="rId9" imgW="330200" imgH="279400" progId="Equation.DSMT3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7850188" y="3352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29037" name="Object 13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69" name="Equation" r:id="rId11" imgW="330200" imgH="279400" progId="Equation.DSMT36">
                  <p:embed/>
                </p:oleObj>
              </mc:Choice>
              <mc:Fallback>
                <p:oleObj name="Equation" r:id="rId11" imgW="330200" imgH="279400" progId="Equation.DSMT3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8" name="Line 14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Line 15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0" name="Line 16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Freeform 18"/>
          <p:cNvSpPr>
            <a:spLocks/>
          </p:cNvSpPr>
          <p:nvPr/>
        </p:nvSpPr>
        <p:spPr bwMode="auto">
          <a:xfrm>
            <a:off x="1604963" y="1768475"/>
            <a:ext cx="1935162" cy="1127125"/>
          </a:xfrm>
          <a:custGeom>
            <a:avLst/>
            <a:gdLst>
              <a:gd name="T0" fmla="*/ 0 w 906"/>
              <a:gd name="T1" fmla="*/ 710 h 710"/>
              <a:gd name="T2" fmla="*/ 432 w 906"/>
              <a:gd name="T3" fmla="*/ 595 h 710"/>
              <a:gd name="T4" fmla="*/ 720 w 906"/>
              <a:gd name="T5" fmla="*/ 307 h 710"/>
              <a:gd name="T6" fmla="*/ 906 w 906"/>
              <a:gd name="T7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6" h="710">
                <a:moveTo>
                  <a:pt x="0" y="710"/>
                </a:moveTo>
                <a:lnTo>
                  <a:pt x="432" y="595"/>
                </a:lnTo>
                <a:lnTo>
                  <a:pt x="720" y="307"/>
                </a:lnTo>
                <a:lnTo>
                  <a:pt x="906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Line 19"/>
          <p:cNvSpPr>
            <a:spLocks noChangeShapeType="1"/>
          </p:cNvSpPr>
          <p:nvPr/>
        </p:nvSpPr>
        <p:spPr bwMode="auto">
          <a:xfrm>
            <a:off x="1604963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4" name="Line 20"/>
          <p:cNvSpPr>
            <a:spLocks noChangeShapeType="1"/>
          </p:cNvSpPr>
          <p:nvPr/>
        </p:nvSpPr>
        <p:spPr bwMode="auto">
          <a:xfrm>
            <a:off x="2527300" y="2743200"/>
            <a:ext cx="0" cy="318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5" name="Line 21"/>
          <p:cNvSpPr>
            <a:spLocks noChangeShapeType="1"/>
          </p:cNvSpPr>
          <p:nvPr/>
        </p:nvSpPr>
        <p:spPr bwMode="auto">
          <a:xfrm>
            <a:off x="3141663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6" name="Line 22"/>
          <p:cNvSpPr>
            <a:spLocks noChangeShapeType="1"/>
          </p:cNvSpPr>
          <p:nvPr/>
        </p:nvSpPr>
        <p:spPr bwMode="auto">
          <a:xfrm>
            <a:off x="3552825" y="1727200"/>
            <a:ext cx="0" cy="417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7" name="Line 23"/>
          <p:cNvSpPr>
            <a:spLocks noChangeShapeType="1"/>
          </p:cNvSpPr>
          <p:nvPr/>
        </p:nvSpPr>
        <p:spPr bwMode="auto">
          <a:xfrm>
            <a:off x="1604963" y="5562600"/>
            <a:ext cx="92233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>
            <a:off x="2527300" y="5410200"/>
            <a:ext cx="6143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9" name="Line 25"/>
          <p:cNvSpPr>
            <a:spLocks noChangeShapeType="1"/>
          </p:cNvSpPr>
          <p:nvPr/>
        </p:nvSpPr>
        <p:spPr bwMode="auto">
          <a:xfrm>
            <a:off x="3141663" y="5105400"/>
            <a:ext cx="411162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0" name="Line 26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1" name="Line 27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2" name="Line 28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3" name="Line 29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4" name="Freeform 30"/>
          <p:cNvSpPr>
            <a:spLocks/>
          </p:cNvSpPr>
          <p:nvPr/>
        </p:nvSpPr>
        <p:spPr bwMode="auto">
          <a:xfrm>
            <a:off x="5661025" y="1412875"/>
            <a:ext cx="1912938" cy="1558925"/>
          </a:xfrm>
          <a:custGeom>
            <a:avLst/>
            <a:gdLst>
              <a:gd name="T0" fmla="*/ 0 w 912"/>
              <a:gd name="T1" fmla="*/ 982 h 982"/>
              <a:gd name="T2" fmla="*/ 441 w 912"/>
              <a:gd name="T3" fmla="*/ 920 h 982"/>
              <a:gd name="T4" fmla="*/ 720 w 912"/>
              <a:gd name="T5" fmla="*/ 579 h 982"/>
              <a:gd name="T6" fmla="*/ 912 w 912"/>
              <a:gd name="T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982">
                <a:moveTo>
                  <a:pt x="0" y="982"/>
                </a:moveTo>
                <a:lnTo>
                  <a:pt x="441" y="920"/>
                </a:lnTo>
                <a:lnTo>
                  <a:pt x="720" y="579"/>
                </a:lnTo>
                <a:lnTo>
                  <a:pt x="912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5" name="Line 31"/>
          <p:cNvSpPr>
            <a:spLocks noChangeShapeType="1"/>
          </p:cNvSpPr>
          <p:nvPr/>
        </p:nvSpPr>
        <p:spPr bwMode="auto">
          <a:xfrm>
            <a:off x="5661025" y="2979738"/>
            <a:ext cx="0" cy="295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6" name="Line 32"/>
          <p:cNvSpPr>
            <a:spLocks noChangeShapeType="1"/>
          </p:cNvSpPr>
          <p:nvPr/>
        </p:nvSpPr>
        <p:spPr bwMode="auto">
          <a:xfrm>
            <a:off x="6567488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7" name="Line 33"/>
          <p:cNvSpPr>
            <a:spLocks noChangeShapeType="1"/>
          </p:cNvSpPr>
          <p:nvPr/>
        </p:nvSpPr>
        <p:spPr bwMode="auto">
          <a:xfrm>
            <a:off x="7170738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8" name="Line 3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9" name="Line 35"/>
          <p:cNvSpPr>
            <a:spLocks noChangeShapeType="1"/>
          </p:cNvSpPr>
          <p:nvPr/>
        </p:nvSpPr>
        <p:spPr bwMode="auto">
          <a:xfrm>
            <a:off x="5661025" y="5791200"/>
            <a:ext cx="9064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0" name="Line 36"/>
          <p:cNvSpPr>
            <a:spLocks noChangeShapeType="1"/>
          </p:cNvSpPr>
          <p:nvPr/>
        </p:nvSpPr>
        <p:spPr bwMode="auto">
          <a:xfrm>
            <a:off x="6567488" y="5029200"/>
            <a:ext cx="6032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Line 37"/>
          <p:cNvSpPr>
            <a:spLocks noChangeShapeType="1"/>
          </p:cNvSpPr>
          <p:nvPr/>
        </p:nvSpPr>
        <p:spPr bwMode="auto">
          <a:xfrm>
            <a:off x="7170738" y="4876800"/>
            <a:ext cx="40322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2" name="AutoShape 38"/>
          <p:cNvSpPr>
            <a:spLocks noChangeArrowheads="1"/>
          </p:cNvSpPr>
          <p:nvPr/>
        </p:nvSpPr>
        <p:spPr bwMode="auto">
          <a:xfrm>
            <a:off x="1484313" y="6008688"/>
            <a:ext cx="223837" cy="468312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3" name="AutoShape 39"/>
          <p:cNvSpPr>
            <a:spLocks noChangeArrowheads="1"/>
          </p:cNvSpPr>
          <p:nvPr/>
        </p:nvSpPr>
        <p:spPr bwMode="auto">
          <a:xfrm>
            <a:off x="5991225" y="6334125"/>
            <a:ext cx="223838" cy="468313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AutoShape 40"/>
          <p:cNvSpPr>
            <a:spLocks/>
          </p:cNvSpPr>
          <p:nvPr/>
        </p:nvSpPr>
        <p:spPr bwMode="auto">
          <a:xfrm rot="5400000">
            <a:off x="5980113" y="5700712"/>
            <a:ext cx="268288" cy="906463"/>
          </a:xfrm>
          <a:prstGeom prst="rightBrace">
            <a:avLst>
              <a:gd name="adj1" fmla="val 28156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5"/>
          <p:cNvSpPr>
            <a:spLocks noGrp="1" noChangeArrowheads="1"/>
          </p:cNvSpPr>
          <p:nvPr>
            <p:ph type="title"/>
          </p:nvPr>
        </p:nvSpPr>
        <p:spPr>
          <a:xfrm>
            <a:off x="460375" y="304800"/>
            <a:ext cx="8223250" cy="882650"/>
          </a:xfrm>
        </p:spPr>
        <p:txBody>
          <a:bodyPr/>
          <a:lstStyle/>
          <a:p>
            <a:r>
              <a:rPr lang="en-GB" sz="2800" dirty="0"/>
              <a:t>Economic Dispatch with Piecewise Linear Cost Curves</a:t>
            </a:r>
          </a:p>
        </p:txBody>
      </p:sp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609600" y="5451475"/>
            <a:ext cx="7467600" cy="215900"/>
            <a:chOff x="384" y="3292"/>
            <a:chExt cx="4704" cy="136"/>
          </a:xfrm>
        </p:grpSpPr>
        <p:graphicFrame>
          <p:nvGraphicFramePr>
            <p:cNvPr id="13005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6715558"/>
                </p:ext>
              </p:extLst>
            </p:nvPr>
          </p:nvGraphicFramePr>
          <p:xfrm>
            <a:off x="384" y="3292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89" name="Equation" r:id="rId3" imgW="177800" imgH="215900" progId="Equation.DSMT36">
                    <p:embed/>
                  </p:oleObj>
                </mc:Choice>
                <mc:Fallback>
                  <p:oleObj name="Equation" r:id="rId3" imgW="177800" imgH="215900" progId="Equation.DSMT3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292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0052" name="Line 4"/>
            <p:cNvSpPr>
              <a:spLocks noChangeShapeType="1"/>
            </p:cNvSpPr>
            <p:nvPr/>
          </p:nvSpPr>
          <p:spPr bwMode="auto">
            <a:xfrm>
              <a:off x="688" y="3360"/>
              <a:ext cx="4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3771900" y="6008688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90" name="Equation" r:id="rId5" imgW="469900" imgH="635000" progId="Equation.DSMT36">
                  <p:embed/>
                </p:oleObj>
              </mc:Choice>
              <mc:Fallback>
                <p:oleObj name="Equation" r:id="rId5" imgW="469900" imgH="635000" progId="Equation.DSMT3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7850188" y="6008688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0057" name="Object 9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91" name="Equation" r:id="rId7" imgW="469900" imgH="635000" progId="Equation.DSMT36">
                  <p:embed/>
                </p:oleObj>
              </mc:Choice>
              <mc:Fallback>
                <p:oleObj name="Equation" r:id="rId7" imgW="469900" imgH="635000" progId="Equation.DSMT3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3771900" y="3352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0059" name="Object 11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92" name="Equation" r:id="rId9" imgW="330200" imgH="279400" progId="Equation.DSMT36">
                  <p:embed/>
                </p:oleObj>
              </mc:Choice>
              <mc:Fallback>
                <p:oleObj name="Equation" r:id="rId9" imgW="330200" imgH="279400" progId="Equation.DSMT3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7850188" y="3352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0061" name="Object 13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93" name="Equation" r:id="rId11" imgW="330200" imgH="279400" progId="Equation.DSMT36">
                  <p:embed/>
                </p:oleObj>
              </mc:Choice>
              <mc:Fallback>
                <p:oleObj name="Equation" r:id="rId11" imgW="330200" imgH="279400" progId="Equation.DSMT3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2" name="Line 14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6" name="Freeform 18"/>
          <p:cNvSpPr>
            <a:spLocks/>
          </p:cNvSpPr>
          <p:nvPr/>
        </p:nvSpPr>
        <p:spPr bwMode="auto">
          <a:xfrm>
            <a:off x="1604963" y="1768475"/>
            <a:ext cx="1935162" cy="1127125"/>
          </a:xfrm>
          <a:custGeom>
            <a:avLst/>
            <a:gdLst>
              <a:gd name="T0" fmla="*/ 0 w 906"/>
              <a:gd name="T1" fmla="*/ 710 h 710"/>
              <a:gd name="T2" fmla="*/ 432 w 906"/>
              <a:gd name="T3" fmla="*/ 595 h 710"/>
              <a:gd name="T4" fmla="*/ 720 w 906"/>
              <a:gd name="T5" fmla="*/ 307 h 710"/>
              <a:gd name="T6" fmla="*/ 906 w 906"/>
              <a:gd name="T7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6" h="710">
                <a:moveTo>
                  <a:pt x="0" y="710"/>
                </a:moveTo>
                <a:lnTo>
                  <a:pt x="432" y="595"/>
                </a:lnTo>
                <a:lnTo>
                  <a:pt x="720" y="307"/>
                </a:lnTo>
                <a:lnTo>
                  <a:pt x="906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7" name="Line 19"/>
          <p:cNvSpPr>
            <a:spLocks noChangeShapeType="1"/>
          </p:cNvSpPr>
          <p:nvPr/>
        </p:nvSpPr>
        <p:spPr bwMode="auto">
          <a:xfrm>
            <a:off x="1604963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Line 20"/>
          <p:cNvSpPr>
            <a:spLocks noChangeShapeType="1"/>
          </p:cNvSpPr>
          <p:nvPr/>
        </p:nvSpPr>
        <p:spPr bwMode="auto">
          <a:xfrm>
            <a:off x="2527300" y="2743200"/>
            <a:ext cx="0" cy="318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>
            <a:off x="3141663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>
            <a:off x="3552825" y="1727200"/>
            <a:ext cx="0" cy="417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>
            <a:off x="1604963" y="5562600"/>
            <a:ext cx="92233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Line 24"/>
          <p:cNvSpPr>
            <a:spLocks noChangeShapeType="1"/>
          </p:cNvSpPr>
          <p:nvPr/>
        </p:nvSpPr>
        <p:spPr bwMode="auto">
          <a:xfrm>
            <a:off x="2527300" y="5410200"/>
            <a:ext cx="6143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3" name="Line 25"/>
          <p:cNvSpPr>
            <a:spLocks noChangeShapeType="1"/>
          </p:cNvSpPr>
          <p:nvPr/>
        </p:nvSpPr>
        <p:spPr bwMode="auto">
          <a:xfrm>
            <a:off x="3141663" y="5105400"/>
            <a:ext cx="411162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Line 26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Line 27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6" name="Line 28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7" name="Line 29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8" name="Freeform 30"/>
          <p:cNvSpPr>
            <a:spLocks/>
          </p:cNvSpPr>
          <p:nvPr/>
        </p:nvSpPr>
        <p:spPr bwMode="auto">
          <a:xfrm>
            <a:off x="5661025" y="1412875"/>
            <a:ext cx="1912938" cy="1558925"/>
          </a:xfrm>
          <a:custGeom>
            <a:avLst/>
            <a:gdLst>
              <a:gd name="T0" fmla="*/ 0 w 912"/>
              <a:gd name="T1" fmla="*/ 982 h 982"/>
              <a:gd name="T2" fmla="*/ 441 w 912"/>
              <a:gd name="T3" fmla="*/ 920 h 982"/>
              <a:gd name="T4" fmla="*/ 720 w 912"/>
              <a:gd name="T5" fmla="*/ 579 h 982"/>
              <a:gd name="T6" fmla="*/ 912 w 912"/>
              <a:gd name="T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982">
                <a:moveTo>
                  <a:pt x="0" y="982"/>
                </a:moveTo>
                <a:lnTo>
                  <a:pt x="441" y="920"/>
                </a:lnTo>
                <a:lnTo>
                  <a:pt x="720" y="579"/>
                </a:lnTo>
                <a:lnTo>
                  <a:pt x="912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9" name="Line 31"/>
          <p:cNvSpPr>
            <a:spLocks noChangeShapeType="1"/>
          </p:cNvSpPr>
          <p:nvPr/>
        </p:nvSpPr>
        <p:spPr bwMode="auto">
          <a:xfrm>
            <a:off x="5661025" y="2979738"/>
            <a:ext cx="0" cy="295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0" name="Line 32"/>
          <p:cNvSpPr>
            <a:spLocks noChangeShapeType="1"/>
          </p:cNvSpPr>
          <p:nvPr/>
        </p:nvSpPr>
        <p:spPr bwMode="auto">
          <a:xfrm>
            <a:off x="6567488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1" name="Line 33"/>
          <p:cNvSpPr>
            <a:spLocks noChangeShapeType="1"/>
          </p:cNvSpPr>
          <p:nvPr/>
        </p:nvSpPr>
        <p:spPr bwMode="auto">
          <a:xfrm>
            <a:off x="7170738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2" name="Line 3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3" name="Line 35"/>
          <p:cNvSpPr>
            <a:spLocks noChangeShapeType="1"/>
          </p:cNvSpPr>
          <p:nvPr/>
        </p:nvSpPr>
        <p:spPr bwMode="auto">
          <a:xfrm>
            <a:off x="5661025" y="5791200"/>
            <a:ext cx="9064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4" name="Line 36"/>
          <p:cNvSpPr>
            <a:spLocks noChangeShapeType="1"/>
          </p:cNvSpPr>
          <p:nvPr/>
        </p:nvSpPr>
        <p:spPr bwMode="auto">
          <a:xfrm>
            <a:off x="6567488" y="5029200"/>
            <a:ext cx="6032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5" name="Line 37"/>
          <p:cNvSpPr>
            <a:spLocks noChangeShapeType="1"/>
          </p:cNvSpPr>
          <p:nvPr/>
        </p:nvSpPr>
        <p:spPr bwMode="auto">
          <a:xfrm>
            <a:off x="7170738" y="4876800"/>
            <a:ext cx="40322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6" name="AutoShape 38"/>
          <p:cNvSpPr>
            <a:spLocks noChangeArrowheads="1"/>
          </p:cNvSpPr>
          <p:nvPr/>
        </p:nvSpPr>
        <p:spPr bwMode="auto">
          <a:xfrm>
            <a:off x="1938338" y="6345238"/>
            <a:ext cx="223837" cy="468312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7" name="AutoShape 39"/>
          <p:cNvSpPr>
            <a:spLocks noChangeArrowheads="1"/>
          </p:cNvSpPr>
          <p:nvPr/>
        </p:nvSpPr>
        <p:spPr bwMode="auto">
          <a:xfrm>
            <a:off x="6454775" y="6008688"/>
            <a:ext cx="223838" cy="468312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8" name="AutoShape 40"/>
          <p:cNvSpPr>
            <a:spLocks/>
          </p:cNvSpPr>
          <p:nvPr/>
        </p:nvSpPr>
        <p:spPr bwMode="auto">
          <a:xfrm rot="5400000">
            <a:off x="1919288" y="5700712"/>
            <a:ext cx="268288" cy="906463"/>
          </a:xfrm>
          <a:prstGeom prst="rightBrace">
            <a:avLst>
              <a:gd name="adj1" fmla="val 28156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131</a:t>
            </a:fld>
            <a:endParaRPr lang="en-GB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60375" y="304800"/>
            <a:ext cx="8223250" cy="882650"/>
          </a:xfrm>
        </p:spPr>
        <p:txBody>
          <a:bodyPr/>
          <a:lstStyle/>
          <a:p>
            <a:r>
              <a:rPr lang="en-GB" sz="2800" dirty="0"/>
              <a:t>Economic Dispatch with Piecewise Linear Cost Curves</a:t>
            </a:r>
          </a:p>
        </p:txBody>
      </p:sp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609600" y="5300663"/>
            <a:ext cx="7467600" cy="215900"/>
            <a:chOff x="384" y="3292"/>
            <a:chExt cx="4704" cy="136"/>
          </a:xfrm>
        </p:grpSpPr>
        <p:graphicFrame>
          <p:nvGraphicFramePr>
            <p:cNvPr id="13107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4839675"/>
                </p:ext>
              </p:extLst>
            </p:nvPr>
          </p:nvGraphicFramePr>
          <p:xfrm>
            <a:off x="384" y="3292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413" name="Equation" r:id="rId3" imgW="177800" imgH="215900" progId="Equation.DSMT36">
                    <p:embed/>
                  </p:oleObj>
                </mc:Choice>
                <mc:Fallback>
                  <p:oleObj name="Equation" r:id="rId3" imgW="177800" imgH="215900" progId="Equation.DSMT3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292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076" name="Line 4"/>
            <p:cNvSpPr>
              <a:spLocks noChangeShapeType="1"/>
            </p:cNvSpPr>
            <p:nvPr/>
          </p:nvSpPr>
          <p:spPr bwMode="auto">
            <a:xfrm>
              <a:off x="688" y="3360"/>
              <a:ext cx="4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3771900" y="6008688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1079" name="Object 7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14" name="Equation" r:id="rId5" imgW="469900" imgH="635000" progId="Equation.DSMT36">
                  <p:embed/>
                </p:oleObj>
              </mc:Choice>
              <mc:Fallback>
                <p:oleObj name="Equation" r:id="rId5" imgW="469900" imgH="635000" progId="Equation.DSMT3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7850188" y="6008688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1081" name="Object 9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15" name="Equation" r:id="rId7" imgW="469900" imgH="635000" progId="Equation.DSMT36">
                  <p:embed/>
                </p:oleObj>
              </mc:Choice>
              <mc:Fallback>
                <p:oleObj name="Equation" r:id="rId7" imgW="469900" imgH="635000" progId="Equation.DSMT3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3771900" y="3352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1083" name="Object 11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16" name="Equation" r:id="rId9" imgW="330200" imgH="279400" progId="Equation.DSMT36">
                  <p:embed/>
                </p:oleObj>
              </mc:Choice>
              <mc:Fallback>
                <p:oleObj name="Equation" r:id="rId9" imgW="330200" imgH="279400" progId="Equation.DSMT3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7850188" y="3352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1085" name="Object 13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17" name="Equation" r:id="rId11" imgW="330200" imgH="279400" progId="Equation.DSMT36">
                  <p:embed/>
                </p:oleObj>
              </mc:Choice>
              <mc:Fallback>
                <p:oleObj name="Equation" r:id="rId11" imgW="330200" imgH="279400" progId="Equation.DSMT3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6" name="Line 14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Line 15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Line 16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9" name="Line 17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0" name="Freeform 18"/>
          <p:cNvSpPr>
            <a:spLocks/>
          </p:cNvSpPr>
          <p:nvPr/>
        </p:nvSpPr>
        <p:spPr bwMode="auto">
          <a:xfrm>
            <a:off x="1604963" y="1768475"/>
            <a:ext cx="1935162" cy="1127125"/>
          </a:xfrm>
          <a:custGeom>
            <a:avLst/>
            <a:gdLst>
              <a:gd name="T0" fmla="*/ 0 w 906"/>
              <a:gd name="T1" fmla="*/ 710 h 710"/>
              <a:gd name="T2" fmla="*/ 432 w 906"/>
              <a:gd name="T3" fmla="*/ 595 h 710"/>
              <a:gd name="T4" fmla="*/ 720 w 906"/>
              <a:gd name="T5" fmla="*/ 307 h 710"/>
              <a:gd name="T6" fmla="*/ 906 w 906"/>
              <a:gd name="T7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6" h="710">
                <a:moveTo>
                  <a:pt x="0" y="710"/>
                </a:moveTo>
                <a:lnTo>
                  <a:pt x="432" y="595"/>
                </a:lnTo>
                <a:lnTo>
                  <a:pt x="720" y="307"/>
                </a:lnTo>
                <a:lnTo>
                  <a:pt x="906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1" name="Line 19"/>
          <p:cNvSpPr>
            <a:spLocks noChangeShapeType="1"/>
          </p:cNvSpPr>
          <p:nvPr/>
        </p:nvSpPr>
        <p:spPr bwMode="auto">
          <a:xfrm>
            <a:off x="1604963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2" name="Line 20"/>
          <p:cNvSpPr>
            <a:spLocks noChangeShapeType="1"/>
          </p:cNvSpPr>
          <p:nvPr/>
        </p:nvSpPr>
        <p:spPr bwMode="auto">
          <a:xfrm>
            <a:off x="2527300" y="2743200"/>
            <a:ext cx="0" cy="318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3" name="Line 21"/>
          <p:cNvSpPr>
            <a:spLocks noChangeShapeType="1"/>
          </p:cNvSpPr>
          <p:nvPr/>
        </p:nvSpPr>
        <p:spPr bwMode="auto">
          <a:xfrm>
            <a:off x="3141663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4" name="Line 22"/>
          <p:cNvSpPr>
            <a:spLocks noChangeShapeType="1"/>
          </p:cNvSpPr>
          <p:nvPr/>
        </p:nvSpPr>
        <p:spPr bwMode="auto">
          <a:xfrm>
            <a:off x="3552825" y="1727200"/>
            <a:ext cx="0" cy="417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5" name="Line 23"/>
          <p:cNvSpPr>
            <a:spLocks noChangeShapeType="1"/>
          </p:cNvSpPr>
          <p:nvPr/>
        </p:nvSpPr>
        <p:spPr bwMode="auto">
          <a:xfrm>
            <a:off x="1604963" y="5562600"/>
            <a:ext cx="92233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6" name="Line 24"/>
          <p:cNvSpPr>
            <a:spLocks noChangeShapeType="1"/>
          </p:cNvSpPr>
          <p:nvPr/>
        </p:nvSpPr>
        <p:spPr bwMode="auto">
          <a:xfrm>
            <a:off x="2527300" y="5410200"/>
            <a:ext cx="6143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7" name="Line 25"/>
          <p:cNvSpPr>
            <a:spLocks noChangeShapeType="1"/>
          </p:cNvSpPr>
          <p:nvPr/>
        </p:nvSpPr>
        <p:spPr bwMode="auto">
          <a:xfrm>
            <a:off x="3141663" y="5105400"/>
            <a:ext cx="411162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8" name="Line 26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9" name="Line 27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Line 28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1" name="Line 29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2" name="Freeform 30"/>
          <p:cNvSpPr>
            <a:spLocks/>
          </p:cNvSpPr>
          <p:nvPr/>
        </p:nvSpPr>
        <p:spPr bwMode="auto">
          <a:xfrm>
            <a:off x="5661025" y="1412875"/>
            <a:ext cx="1912938" cy="1558925"/>
          </a:xfrm>
          <a:custGeom>
            <a:avLst/>
            <a:gdLst>
              <a:gd name="T0" fmla="*/ 0 w 912"/>
              <a:gd name="T1" fmla="*/ 982 h 982"/>
              <a:gd name="T2" fmla="*/ 441 w 912"/>
              <a:gd name="T3" fmla="*/ 920 h 982"/>
              <a:gd name="T4" fmla="*/ 720 w 912"/>
              <a:gd name="T5" fmla="*/ 579 h 982"/>
              <a:gd name="T6" fmla="*/ 912 w 912"/>
              <a:gd name="T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982">
                <a:moveTo>
                  <a:pt x="0" y="982"/>
                </a:moveTo>
                <a:lnTo>
                  <a:pt x="441" y="920"/>
                </a:lnTo>
                <a:lnTo>
                  <a:pt x="720" y="579"/>
                </a:lnTo>
                <a:lnTo>
                  <a:pt x="912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Line 31"/>
          <p:cNvSpPr>
            <a:spLocks noChangeShapeType="1"/>
          </p:cNvSpPr>
          <p:nvPr/>
        </p:nvSpPr>
        <p:spPr bwMode="auto">
          <a:xfrm>
            <a:off x="5661025" y="2979738"/>
            <a:ext cx="0" cy="295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Line 32"/>
          <p:cNvSpPr>
            <a:spLocks noChangeShapeType="1"/>
          </p:cNvSpPr>
          <p:nvPr/>
        </p:nvSpPr>
        <p:spPr bwMode="auto">
          <a:xfrm>
            <a:off x="6567488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5" name="Line 33"/>
          <p:cNvSpPr>
            <a:spLocks noChangeShapeType="1"/>
          </p:cNvSpPr>
          <p:nvPr/>
        </p:nvSpPr>
        <p:spPr bwMode="auto">
          <a:xfrm>
            <a:off x="7170738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6" name="Line 3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7" name="Line 35"/>
          <p:cNvSpPr>
            <a:spLocks noChangeShapeType="1"/>
          </p:cNvSpPr>
          <p:nvPr/>
        </p:nvSpPr>
        <p:spPr bwMode="auto">
          <a:xfrm>
            <a:off x="5661025" y="5791200"/>
            <a:ext cx="9064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8" name="Line 36"/>
          <p:cNvSpPr>
            <a:spLocks noChangeShapeType="1"/>
          </p:cNvSpPr>
          <p:nvPr/>
        </p:nvSpPr>
        <p:spPr bwMode="auto">
          <a:xfrm>
            <a:off x="6567488" y="5029200"/>
            <a:ext cx="6032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9" name="Line 37"/>
          <p:cNvSpPr>
            <a:spLocks noChangeShapeType="1"/>
          </p:cNvSpPr>
          <p:nvPr/>
        </p:nvSpPr>
        <p:spPr bwMode="auto">
          <a:xfrm>
            <a:off x="7170738" y="4876800"/>
            <a:ext cx="40322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0" name="AutoShape 38"/>
          <p:cNvSpPr>
            <a:spLocks noChangeArrowheads="1"/>
          </p:cNvSpPr>
          <p:nvPr/>
        </p:nvSpPr>
        <p:spPr bwMode="auto">
          <a:xfrm>
            <a:off x="2720975" y="6334125"/>
            <a:ext cx="223838" cy="468313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1" name="AutoShape 39"/>
          <p:cNvSpPr>
            <a:spLocks noChangeArrowheads="1"/>
          </p:cNvSpPr>
          <p:nvPr/>
        </p:nvSpPr>
        <p:spPr bwMode="auto">
          <a:xfrm>
            <a:off x="6454775" y="6008688"/>
            <a:ext cx="223838" cy="468312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2" name="AutoShape 40"/>
          <p:cNvSpPr>
            <a:spLocks/>
          </p:cNvSpPr>
          <p:nvPr/>
        </p:nvSpPr>
        <p:spPr bwMode="auto">
          <a:xfrm rot="5400000">
            <a:off x="2693194" y="5853906"/>
            <a:ext cx="268288" cy="600075"/>
          </a:xfrm>
          <a:prstGeom prst="rightBrace">
            <a:avLst>
              <a:gd name="adj1" fmla="val 18639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132</a:t>
            </a:fld>
            <a:endParaRPr lang="en-GB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Economic Dispatch with Piecewise Linear Cost Curves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133</a:t>
            </a:fld>
            <a:endParaRPr lang="en-GB"/>
          </a:p>
        </p:txBody>
      </p:sp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609600" y="5051425"/>
            <a:ext cx="7467600" cy="215900"/>
            <a:chOff x="384" y="3292"/>
            <a:chExt cx="4704" cy="136"/>
          </a:xfrm>
        </p:grpSpPr>
        <p:graphicFrame>
          <p:nvGraphicFramePr>
            <p:cNvPr id="13209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3248193"/>
                </p:ext>
              </p:extLst>
            </p:nvPr>
          </p:nvGraphicFramePr>
          <p:xfrm>
            <a:off x="384" y="3292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437" name="Equation" r:id="rId3" imgW="177800" imgH="215900" progId="Equation.DSMT36">
                    <p:embed/>
                  </p:oleObj>
                </mc:Choice>
                <mc:Fallback>
                  <p:oleObj name="Equation" r:id="rId3" imgW="177800" imgH="215900" progId="Equation.DSMT3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292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2100" name="Line 4"/>
            <p:cNvSpPr>
              <a:spLocks noChangeShapeType="1"/>
            </p:cNvSpPr>
            <p:nvPr/>
          </p:nvSpPr>
          <p:spPr bwMode="auto">
            <a:xfrm>
              <a:off x="688" y="3360"/>
              <a:ext cx="4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3771900" y="6008688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2103" name="Object 7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38" name="Equation" r:id="rId5" imgW="469900" imgH="635000" progId="Equation.DSMT36">
                  <p:embed/>
                </p:oleObj>
              </mc:Choice>
              <mc:Fallback>
                <p:oleObj name="Equation" r:id="rId5" imgW="469900" imgH="635000" progId="Equation.DSMT3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7850188" y="6008688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2105" name="Object 9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39" name="Equation" r:id="rId7" imgW="469900" imgH="635000" progId="Equation.DSMT36">
                  <p:embed/>
                </p:oleObj>
              </mc:Choice>
              <mc:Fallback>
                <p:oleObj name="Equation" r:id="rId7" imgW="469900" imgH="635000" progId="Equation.DSMT3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3771900" y="3352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2107" name="Object 11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40" name="Equation" r:id="rId9" imgW="330200" imgH="279400" progId="Equation.DSMT36">
                  <p:embed/>
                </p:oleObj>
              </mc:Choice>
              <mc:Fallback>
                <p:oleObj name="Equation" r:id="rId9" imgW="330200" imgH="279400" progId="Equation.DSMT3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7850188" y="3352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2109" name="Object 13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41" name="Equation" r:id="rId11" imgW="330200" imgH="279400" progId="Equation.DSMT36">
                  <p:embed/>
                </p:oleObj>
              </mc:Choice>
              <mc:Fallback>
                <p:oleObj name="Equation" r:id="rId11" imgW="330200" imgH="279400" progId="Equation.DSMT3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10" name="Line 14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1" name="Line 15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2" name="Line 16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3" name="Line 17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4" name="Freeform 18"/>
          <p:cNvSpPr>
            <a:spLocks/>
          </p:cNvSpPr>
          <p:nvPr/>
        </p:nvSpPr>
        <p:spPr bwMode="auto">
          <a:xfrm>
            <a:off x="1604963" y="1768475"/>
            <a:ext cx="1935162" cy="1127125"/>
          </a:xfrm>
          <a:custGeom>
            <a:avLst/>
            <a:gdLst>
              <a:gd name="T0" fmla="*/ 0 w 906"/>
              <a:gd name="T1" fmla="*/ 710 h 710"/>
              <a:gd name="T2" fmla="*/ 432 w 906"/>
              <a:gd name="T3" fmla="*/ 595 h 710"/>
              <a:gd name="T4" fmla="*/ 720 w 906"/>
              <a:gd name="T5" fmla="*/ 307 h 710"/>
              <a:gd name="T6" fmla="*/ 906 w 906"/>
              <a:gd name="T7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6" h="710">
                <a:moveTo>
                  <a:pt x="0" y="710"/>
                </a:moveTo>
                <a:lnTo>
                  <a:pt x="432" y="595"/>
                </a:lnTo>
                <a:lnTo>
                  <a:pt x="720" y="307"/>
                </a:lnTo>
                <a:lnTo>
                  <a:pt x="906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5" name="Line 19"/>
          <p:cNvSpPr>
            <a:spLocks noChangeShapeType="1"/>
          </p:cNvSpPr>
          <p:nvPr/>
        </p:nvSpPr>
        <p:spPr bwMode="auto">
          <a:xfrm>
            <a:off x="1604963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6" name="Line 20"/>
          <p:cNvSpPr>
            <a:spLocks noChangeShapeType="1"/>
          </p:cNvSpPr>
          <p:nvPr/>
        </p:nvSpPr>
        <p:spPr bwMode="auto">
          <a:xfrm>
            <a:off x="2527300" y="2743200"/>
            <a:ext cx="0" cy="318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7" name="Line 21"/>
          <p:cNvSpPr>
            <a:spLocks noChangeShapeType="1"/>
          </p:cNvSpPr>
          <p:nvPr/>
        </p:nvSpPr>
        <p:spPr bwMode="auto">
          <a:xfrm>
            <a:off x="3141663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8" name="Line 22"/>
          <p:cNvSpPr>
            <a:spLocks noChangeShapeType="1"/>
          </p:cNvSpPr>
          <p:nvPr/>
        </p:nvSpPr>
        <p:spPr bwMode="auto">
          <a:xfrm>
            <a:off x="3552825" y="1727200"/>
            <a:ext cx="0" cy="417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9" name="Line 23"/>
          <p:cNvSpPr>
            <a:spLocks noChangeShapeType="1"/>
          </p:cNvSpPr>
          <p:nvPr/>
        </p:nvSpPr>
        <p:spPr bwMode="auto">
          <a:xfrm>
            <a:off x="1604963" y="5562600"/>
            <a:ext cx="92233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0" name="Line 24"/>
          <p:cNvSpPr>
            <a:spLocks noChangeShapeType="1"/>
          </p:cNvSpPr>
          <p:nvPr/>
        </p:nvSpPr>
        <p:spPr bwMode="auto">
          <a:xfrm>
            <a:off x="2527300" y="5410200"/>
            <a:ext cx="6143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1" name="Line 25"/>
          <p:cNvSpPr>
            <a:spLocks noChangeShapeType="1"/>
          </p:cNvSpPr>
          <p:nvPr/>
        </p:nvSpPr>
        <p:spPr bwMode="auto">
          <a:xfrm>
            <a:off x="3141663" y="5038725"/>
            <a:ext cx="411162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2" name="Line 26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3" name="Line 27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4" name="Line 28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5" name="Line 29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6" name="Freeform 30"/>
          <p:cNvSpPr>
            <a:spLocks/>
          </p:cNvSpPr>
          <p:nvPr/>
        </p:nvSpPr>
        <p:spPr bwMode="auto">
          <a:xfrm>
            <a:off x="5661025" y="1412875"/>
            <a:ext cx="1912938" cy="1558925"/>
          </a:xfrm>
          <a:custGeom>
            <a:avLst/>
            <a:gdLst>
              <a:gd name="T0" fmla="*/ 0 w 912"/>
              <a:gd name="T1" fmla="*/ 982 h 982"/>
              <a:gd name="T2" fmla="*/ 441 w 912"/>
              <a:gd name="T3" fmla="*/ 920 h 982"/>
              <a:gd name="T4" fmla="*/ 720 w 912"/>
              <a:gd name="T5" fmla="*/ 579 h 982"/>
              <a:gd name="T6" fmla="*/ 912 w 912"/>
              <a:gd name="T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982">
                <a:moveTo>
                  <a:pt x="0" y="982"/>
                </a:moveTo>
                <a:lnTo>
                  <a:pt x="441" y="920"/>
                </a:lnTo>
                <a:lnTo>
                  <a:pt x="720" y="579"/>
                </a:lnTo>
                <a:lnTo>
                  <a:pt x="912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7" name="Line 31"/>
          <p:cNvSpPr>
            <a:spLocks noChangeShapeType="1"/>
          </p:cNvSpPr>
          <p:nvPr/>
        </p:nvSpPr>
        <p:spPr bwMode="auto">
          <a:xfrm>
            <a:off x="5661025" y="2979738"/>
            <a:ext cx="0" cy="295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8" name="Line 32"/>
          <p:cNvSpPr>
            <a:spLocks noChangeShapeType="1"/>
          </p:cNvSpPr>
          <p:nvPr/>
        </p:nvSpPr>
        <p:spPr bwMode="auto">
          <a:xfrm>
            <a:off x="6567488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9" name="Line 33"/>
          <p:cNvSpPr>
            <a:spLocks noChangeShapeType="1"/>
          </p:cNvSpPr>
          <p:nvPr/>
        </p:nvSpPr>
        <p:spPr bwMode="auto">
          <a:xfrm>
            <a:off x="7170738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0" name="Line 3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1" name="Line 35"/>
          <p:cNvSpPr>
            <a:spLocks noChangeShapeType="1"/>
          </p:cNvSpPr>
          <p:nvPr/>
        </p:nvSpPr>
        <p:spPr bwMode="auto">
          <a:xfrm>
            <a:off x="5661025" y="5791200"/>
            <a:ext cx="9064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2" name="Line 36"/>
          <p:cNvSpPr>
            <a:spLocks noChangeShapeType="1"/>
          </p:cNvSpPr>
          <p:nvPr/>
        </p:nvSpPr>
        <p:spPr bwMode="auto">
          <a:xfrm>
            <a:off x="6567488" y="5151438"/>
            <a:ext cx="6032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3" name="Line 37"/>
          <p:cNvSpPr>
            <a:spLocks noChangeShapeType="1"/>
          </p:cNvSpPr>
          <p:nvPr/>
        </p:nvSpPr>
        <p:spPr bwMode="auto">
          <a:xfrm>
            <a:off x="7170738" y="4876800"/>
            <a:ext cx="40322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4" name="AutoShape 38"/>
          <p:cNvSpPr>
            <a:spLocks noChangeArrowheads="1"/>
          </p:cNvSpPr>
          <p:nvPr/>
        </p:nvSpPr>
        <p:spPr bwMode="auto">
          <a:xfrm>
            <a:off x="3028950" y="6008688"/>
            <a:ext cx="223838" cy="468312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5" name="AutoShape 39"/>
          <p:cNvSpPr>
            <a:spLocks noChangeArrowheads="1"/>
          </p:cNvSpPr>
          <p:nvPr/>
        </p:nvSpPr>
        <p:spPr bwMode="auto">
          <a:xfrm>
            <a:off x="6750050" y="6335713"/>
            <a:ext cx="223838" cy="468312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6" name="AutoShape 40"/>
          <p:cNvSpPr>
            <a:spLocks/>
          </p:cNvSpPr>
          <p:nvPr/>
        </p:nvSpPr>
        <p:spPr bwMode="auto">
          <a:xfrm rot="5400000">
            <a:off x="6728619" y="5853906"/>
            <a:ext cx="268288" cy="600075"/>
          </a:xfrm>
          <a:prstGeom prst="rightBrace">
            <a:avLst>
              <a:gd name="adj1" fmla="val 18639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Economic Dispatch with Piecewise Linear Cost Curves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134</a:t>
            </a:fld>
            <a:endParaRPr lang="en-GB"/>
          </a:p>
        </p:txBody>
      </p:sp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609600" y="4929188"/>
            <a:ext cx="7467600" cy="215900"/>
            <a:chOff x="384" y="3292"/>
            <a:chExt cx="4704" cy="136"/>
          </a:xfrm>
        </p:grpSpPr>
        <p:graphicFrame>
          <p:nvGraphicFramePr>
            <p:cNvPr id="1331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1297231"/>
                </p:ext>
              </p:extLst>
            </p:nvPr>
          </p:nvGraphicFramePr>
          <p:xfrm>
            <a:off x="384" y="3292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095" name="Equation" r:id="rId3" imgW="177800" imgH="215900" progId="Equation.DSMT36">
                    <p:embed/>
                  </p:oleObj>
                </mc:Choice>
                <mc:Fallback>
                  <p:oleObj name="Equation" r:id="rId3" imgW="177800" imgH="215900" progId="Equation.DSMT3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292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24" name="Line 4"/>
            <p:cNvSpPr>
              <a:spLocks noChangeShapeType="1"/>
            </p:cNvSpPr>
            <p:nvPr/>
          </p:nvSpPr>
          <p:spPr bwMode="auto">
            <a:xfrm>
              <a:off x="688" y="3360"/>
              <a:ext cx="4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3771900" y="6008688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3127" name="Object 7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96" name="Equation" r:id="rId5" imgW="469900" imgH="635000" progId="Equation.DSMT36">
                  <p:embed/>
                </p:oleObj>
              </mc:Choice>
              <mc:Fallback>
                <p:oleObj name="Equation" r:id="rId5" imgW="469900" imgH="6350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7850188" y="6008688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3129" name="Object 9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97" name="Equation" r:id="rId7" imgW="469900" imgH="635000" progId="Equation.DSMT36">
                  <p:embed/>
                </p:oleObj>
              </mc:Choice>
              <mc:Fallback>
                <p:oleObj name="Equation" r:id="rId7" imgW="469900" imgH="6350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3771900" y="3352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3131" name="Object 11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98" name="Equation" r:id="rId9" imgW="330200" imgH="279400" progId="Equation.DSMT36">
                  <p:embed/>
                </p:oleObj>
              </mc:Choice>
              <mc:Fallback>
                <p:oleObj name="Equation" r:id="rId9" imgW="330200" imgH="2794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7850188" y="3352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3133" name="Object 13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99" name="Equation" r:id="rId11" imgW="330200" imgH="279400" progId="Equation.DSMT4">
                  <p:embed/>
                </p:oleObj>
              </mc:Choice>
              <mc:Fallback>
                <p:oleObj name="Equation" r:id="rId11" imgW="330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4" name="Line 14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Line 15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Line 16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Freeform 18"/>
          <p:cNvSpPr>
            <a:spLocks/>
          </p:cNvSpPr>
          <p:nvPr/>
        </p:nvSpPr>
        <p:spPr bwMode="auto">
          <a:xfrm>
            <a:off x="1604963" y="1768475"/>
            <a:ext cx="1935162" cy="1127125"/>
          </a:xfrm>
          <a:custGeom>
            <a:avLst/>
            <a:gdLst>
              <a:gd name="T0" fmla="*/ 0 w 906"/>
              <a:gd name="T1" fmla="*/ 710 h 710"/>
              <a:gd name="T2" fmla="*/ 432 w 906"/>
              <a:gd name="T3" fmla="*/ 595 h 710"/>
              <a:gd name="T4" fmla="*/ 720 w 906"/>
              <a:gd name="T5" fmla="*/ 307 h 710"/>
              <a:gd name="T6" fmla="*/ 906 w 906"/>
              <a:gd name="T7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6" h="710">
                <a:moveTo>
                  <a:pt x="0" y="710"/>
                </a:moveTo>
                <a:lnTo>
                  <a:pt x="432" y="595"/>
                </a:lnTo>
                <a:lnTo>
                  <a:pt x="720" y="307"/>
                </a:lnTo>
                <a:lnTo>
                  <a:pt x="906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>
            <a:off x="1604963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>
            <a:off x="2527300" y="2743200"/>
            <a:ext cx="0" cy="318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>
            <a:off x="3141663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>
            <a:off x="3552825" y="1727200"/>
            <a:ext cx="0" cy="417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>
            <a:off x="1604963" y="5562600"/>
            <a:ext cx="92233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4" name="Line 24"/>
          <p:cNvSpPr>
            <a:spLocks noChangeShapeType="1"/>
          </p:cNvSpPr>
          <p:nvPr/>
        </p:nvSpPr>
        <p:spPr bwMode="auto">
          <a:xfrm>
            <a:off x="2527300" y="5410200"/>
            <a:ext cx="6143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Line 25"/>
          <p:cNvSpPr>
            <a:spLocks noChangeShapeType="1"/>
          </p:cNvSpPr>
          <p:nvPr/>
        </p:nvSpPr>
        <p:spPr bwMode="auto">
          <a:xfrm>
            <a:off x="3141663" y="5038725"/>
            <a:ext cx="411162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Line 26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Line 27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Line 28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9" name="Line 29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Freeform 30"/>
          <p:cNvSpPr>
            <a:spLocks/>
          </p:cNvSpPr>
          <p:nvPr/>
        </p:nvSpPr>
        <p:spPr bwMode="auto">
          <a:xfrm>
            <a:off x="5661025" y="1412875"/>
            <a:ext cx="1912938" cy="1558925"/>
          </a:xfrm>
          <a:custGeom>
            <a:avLst/>
            <a:gdLst>
              <a:gd name="T0" fmla="*/ 0 w 912"/>
              <a:gd name="T1" fmla="*/ 982 h 982"/>
              <a:gd name="T2" fmla="*/ 441 w 912"/>
              <a:gd name="T3" fmla="*/ 920 h 982"/>
              <a:gd name="T4" fmla="*/ 720 w 912"/>
              <a:gd name="T5" fmla="*/ 579 h 982"/>
              <a:gd name="T6" fmla="*/ 912 w 912"/>
              <a:gd name="T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982">
                <a:moveTo>
                  <a:pt x="0" y="982"/>
                </a:moveTo>
                <a:lnTo>
                  <a:pt x="441" y="920"/>
                </a:lnTo>
                <a:lnTo>
                  <a:pt x="720" y="579"/>
                </a:lnTo>
                <a:lnTo>
                  <a:pt x="912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1" name="Line 31"/>
          <p:cNvSpPr>
            <a:spLocks noChangeShapeType="1"/>
          </p:cNvSpPr>
          <p:nvPr/>
        </p:nvSpPr>
        <p:spPr bwMode="auto">
          <a:xfrm>
            <a:off x="5661025" y="2979738"/>
            <a:ext cx="0" cy="295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2" name="Line 32"/>
          <p:cNvSpPr>
            <a:spLocks noChangeShapeType="1"/>
          </p:cNvSpPr>
          <p:nvPr/>
        </p:nvSpPr>
        <p:spPr bwMode="auto">
          <a:xfrm>
            <a:off x="6567488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Line 33"/>
          <p:cNvSpPr>
            <a:spLocks noChangeShapeType="1"/>
          </p:cNvSpPr>
          <p:nvPr/>
        </p:nvSpPr>
        <p:spPr bwMode="auto">
          <a:xfrm>
            <a:off x="7170738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4" name="Line 3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5" name="Line 35"/>
          <p:cNvSpPr>
            <a:spLocks noChangeShapeType="1"/>
          </p:cNvSpPr>
          <p:nvPr/>
        </p:nvSpPr>
        <p:spPr bwMode="auto">
          <a:xfrm>
            <a:off x="5661025" y="5791200"/>
            <a:ext cx="9064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>
            <a:off x="6567488" y="5151438"/>
            <a:ext cx="6032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>
            <a:off x="7170738" y="4876800"/>
            <a:ext cx="40322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AutoShape 38"/>
          <p:cNvSpPr>
            <a:spLocks noChangeArrowheads="1"/>
          </p:cNvSpPr>
          <p:nvPr/>
        </p:nvSpPr>
        <p:spPr bwMode="auto">
          <a:xfrm>
            <a:off x="3232150" y="6324600"/>
            <a:ext cx="223838" cy="468313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AutoShape 39"/>
          <p:cNvSpPr>
            <a:spLocks noChangeArrowheads="1"/>
          </p:cNvSpPr>
          <p:nvPr/>
        </p:nvSpPr>
        <p:spPr bwMode="auto">
          <a:xfrm>
            <a:off x="7058025" y="6008688"/>
            <a:ext cx="223838" cy="468312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AutoShape 40"/>
          <p:cNvSpPr>
            <a:spLocks/>
          </p:cNvSpPr>
          <p:nvPr/>
        </p:nvSpPr>
        <p:spPr bwMode="auto">
          <a:xfrm rot="5400000">
            <a:off x="3210719" y="5950744"/>
            <a:ext cx="268288" cy="406400"/>
          </a:xfrm>
          <a:prstGeom prst="rightBrace">
            <a:avLst>
              <a:gd name="adj1" fmla="val 12623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513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Economic Dispatch with Piecewise Linear Cost Curves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All generators except one are at breakpoints of their cost curve</a:t>
            </a:r>
          </a:p>
          <a:p>
            <a:pPr>
              <a:lnSpc>
                <a:spcPct val="90000"/>
              </a:lnSpc>
            </a:pPr>
            <a:r>
              <a:rPr lang="en-GB" sz="2400"/>
              <a:t>The marginal generator is between breakpoints to balance the load and generation</a:t>
            </a:r>
          </a:p>
          <a:p>
            <a:pPr>
              <a:lnSpc>
                <a:spcPct val="90000"/>
              </a:lnSpc>
            </a:pPr>
            <a:r>
              <a:rPr lang="en-GB" sz="2400"/>
              <a:t>Not well-suited for lambda-search algorithm</a:t>
            </a:r>
          </a:p>
          <a:p>
            <a:pPr>
              <a:lnSpc>
                <a:spcPct val="90000"/>
              </a:lnSpc>
            </a:pPr>
            <a:r>
              <a:rPr lang="en-GB" sz="2400"/>
              <a:t>Very fast table lookup algorithm:</a:t>
            </a:r>
          </a:p>
          <a:p>
            <a:pPr lvl="1">
              <a:lnSpc>
                <a:spcPct val="90000"/>
              </a:lnSpc>
            </a:pPr>
            <a:r>
              <a:rPr lang="en-GB"/>
              <a:t>Rank all the segments of the piecewise linear cost curves in order of incremental cost</a:t>
            </a:r>
          </a:p>
          <a:p>
            <a:pPr lvl="1">
              <a:lnSpc>
                <a:spcPct val="90000"/>
              </a:lnSpc>
            </a:pPr>
            <a:r>
              <a:rPr lang="en-GB"/>
              <a:t>First dispatch all the units at their minimum generation</a:t>
            </a:r>
          </a:p>
          <a:p>
            <a:pPr lvl="1">
              <a:lnSpc>
                <a:spcPct val="90000"/>
              </a:lnSpc>
            </a:pPr>
            <a:r>
              <a:rPr lang="en-GB"/>
              <a:t>Then go down the table until the generation matches the load</a:t>
            </a:r>
            <a:endParaRPr lang="en-GB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135</a:t>
            </a:fld>
            <a:endParaRPr lang="en-GB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grpSp>
        <p:nvGrpSpPr>
          <p:cNvPr id="135171" name="Group 3"/>
          <p:cNvGrpSpPr>
            <a:grpSpLocks/>
          </p:cNvGrpSpPr>
          <p:nvPr/>
        </p:nvGrpSpPr>
        <p:grpSpPr bwMode="auto">
          <a:xfrm>
            <a:off x="382588" y="1116013"/>
            <a:ext cx="3668712" cy="5370512"/>
            <a:chOff x="241" y="703"/>
            <a:chExt cx="2311" cy="3383"/>
          </a:xfrm>
        </p:grpSpPr>
        <p:sp>
          <p:nvSpPr>
            <p:cNvPr id="135172" name="Text Box 4"/>
            <p:cNvSpPr txBox="1">
              <a:spLocks noChangeArrowheads="1"/>
            </p:cNvSpPr>
            <p:nvPr/>
          </p:nvSpPr>
          <p:spPr bwMode="auto">
            <a:xfrm>
              <a:off x="2313" y="2040"/>
              <a:ext cx="2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P</a:t>
              </a:r>
              <a:r>
                <a:rPr lang="en-GB" sz="1400" baseline="-25000">
                  <a:latin typeface="Arial" charset="0"/>
                </a:rPr>
                <a:t>A</a:t>
              </a:r>
              <a:endParaRPr lang="en-GB" sz="1400">
                <a:latin typeface="Arial" charset="0"/>
              </a:endParaRPr>
            </a:p>
          </p:txBody>
        </p:sp>
        <p:graphicFrame>
          <p:nvGraphicFramePr>
            <p:cNvPr id="135173" name="Object 5"/>
            <p:cNvGraphicFramePr>
              <a:graphicFrameLocks noChangeAspect="1"/>
            </p:cNvGraphicFramePr>
            <p:nvPr/>
          </p:nvGraphicFramePr>
          <p:xfrm>
            <a:off x="289" y="703"/>
            <a:ext cx="296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059" name="Equation" r:id="rId3" imgW="469900" imgH="635000" progId="Equation.DSMT36">
                    <p:embed/>
                  </p:oleObj>
                </mc:Choice>
                <mc:Fallback>
                  <p:oleObj name="Equation" r:id="rId3" imgW="469900" imgH="635000" progId="Equation.DSMT3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" y="703"/>
                          <a:ext cx="296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5174" name="Text Box 6"/>
            <p:cNvSpPr txBox="1">
              <a:spLocks noChangeArrowheads="1"/>
            </p:cNvSpPr>
            <p:nvPr/>
          </p:nvSpPr>
          <p:spPr bwMode="auto">
            <a:xfrm>
              <a:off x="2258" y="3894"/>
              <a:ext cx="2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P</a:t>
              </a:r>
              <a:r>
                <a:rPr lang="en-GB" sz="1400" baseline="-25000">
                  <a:latin typeface="Arial" charset="0"/>
                </a:rPr>
                <a:t>B</a:t>
              </a:r>
              <a:endParaRPr lang="en-GB" sz="1400">
                <a:latin typeface="Arial" charset="0"/>
              </a:endParaRPr>
            </a:p>
          </p:txBody>
        </p:sp>
        <p:graphicFrame>
          <p:nvGraphicFramePr>
            <p:cNvPr id="135175" name="Object 7"/>
            <p:cNvGraphicFramePr>
              <a:graphicFrameLocks noChangeAspect="1"/>
            </p:cNvGraphicFramePr>
            <p:nvPr/>
          </p:nvGraphicFramePr>
          <p:xfrm>
            <a:off x="241" y="2557"/>
            <a:ext cx="296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060" name="Equation" r:id="rId5" imgW="469900" imgH="635000" progId="Equation.DSMT36">
                    <p:embed/>
                  </p:oleObj>
                </mc:Choice>
                <mc:Fallback>
                  <p:oleObj name="Equation" r:id="rId5" imgW="469900" imgH="635000" progId="Equation.DSMT3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" y="2557"/>
                          <a:ext cx="296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5176" name="Line 8"/>
            <p:cNvSpPr>
              <a:spLocks noChangeShapeType="1"/>
            </p:cNvSpPr>
            <p:nvPr/>
          </p:nvSpPr>
          <p:spPr bwMode="auto">
            <a:xfrm>
              <a:off x="625" y="1992"/>
              <a:ext cx="18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7" name="Line 9"/>
            <p:cNvSpPr>
              <a:spLocks noChangeShapeType="1"/>
            </p:cNvSpPr>
            <p:nvPr/>
          </p:nvSpPr>
          <p:spPr bwMode="auto">
            <a:xfrm flipV="1">
              <a:off x="625" y="984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8" name="Line 10"/>
            <p:cNvSpPr>
              <a:spLocks noChangeShapeType="1"/>
            </p:cNvSpPr>
            <p:nvPr/>
          </p:nvSpPr>
          <p:spPr bwMode="auto">
            <a:xfrm>
              <a:off x="948" y="1759"/>
              <a:ext cx="581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9" name="Line 11"/>
            <p:cNvSpPr>
              <a:spLocks noChangeShapeType="1"/>
            </p:cNvSpPr>
            <p:nvPr/>
          </p:nvSpPr>
          <p:spPr bwMode="auto">
            <a:xfrm>
              <a:off x="1529" y="1663"/>
              <a:ext cx="38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0" name="Line 12"/>
            <p:cNvSpPr>
              <a:spLocks noChangeShapeType="1"/>
            </p:cNvSpPr>
            <p:nvPr/>
          </p:nvSpPr>
          <p:spPr bwMode="auto">
            <a:xfrm>
              <a:off x="1916" y="1429"/>
              <a:ext cx="259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1" name="Line 13"/>
            <p:cNvSpPr>
              <a:spLocks noChangeShapeType="1"/>
            </p:cNvSpPr>
            <p:nvPr/>
          </p:nvSpPr>
          <p:spPr bwMode="auto">
            <a:xfrm>
              <a:off x="625" y="3846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2" name="Line 14"/>
            <p:cNvSpPr>
              <a:spLocks noChangeShapeType="1"/>
            </p:cNvSpPr>
            <p:nvPr/>
          </p:nvSpPr>
          <p:spPr bwMode="auto">
            <a:xfrm flipV="1">
              <a:off x="625" y="2838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3" name="Line 15"/>
            <p:cNvSpPr>
              <a:spLocks noChangeShapeType="1"/>
            </p:cNvSpPr>
            <p:nvPr/>
          </p:nvSpPr>
          <p:spPr bwMode="auto">
            <a:xfrm>
              <a:off x="879" y="3757"/>
              <a:ext cx="571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4" name="Line 16"/>
            <p:cNvSpPr>
              <a:spLocks noChangeShapeType="1"/>
            </p:cNvSpPr>
            <p:nvPr/>
          </p:nvSpPr>
          <p:spPr bwMode="auto">
            <a:xfrm>
              <a:off x="1450" y="3354"/>
              <a:ext cx="38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5" name="Line 17"/>
            <p:cNvSpPr>
              <a:spLocks noChangeShapeType="1"/>
            </p:cNvSpPr>
            <p:nvPr/>
          </p:nvSpPr>
          <p:spPr bwMode="auto">
            <a:xfrm>
              <a:off x="1830" y="3181"/>
              <a:ext cx="254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6" name="Line 18"/>
            <p:cNvSpPr>
              <a:spLocks noChangeShapeType="1"/>
            </p:cNvSpPr>
            <p:nvPr/>
          </p:nvSpPr>
          <p:spPr bwMode="auto">
            <a:xfrm flipH="1">
              <a:off x="625" y="3757"/>
              <a:ext cx="2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7" name="Line 19"/>
            <p:cNvSpPr>
              <a:spLocks noChangeShapeType="1"/>
            </p:cNvSpPr>
            <p:nvPr/>
          </p:nvSpPr>
          <p:spPr bwMode="auto">
            <a:xfrm flipH="1">
              <a:off x="625" y="3354"/>
              <a:ext cx="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8" name="Line 20"/>
            <p:cNvSpPr>
              <a:spLocks noChangeShapeType="1"/>
            </p:cNvSpPr>
            <p:nvPr/>
          </p:nvSpPr>
          <p:spPr bwMode="auto">
            <a:xfrm flipH="1">
              <a:off x="625" y="3181"/>
              <a:ext cx="12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9" name="Line 21"/>
            <p:cNvSpPr>
              <a:spLocks noChangeShapeType="1"/>
            </p:cNvSpPr>
            <p:nvPr/>
          </p:nvSpPr>
          <p:spPr bwMode="auto">
            <a:xfrm flipH="1">
              <a:off x="625" y="1759"/>
              <a:ext cx="3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0" name="Line 22"/>
            <p:cNvSpPr>
              <a:spLocks noChangeShapeType="1"/>
            </p:cNvSpPr>
            <p:nvPr/>
          </p:nvSpPr>
          <p:spPr bwMode="auto">
            <a:xfrm flipH="1">
              <a:off x="625" y="1663"/>
              <a:ext cx="9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1" name="Line 23"/>
            <p:cNvSpPr>
              <a:spLocks noChangeShapeType="1"/>
            </p:cNvSpPr>
            <p:nvPr/>
          </p:nvSpPr>
          <p:spPr bwMode="auto">
            <a:xfrm flipH="1">
              <a:off x="625" y="1429"/>
              <a:ext cx="1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2" name="Line 24"/>
            <p:cNvSpPr>
              <a:spLocks noChangeShapeType="1"/>
            </p:cNvSpPr>
            <p:nvPr/>
          </p:nvSpPr>
          <p:spPr bwMode="auto">
            <a:xfrm>
              <a:off x="879" y="3757"/>
              <a:ext cx="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3" name="Line 25"/>
            <p:cNvSpPr>
              <a:spLocks noChangeShapeType="1"/>
            </p:cNvSpPr>
            <p:nvPr/>
          </p:nvSpPr>
          <p:spPr bwMode="auto">
            <a:xfrm>
              <a:off x="1450" y="3354"/>
              <a:ext cx="0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4" name="Line 26"/>
            <p:cNvSpPr>
              <a:spLocks noChangeShapeType="1"/>
            </p:cNvSpPr>
            <p:nvPr/>
          </p:nvSpPr>
          <p:spPr bwMode="auto">
            <a:xfrm>
              <a:off x="1830" y="3181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5" name="Line 27"/>
            <p:cNvSpPr>
              <a:spLocks noChangeShapeType="1"/>
            </p:cNvSpPr>
            <p:nvPr/>
          </p:nvSpPr>
          <p:spPr bwMode="auto">
            <a:xfrm>
              <a:off x="2084" y="3174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6" name="Line 28"/>
            <p:cNvSpPr>
              <a:spLocks noChangeShapeType="1"/>
            </p:cNvSpPr>
            <p:nvPr/>
          </p:nvSpPr>
          <p:spPr bwMode="auto">
            <a:xfrm>
              <a:off x="2175" y="1429"/>
              <a:ext cx="0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7" name="Line 29"/>
            <p:cNvSpPr>
              <a:spLocks noChangeShapeType="1"/>
            </p:cNvSpPr>
            <p:nvPr/>
          </p:nvSpPr>
          <p:spPr bwMode="auto">
            <a:xfrm>
              <a:off x="1916" y="1429"/>
              <a:ext cx="0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8" name="Line 30"/>
            <p:cNvSpPr>
              <a:spLocks noChangeShapeType="1"/>
            </p:cNvSpPr>
            <p:nvPr/>
          </p:nvSpPr>
          <p:spPr bwMode="auto">
            <a:xfrm>
              <a:off x="1524" y="1663"/>
              <a:ext cx="0" cy="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9" name="Line 31"/>
            <p:cNvSpPr>
              <a:spLocks noChangeShapeType="1"/>
            </p:cNvSpPr>
            <p:nvPr/>
          </p:nvSpPr>
          <p:spPr bwMode="auto">
            <a:xfrm>
              <a:off x="948" y="1759"/>
              <a:ext cx="0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0" name="Text Box 32"/>
            <p:cNvSpPr txBox="1">
              <a:spLocks noChangeArrowheads="1"/>
            </p:cNvSpPr>
            <p:nvPr/>
          </p:nvSpPr>
          <p:spPr bwMode="auto">
            <a:xfrm>
              <a:off x="821" y="3886"/>
              <a:ext cx="1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20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1" name="Text Box 33"/>
            <p:cNvSpPr txBox="1">
              <a:spLocks noChangeArrowheads="1"/>
            </p:cNvSpPr>
            <p:nvPr/>
          </p:nvSpPr>
          <p:spPr bwMode="auto">
            <a:xfrm>
              <a:off x="895" y="2040"/>
              <a:ext cx="1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30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2" name="Text Box 34"/>
            <p:cNvSpPr txBox="1">
              <a:spLocks noChangeArrowheads="1"/>
            </p:cNvSpPr>
            <p:nvPr/>
          </p:nvSpPr>
          <p:spPr bwMode="auto">
            <a:xfrm>
              <a:off x="1397" y="3886"/>
              <a:ext cx="1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70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3" name="Text Box 35"/>
            <p:cNvSpPr txBox="1">
              <a:spLocks noChangeArrowheads="1"/>
            </p:cNvSpPr>
            <p:nvPr/>
          </p:nvSpPr>
          <p:spPr bwMode="auto">
            <a:xfrm>
              <a:off x="1471" y="2040"/>
              <a:ext cx="1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80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4" name="Text Box 36"/>
            <p:cNvSpPr txBox="1">
              <a:spLocks noChangeArrowheads="1"/>
            </p:cNvSpPr>
            <p:nvPr/>
          </p:nvSpPr>
          <p:spPr bwMode="auto">
            <a:xfrm>
              <a:off x="1756" y="3886"/>
              <a:ext cx="16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110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5" name="Text Box 37"/>
            <p:cNvSpPr txBox="1">
              <a:spLocks noChangeArrowheads="1"/>
            </p:cNvSpPr>
            <p:nvPr/>
          </p:nvSpPr>
          <p:spPr bwMode="auto">
            <a:xfrm>
              <a:off x="1830" y="2040"/>
              <a:ext cx="16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120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6" name="Text Box 38"/>
            <p:cNvSpPr txBox="1">
              <a:spLocks noChangeArrowheads="1"/>
            </p:cNvSpPr>
            <p:nvPr/>
          </p:nvSpPr>
          <p:spPr bwMode="auto">
            <a:xfrm>
              <a:off x="1989" y="3886"/>
              <a:ext cx="16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140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7" name="Text Box 39"/>
            <p:cNvSpPr txBox="1">
              <a:spLocks noChangeArrowheads="1"/>
            </p:cNvSpPr>
            <p:nvPr/>
          </p:nvSpPr>
          <p:spPr bwMode="auto">
            <a:xfrm>
              <a:off x="2068" y="2040"/>
              <a:ext cx="16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150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8" name="Text Box 40"/>
            <p:cNvSpPr txBox="1">
              <a:spLocks noChangeArrowheads="1"/>
            </p:cNvSpPr>
            <p:nvPr/>
          </p:nvSpPr>
          <p:spPr bwMode="auto">
            <a:xfrm>
              <a:off x="460" y="3699"/>
              <a:ext cx="13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0.1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9" name="Text Box 41"/>
            <p:cNvSpPr txBox="1">
              <a:spLocks noChangeArrowheads="1"/>
            </p:cNvSpPr>
            <p:nvPr/>
          </p:nvSpPr>
          <p:spPr bwMode="auto">
            <a:xfrm>
              <a:off x="460" y="3296"/>
              <a:ext cx="13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0.6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10" name="Text Box 42"/>
            <p:cNvSpPr txBox="1">
              <a:spLocks noChangeArrowheads="1"/>
            </p:cNvSpPr>
            <p:nvPr/>
          </p:nvSpPr>
          <p:spPr bwMode="auto">
            <a:xfrm>
              <a:off x="460" y="3116"/>
              <a:ext cx="13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0.8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11" name="Text Box 43"/>
            <p:cNvSpPr txBox="1">
              <a:spLocks noChangeArrowheads="1"/>
            </p:cNvSpPr>
            <p:nvPr/>
          </p:nvSpPr>
          <p:spPr bwMode="auto">
            <a:xfrm>
              <a:off x="465" y="1715"/>
              <a:ext cx="13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0.3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12" name="Text Box 44"/>
            <p:cNvSpPr txBox="1">
              <a:spLocks noChangeArrowheads="1"/>
            </p:cNvSpPr>
            <p:nvPr/>
          </p:nvSpPr>
          <p:spPr bwMode="auto">
            <a:xfrm>
              <a:off x="465" y="1585"/>
              <a:ext cx="13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0.5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13" name="Text Box 45"/>
            <p:cNvSpPr txBox="1">
              <a:spLocks noChangeArrowheads="1"/>
            </p:cNvSpPr>
            <p:nvPr/>
          </p:nvSpPr>
          <p:spPr bwMode="auto">
            <a:xfrm>
              <a:off x="465" y="1342"/>
              <a:ext cx="13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0.7</a:t>
              </a:r>
              <a:endParaRPr lang="en-GB" sz="1400">
                <a:latin typeface="Arial" charset="0"/>
              </a:endParaRPr>
            </a:p>
          </p:txBody>
        </p:sp>
      </p:grpSp>
      <p:graphicFrame>
        <p:nvGraphicFramePr>
          <p:cNvPr id="135214" name="Object 46"/>
          <p:cNvGraphicFramePr>
            <a:graphicFrameLocks noChangeAspect="1"/>
          </p:cNvGraphicFramePr>
          <p:nvPr/>
        </p:nvGraphicFramePr>
        <p:xfrm>
          <a:off x="4227513" y="1679575"/>
          <a:ext cx="5467350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61" name="Document" r:id="rId7" imgW="6187440" imgH="2868168" progId="Word.Document.8">
                  <p:embed/>
                </p:oleObj>
              </mc:Choice>
              <mc:Fallback>
                <p:oleObj name="Document" r:id="rId7" imgW="6187440" imgH="28681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1636"/>
                      <a:stretch>
                        <a:fillRect/>
                      </a:stretch>
                    </p:blipFill>
                    <p:spPr bwMode="auto">
                      <a:xfrm>
                        <a:off x="4227513" y="1679575"/>
                        <a:ext cx="5467350" cy="286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215" name="Text Box 47"/>
          <p:cNvSpPr txBox="1">
            <a:spLocks noChangeArrowheads="1"/>
          </p:cNvSpPr>
          <p:nvPr/>
        </p:nvSpPr>
        <p:spPr bwMode="auto">
          <a:xfrm>
            <a:off x="4584700" y="4770438"/>
            <a:ext cx="3627438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en-GB" sz="1800" dirty="0">
                <a:latin typeface="Arial" charset="0"/>
              </a:rPr>
              <a:t>If </a:t>
            </a:r>
            <a:r>
              <a:rPr lang="en-GB" sz="1800" dirty="0" err="1">
                <a:latin typeface="Arial" charset="0"/>
              </a:rPr>
              <a:t>P</a:t>
            </a:r>
            <a:r>
              <a:rPr lang="en-GB" sz="1800" baseline="-25000" dirty="0" err="1">
                <a:latin typeface="Arial" charset="0"/>
              </a:rPr>
              <a:t>load</a:t>
            </a:r>
            <a:r>
              <a:rPr lang="en-GB" sz="1800" dirty="0">
                <a:latin typeface="Arial" charset="0"/>
              </a:rPr>
              <a:t> = 210MW</a:t>
            </a:r>
          </a:p>
          <a:p>
            <a:pPr>
              <a:spcAft>
                <a:spcPct val="25000"/>
              </a:spcAft>
            </a:pPr>
            <a:r>
              <a:rPr lang="en-GB" sz="1800" dirty="0">
                <a:latin typeface="Arial" charset="0"/>
              </a:rPr>
              <a:t>The optimal economic dispatch is:</a:t>
            </a:r>
          </a:p>
          <a:p>
            <a:pPr>
              <a:spcAft>
                <a:spcPct val="25000"/>
              </a:spcAft>
            </a:pPr>
            <a:r>
              <a:rPr lang="en-GB" sz="1800" dirty="0">
                <a:latin typeface="Arial" charset="0"/>
              </a:rPr>
              <a:t>   P</a:t>
            </a:r>
            <a:r>
              <a:rPr lang="en-GB" sz="1800" baseline="-25000" dirty="0">
                <a:latin typeface="Arial" charset="0"/>
              </a:rPr>
              <a:t>A</a:t>
            </a:r>
            <a:r>
              <a:rPr lang="en-GB" sz="1800" dirty="0">
                <a:latin typeface="Arial" charset="0"/>
              </a:rPr>
              <a:t> = 120MW</a:t>
            </a:r>
          </a:p>
          <a:p>
            <a:pPr>
              <a:spcAft>
                <a:spcPct val="25000"/>
              </a:spcAft>
            </a:pPr>
            <a:r>
              <a:rPr lang="en-GB" sz="1800" dirty="0">
                <a:latin typeface="Arial" charset="0"/>
              </a:rPr>
              <a:t>   P</a:t>
            </a:r>
            <a:r>
              <a:rPr lang="en-GB" sz="1800" baseline="-25000" dirty="0">
                <a:latin typeface="Arial" charset="0"/>
              </a:rPr>
              <a:t>B</a:t>
            </a:r>
            <a:r>
              <a:rPr lang="en-GB" sz="1800" dirty="0">
                <a:latin typeface="Arial" charset="0"/>
              </a:rPr>
              <a:t> = 90 MW</a:t>
            </a:r>
          </a:p>
          <a:p>
            <a:pPr>
              <a:spcAft>
                <a:spcPct val="25000"/>
              </a:spcAft>
            </a:pPr>
            <a:r>
              <a:rPr lang="en-GB" sz="1800" dirty="0">
                <a:latin typeface="Arial" charset="0"/>
              </a:rPr>
              <a:t>   </a:t>
            </a:r>
            <a:r>
              <a:rPr lang="en-GB" sz="1800" dirty="0" err="1">
                <a:latin typeface="Arial" charset="0"/>
              </a:rPr>
              <a:t>λ</a:t>
            </a:r>
            <a:r>
              <a:rPr lang="en-GB" sz="1800" dirty="0">
                <a:latin typeface="Arial" charset="0"/>
              </a:rPr>
              <a:t> = 0.6</a:t>
            </a:r>
            <a:endParaRPr lang="en-GB" sz="1400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136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1580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3000375"/>
            <a:ext cx="5829300" cy="857250"/>
          </a:xfrm>
        </p:spPr>
        <p:txBody>
          <a:bodyPr/>
          <a:lstStyle/>
          <a:p>
            <a:pPr algn="ctr"/>
            <a:r>
              <a:rPr lang="en-GB" dirty="0"/>
              <a:t>Local and Global Optima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2015 Daniel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  <a:p>
            <a:fld id="{9FDFE08D-13A2-4147-9310-C11F5E713619}" type="slidenum">
              <a:rPr lang="en-GB"/>
              <a:pPr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0983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Which one is the real maximum?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00715" y="5801451"/>
            <a:ext cx="2715202" cy="273844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2015 Daniel Kirschen and University of Washington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>
                <a:solidFill>
                  <a:prstClr val="black"/>
                </a:solidFill>
              </a:rPr>
              <a:pPr/>
              <a:t>138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1315" name="Line 3"/>
          <p:cNvSpPr>
            <a:spLocks noChangeShapeType="1"/>
          </p:cNvSpPr>
          <p:nvPr/>
        </p:nvSpPr>
        <p:spPr bwMode="auto">
          <a:xfrm>
            <a:off x="2171700" y="3955256"/>
            <a:ext cx="508635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1316" name="Line 4"/>
          <p:cNvSpPr>
            <a:spLocks noChangeShapeType="1"/>
          </p:cNvSpPr>
          <p:nvPr/>
        </p:nvSpPr>
        <p:spPr bwMode="auto">
          <a:xfrm rot="16200000">
            <a:off x="1085850" y="3202781"/>
            <a:ext cx="21717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7131844" y="40005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1600201" y="2116931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f(x)</a:t>
            </a:r>
          </a:p>
        </p:txBody>
      </p:sp>
      <p:sp>
        <p:nvSpPr>
          <p:cNvPr id="141319" name="Freeform 7"/>
          <p:cNvSpPr>
            <a:spLocks/>
          </p:cNvSpPr>
          <p:nvPr/>
        </p:nvSpPr>
        <p:spPr bwMode="auto">
          <a:xfrm>
            <a:off x="2495550" y="1769269"/>
            <a:ext cx="4114800" cy="1890713"/>
          </a:xfrm>
          <a:custGeom>
            <a:avLst/>
            <a:gdLst>
              <a:gd name="T0" fmla="*/ 0 w 3456"/>
              <a:gd name="T1" fmla="*/ 1588 h 1588"/>
              <a:gd name="T2" fmla="*/ 80 w 3456"/>
              <a:gd name="T3" fmla="*/ 1308 h 1588"/>
              <a:gd name="T4" fmla="*/ 184 w 3456"/>
              <a:gd name="T5" fmla="*/ 1124 h 1588"/>
              <a:gd name="T6" fmla="*/ 280 w 3456"/>
              <a:gd name="T7" fmla="*/ 1020 h 1588"/>
              <a:gd name="T8" fmla="*/ 440 w 3456"/>
              <a:gd name="T9" fmla="*/ 1020 h 1588"/>
              <a:gd name="T10" fmla="*/ 592 w 3456"/>
              <a:gd name="T11" fmla="*/ 1196 h 1588"/>
              <a:gd name="T12" fmla="*/ 720 w 3456"/>
              <a:gd name="T13" fmla="*/ 1364 h 1588"/>
              <a:gd name="T14" fmla="*/ 896 w 3456"/>
              <a:gd name="T15" fmla="*/ 1436 h 1588"/>
              <a:gd name="T16" fmla="*/ 1048 w 3456"/>
              <a:gd name="T17" fmla="*/ 1396 h 1588"/>
              <a:gd name="T18" fmla="*/ 1136 w 3456"/>
              <a:gd name="T19" fmla="*/ 1228 h 1588"/>
              <a:gd name="T20" fmla="*/ 1192 w 3456"/>
              <a:gd name="T21" fmla="*/ 1092 h 1588"/>
              <a:gd name="T22" fmla="*/ 1256 w 3456"/>
              <a:gd name="T23" fmla="*/ 980 h 1588"/>
              <a:gd name="T24" fmla="*/ 1328 w 3456"/>
              <a:gd name="T25" fmla="*/ 908 h 1588"/>
              <a:gd name="T26" fmla="*/ 1472 w 3456"/>
              <a:gd name="T27" fmla="*/ 868 h 1588"/>
              <a:gd name="T28" fmla="*/ 1656 w 3456"/>
              <a:gd name="T29" fmla="*/ 860 h 1588"/>
              <a:gd name="T30" fmla="*/ 1920 w 3456"/>
              <a:gd name="T31" fmla="*/ 860 h 1588"/>
              <a:gd name="T32" fmla="*/ 2096 w 3456"/>
              <a:gd name="T33" fmla="*/ 748 h 1588"/>
              <a:gd name="T34" fmla="*/ 2160 w 3456"/>
              <a:gd name="T35" fmla="*/ 652 h 1588"/>
              <a:gd name="T36" fmla="*/ 2280 w 3456"/>
              <a:gd name="T37" fmla="*/ 356 h 1588"/>
              <a:gd name="T38" fmla="*/ 2504 w 3456"/>
              <a:gd name="T39" fmla="*/ 76 h 1588"/>
              <a:gd name="T40" fmla="*/ 2888 w 3456"/>
              <a:gd name="T41" fmla="*/ 196 h 1588"/>
              <a:gd name="T42" fmla="*/ 3456 w 3456"/>
              <a:gd name="T43" fmla="*/ 1252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56" h="1588">
                <a:moveTo>
                  <a:pt x="0" y="1588"/>
                </a:moveTo>
                <a:cubicBezTo>
                  <a:pt x="24" y="1486"/>
                  <a:pt x="49" y="1385"/>
                  <a:pt x="80" y="1308"/>
                </a:cubicBezTo>
                <a:cubicBezTo>
                  <a:pt x="110" y="1230"/>
                  <a:pt x="150" y="1171"/>
                  <a:pt x="184" y="1124"/>
                </a:cubicBezTo>
                <a:cubicBezTo>
                  <a:pt x="217" y="1076"/>
                  <a:pt x="237" y="1037"/>
                  <a:pt x="280" y="1020"/>
                </a:cubicBezTo>
                <a:cubicBezTo>
                  <a:pt x="322" y="1002"/>
                  <a:pt x="387" y="990"/>
                  <a:pt x="440" y="1020"/>
                </a:cubicBezTo>
                <a:cubicBezTo>
                  <a:pt x="492" y="1049"/>
                  <a:pt x="545" y="1138"/>
                  <a:pt x="592" y="1196"/>
                </a:cubicBezTo>
                <a:cubicBezTo>
                  <a:pt x="638" y="1253"/>
                  <a:pt x="669" y="1324"/>
                  <a:pt x="720" y="1364"/>
                </a:cubicBezTo>
                <a:cubicBezTo>
                  <a:pt x="770" y="1404"/>
                  <a:pt x="841" y="1430"/>
                  <a:pt x="896" y="1436"/>
                </a:cubicBezTo>
                <a:cubicBezTo>
                  <a:pt x="950" y="1441"/>
                  <a:pt x="1008" y="1430"/>
                  <a:pt x="1048" y="1396"/>
                </a:cubicBezTo>
                <a:cubicBezTo>
                  <a:pt x="1087" y="1361"/>
                  <a:pt x="1112" y="1278"/>
                  <a:pt x="1136" y="1228"/>
                </a:cubicBezTo>
                <a:cubicBezTo>
                  <a:pt x="1159" y="1177"/>
                  <a:pt x="1172" y="1133"/>
                  <a:pt x="1192" y="1092"/>
                </a:cubicBezTo>
                <a:cubicBezTo>
                  <a:pt x="1211" y="1050"/>
                  <a:pt x="1233" y="1010"/>
                  <a:pt x="1256" y="980"/>
                </a:cubicBezTo>
                <a:cubicBezTo>
                  <a:pt x="1278" y="949"/>
                  <a:pt x="1292" y="926"/>
                  <a:pt x="1328" y="908"/>
                </a:cubicBezTo>
                <a:cubicBezTo>
                  <a:pt x="1363" y="889"/>
                  <a:pt x="1417" y="875"/>
                  <a:pt x="1472" y="868"/>
                </a:cubicBezTo>
                <a:cubicBezTo>
                  <a:pt x="1526" y="860"/>
                  <a:pt x="1581" y="861"/>
                  <a:pt x="1656" y="860"/>
                </a:cubicBezTo>
                <a:cubicBezTo>
                  <a:pt x="1730" y="858"/>
                  <a:pt x="1846" y="878"/>
                  <a:pt x="1920" y="860"/>
                </a:cubicBezTo>
                <a:cubicBezTo>
                  <a:pt x="1993" y="841"/>
                  <a:pt x="2056" y="782"/>
                  <a:pt x="2096" y="748"/>
                </a:cubicBezTo>
                <a:cubicBezTo>
                  <a:pt x="2135" y="713"/>
                  <a:pt x="2129" y="717"/>
                  <a:pt x="2160" y="652"/>
                </a:cubicBezTo>
                <a:cubicBezTo>
                  <a:pt x="2190" y="586"/>
                  <a:pt x="2222" y="451"/>
                  <a:pt x="2280" y="356"/>
                </a:cubicBezTo>
                <a:cubicBezTo>
                  <a:pt x="2337" y="260"/>
                  <a:pt x="2402" y="102"/>
                  <a:pt x="2504" y="76"/>
                </a:cubicBezTo>
                <a:cubicBezTo>
                  <a:pt x="2605" y="49"/>
                  <a:pt x="2729" y="0"/>
                  <a:pt x="2888" y="196"/>
                </a:cubicBezTo>
                <a:cubicBezTo>
                  <a:pt x="3046" y="391"/>
                  <a:pt x="3337" y="1032"/>
                  <a:pt x="3456" y="125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2914650" y="2955131"/>
            <a:ext cx="0" cy="1000125"/>
          </a:xfrm>
          <a:prstGeom prst="line">
            <a:avLst/>
          </a:prstGeom>
          <a:noFill/>
          <a:ln w="19050">
            <a:solidFill>
              <a:srgbClr val="0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2759869" y="3990975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41322" name="Line 10"/>
          <p:cNvSpPr>
            <a:spLocks noChangeShapeType="1"/>
          </p:cNvSpPr>
          <p:nvPr/>
        </p:nvSpPr>
        <p:spPr bwMode="auto">
          <a:xfrm>
            <a:off x="5619750" y="1831181"/>
            <a:ext cx="0" cy="2124075"/>
          </a:xfrm>
          <a:prstGeom prst="line">
            <a:avLst/>
          </a:prstGeom>
          <a:noFill/>
          <a:ln w="19050">
            <a:solidFill>
              <a:srgbClr val="0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5464969" y="3990975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D</a:t>
            </a:r>
          </a:p>
        </p:txBody>
      </p:sp>
      <p:graphicFrame>
        <p:nvGraphicFramePr>
          <p:cNvPr id="141324" name="Object 12"/>
          <p:cNvGraphicFramePr>
            <a:graphicFrameLocks noChangeAspect="1"/>
          </p:cNvGraphicFramePr>
          <p:nvPr/>
        </p:nvGraphicFramePr>
        <p:xfrm>
          <a:off x="2138363" y="4724400"/>
          <a:ext cx="4868466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19" name="Equation" r:id="rId3" imgW="6489700" imgH="787400" progId="Equation.DSMT4">
                  <p:embed/>
                </p:oleObj>
              </mc:Choice>
              <mc:Fallback>
                <p:oleObj name="Equation" r:id="rId3" imgW="6489700" imgH="787400" progId="Equation.DSMT4">
                  <p:embed/>
                  <p:pic>
                    <p:nvPicPr>
                      <p:cNvPr id="1413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4724400"/>
                        <a:ext cx="4868466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80376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Which one is the real optimum?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00715" y="5801451"/>
            <a:ext cx="2715202" cy="273844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2015 Daniel Kirschen and University of Washington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>
                <a:solidFill>
                  <a:prstClr val="black"/>
                </a:solidFill>
              </a:rPr>
              <a:pPr/>
              <a:t>139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2339" name="Line 3"/>
          <p:cNvSpPr>
            <a:spLocks noChangeShapeType="1"/>
          </p:cNvSpPr>
          <p:nvPr/>
        </p:nvSpPr>
        <p:spPr bwMode="auto">
          <a:xfrm>
            <a:off x="2171700" y="4118390"/>
            <a:ext cx="508635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 rot="16200000">
            <a:off x="2801541" y="3879075"/>
            <a:ext cx="3198019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7131844" y="4163634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4000500" y="2106234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2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 rot="20415230">
            <a:off x="6000750" y="2734884"/>
            <a:ext cx="1200150" cy="5143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 rot="17384770" flipH="1">
            <a:off x="2514600" y="2792034"/>
            <a:ext cx="1200150" cy="5143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 rot="4215230">
            <a:off x="5143500" y="4392234"/>
            <a:ext cx="1200150" cy="5143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 rot="11984770" flipH="1">
            <a:off x="2228850" y="4335084"/>
            <a:ext cx="1200150" cy="5143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 rot="11984770" flipH="1">
            <a:off x="2457450" y="4449384"/>
            <a:ext cx="742950" cy="2857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500">
                <a:solidFill>
                  <a:prstClr val="black"/>
                </a:solidFill>
              </a:rPr>
              <a:t>B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 rot="17384770" flipH="1">
            <a:off x="2743200" y="2906334"/>
            <a:ext cx="742950" cy="2857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500">
                <a:solidFill>
                  <a:prstClr val="black"/>
                </a:solidFill>
              </a:rPr>
              <a:t>A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 rot="9615230">
            <a:off x="6229350" y="2849184"/>
            <a:ext cx="742950" cy="2857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 rot="4215230">
            <a:off x="5372100" y="4563684"/>
            <a:ext cx="742950" cy="2857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500">
                <a:solidFill>
                  <a:prstClr val="black"/>
                </a:solidFill>
              </a:rPr>
              <a:t>C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 rot="9615230">
            <a:off x="6335316" y="2906335"/>
            <a:ext cx="514350" cy="197644"/>
          </a:xfrm>
          <a:prstGeom prst="ellips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500">
                <a:solidFill>
                  <a:prstClr val="black"/>
                </a:solidFill>
              </a:rPr>
              <a:t>D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 rot="4671498">
            <a:off x="4972050" y="4277934"/>
            <a:ext cx="1543050" cy="742950"/>
          </a:xfrm>
          <a:prstGeom prst="ellips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 rot="17384770" flipH="1">
            <a:off x="2521744" y="2418178"/>
            <a:ext cx="1485900" cy="1428750"/>
          </a:xfrm>
          <a:prstGeom prst="ellips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 rot="11984770" flipH="1">
            <a:off x="2114550" y="4335084"/>
            <a:ext cx="1771650" cy="685800"/>
          </a:xfrm>
          <a:prstGeom prst="ellips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2356" name="Freeform 20"/>
          <p:cNvSpPr>
            <a:spLocks/>
          </p:cNvSpPr>
          <p:nvPr/>
        </p:nvSpPr>
        <p:spPr bwMode="auto">
          <a:xfrm>
            <a:off x="1657351" y="3811209"/>
            <a:ext cx="2580085" cy="1724025"/>
          </a:xfrm>
          <a:custGeom>
            <a:avLst/>
            <a:gdLst>
              <a:gd name="T0" fmla="*/ 0 w 2167"/>
              <a:gd name="T1" fmla="*/ 200 h 1448"/>
              <a:gd name="T2" fmla="*/ 384 w 2167"/>
              <a:gd name="T3" fmla="*/ 8 h 1448"/>
              <a:gd name="T4" fmla="*/ 1104 w 2167"/>
              <a:gd name="T5" fmla="*/ 152 h 1448"/>
              <a:gd name="T6" fmla="*/ 1968 w 2167"/>
              <a:gd name="T7" fmla="*/ 632 h 1448"/>
              <a:gd name="T8" fmla="*/ 2160 w 2167"/>
              <a:gd name="T9" fmla="*/ 1064 h 1448"/>
              <a:gd name="T10" fmla="*/ 2016 w 2167"/>
              <a:gd name="T11" fmla="*/ 1448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7" h="1448">
                <a:moveTo>
                  <a:pt x="0" y="200"/>
                </a:moveTo>
                <a:cubicBezTo>
                  <a:pt x="100" y="107"/>
                  <a:pt x="200" y="15"/>
                  <a:pt x="384" y="8"/>
                </a:cubicBezTo>
                <a:cubicBezTo>
                  <a:pt x="567" y="0"/>
                  <a:pt x="840" y="48"/>
                  <a:pt x="1104" y="152"/>
                </a:cubicBezTo>
                <a:cubicBezTo>
                  <a:pt x="1367" y="255"/>
                  <a:pt x="1792" y="480"/>
                  <a:pt x="1968" y="632"/>
                </a:cubicBezTo>
                <a:cubicBezTo>
                  <a:pt x="2144" y="784"/>
                  <a:pt x="2152" y="928"/>
                  <a:pt x="2160" y="1064"/>
                </a:cubicBezTo>
                <a:cubicBezTo>
                  <a:pt x="2167" y="1199"/>
                  <a:pt x="2091" y="1323"/>
                  <a:pt x="2016" y="1448"/>
                </a:cubicBezTo>
              </a:path>
            </a:pathLst>
          </a:custGeom>
          <a:noFill/>
          <a:ln w="28575" cmpd="sng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2357" name="Freeform 21"/>
          <p:cNvSpPr>
            <a:spLocks/>
          </p:cNvSpPr>
          <p:nvPr/>
        </p:nvSpPr>
        <p:spPr bwMode="auto">
          <a:xfrm>
            <a:off x="4629151" y="1991934"/>
            <a:ext cx="684610" cy="3371850"/>
          </a:xfrm>
          <a:custGeom>
            <a:avLst/>
            <a:gdLst>
              <a:gd name="T0" fmla="*/ 344 w 575"/>
              <a:gd name="T1" fmla="*/ 2832 h 2832"/>
              <a:gd name="T2" fmla="*/ 104 w 575"/>
              <a:gd name="T3" fmla="*/ 2352 h 2832"/>
              <a:gd name="T4" fmla="*/ 56 w 575"/>
              <a:gd name="T5" fmla="*/ 1632 h 2832"/>
              <a:gd name="T6" fmla="*/ 440 w 575"/>
              <a:gd name="T7" fmla="*/ 960 h 2832"/>
              <a:gd name="T8" fmla="*/ 536 w 575"/>
              <a:gd name="T9" fmla="*/ 384 h 2832"/>
              <a:gd name="T10" fmla="*/ 200 w 575"/>
              <a:gd name="T11" fmla="*/ 0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5" h="2832">
                <a:moveTo>
                  <a:pt x="344" y="2832"/>
                </a:moveTo>
                <a:cubicBezTo>
                  <a:pt x="247" y="2691"/>
                  <a:pt x="151" y="2551"/>
                  <a:pt x="104" y="2352"/>
                </a:cubicBezTo>
                <a:cubicBezTo>
                  <a:pt x="56" y="2152"/>
                  <a:pt x="0" y="1863"/>
                  <a:pt x="56" y="1632"/>
                </a:cubicBezTo>
                <a:cubicBezTo>
                  <a:pt x="111" y="1400"/>
                  <a:pt x="360" y="1168"/>
                  <a:pt x="440" y="960"/>
                </a:cubicBezTo>
                <a:cubicBezTo>
                  <a:pt x="520" y="752"/>
                  <a:pt x="575" y="543"/>
                  <a:pt x="536" y="384"/>
                </a:cubicBezTo>
                <a:cubicBezTo>
                  <a:pt x="496" y="224"/>
                  <a:pt x="348" y="112"/>
                  <a:pt x="200" y="0"/>
                </a:cubicBezTo>
              </a:path>
            </a:pathLst>
          </a:custGeom>
          <a:noFill/>
          <a:ln w="28575" cmpd="sng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2358" name="Freeform 22"/>
          <p:cNvSpPr>
            <a:spLocks/>
          </p:cNvSpPr>
          <p:nvPr/>
        </p:nvSpPr>
        <p:spPr bwMode="auto">
          <a:xfrm>
            <a:off x="6705600" y="3354009"/>
            <a:ext cx="1066800" cy="2181225"/>
          </a:xfrm>
          <a:custGeom>
            <a:avLst/>
            <a:gdLst>
              <a:gd name="T0" fmla="*/ 752 w 896"/>
              <a:gd name="T1" fmla="*/ 8 h 1832"/>
              <a:gd name="T2" fmla="*/ 704 w 896"/>
              <a:gd name="T3" fmla="*/ 8 h 1832"/>
              <a:gd name="T4" fmla="*/ 176 w 896"/>
              <a:gd name="T5" fmla="*/ 56 h 1832"/>
              <a:gd name="T6" fmla="*/ 32 w 896"/>
              <a:gd name="T7" fmla="*/ 248 h 1832"/>
              <a:gd name="T8" fmla="*/ 80 w 896"/>
              <a:gd name="T9" fmla="*/ 440 h 1832"/>
              <a:gd name="T10" fmla="*/ 320 w 896"/>
              <a:gd name="T11" fmla="*/ 728 h 1832"/>
              <a:gd name="T12" fmla="*/ 176 w 896"/>
              <a:gd name="T13" fmla="*/ 1016 h 1832"/>
              <a:gd name="T14" fmla="*/ 32 w 896"/>
              <a:gd name="T15" fmla="*/ 1304 h 1832"/>
              <a:gd name="T16" fmla="*/ 368 w 896"/>
              <a:gd name="T17" fmla="*/ 1736 h 1832"/>
              <a:gd name="T18" fmla="*/ 896 w 896"/>
              <a:gd name="T19" fmla="*/ 1832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6" h="1832">
                <a:moveTo>
                  <a:pt x="752" y="8"/>
                </a:moveTo>
                <a:cubicBezTo>
                  <a:pt x="776" y="4"/>
                  <a:pt x="800" y="0"/>
                  <a:pt x="704" y="8"/>
                </a:cubicBezTo>
                <a:cubicBezTo>
                  <a:pt x="608" y="16"/>
                  <a:pt x="288" y="16"/>
                  <a:pt x="176" y="56"/>
                </a:cubicBezTo>
                <a:cubicBezTo>
                  <a:pt x="64" y="96"/>
                  <a:pt x="47" y="184"/>
                  <a:pt x="32" y="248"/>
                </a:cubicBezTo>
                <a:cubicBezTo>
                  <a:pt x="16" y="311"/>
                  <a:pt x="32" y="360"/>
                  <a:pt x="80" y="440"/>
                </a:cubicBezTo>
                <a:cubicBezTo>
                  <a:pt x="128" y="520"/>
                  <a:pt x="304" y="632"/>
                  <a:pt x="320" y="728"/>
                </a:cubicBezTo>
                <a:cubicBezTo>
                  <a:pt x="336" y="824"/>
                  <a:pt x="224" y="920"/>
                  <a:pt x="176" y="1016"/>
                </a:cubicBezTo>
                <a:cubicBezTo>
                  <a:pt x="128" y="1112"/>
                  <a:pt x="0" y="1184"/>
                  <a:pt x="32" y="1304"/>
                </a:cubicBezTo>
                <a:cubicBezTo>
                  <a:pt x="63" y="1423"/>
                  <a:pt x="224" y="1648"/>
                  <a:pt x="368" y="1736"/>
                </a:cubicBezTo>
                <a:cubicBezTo>
                  <a:pt x="511" y="1823"/>
                  <a:pt x="703" y="1827"/>
                  <a:pt x="896" y="1832"/>
                </a:cubicBezTo>
              </a:path>
            </a:pathLst>
          </a:custGeom>
          <a:noFill/>
          <a:ln w="28575" cmpd="sng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6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GB" sz="4000" dirty="0"/>
              <a:t>Introduction to Optimization</a:t>
            </a:r>
            <a:endParaRPr lang="en-GB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 and Global Optima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The optimality conditions are </a:t>
            </a:r>
            <a:r>
              <a:rPr lang="en-GB" i="1">
                <a:solidFill>
                  <a:srgbClr val="FF6600"/>
                </a:solidFill>
              </a:rPr>
              <a:t>local</a:t>
            </a:r>
            <a:r>
              <a:rPr lang="en-GB">
                <a:solidFill>
                  <a:srgbClr val="FF6600"/>
                </a:solidFill>
              </a:rPr>
              <a:t> </a:t>
            </a:r>
            <a:r>
              <a:rPr lang="en-GB"/>
              <a:t>conditions</a:t>
            </a:r>
          </a:p>
          <a:p>
            <a:pPr>
              <a:lnSpc>
                <a:spcPct val="90000"/>
              </a:lnSpc>
            </a:pPr>
            <a:r>
              <a:rPr lang="en-GB"/>
              <a:t>They do not compare separate optima</a:t>
            </a:r>
          </a:p>
          <a:p>
            <a:pPr>
              <a:lnSpc>
                <a:spcPct val="90000"/>
              </a:lnSpc>
            </a:pPr>
            <a:r>
              <a:rPr lang="en-GB"/>
              <a:t>If I find an optimum can I be sure that it is the </a:t>
            </a:r>
            <a:r>
              <a:rPr lang="en-GB" i="1">
                <a:solidFill>
                  <a:srgbClr val="CC0000"/>
                </a:solidFill>
              </a:rPr>
              <a:t>global optimum</a:t>
            </a:r>
            <a:r>
              <a:rPr lang="en-GB"/>
              <a:t>?</a:t>
            </a:r>
          </a:p>
          <a:p>
            <a:pPr>
              <a:lnSpc>
                <a:spcPct val="90000"/>
              </a:lnSpc>
            </a:pPr>
            <a:r>
              <a:rPr lang="en-GB"/>
              <a:t>In general, to find the </a:t>
            </a:r>
            <a:r>
              <a:rPr lang="en-GB" i="1">
                <a:solidFill>
                  <a:srgbClr val="FF6600"/>
                </a:solidFill>
              </a:rPr>
              <a:t>global</a:t>
            </a:r>
            <a:r>
              <a:rPr lang="en-GB"/>
              <a:t> optimum, we must find and compare </a:t>
            </a:r>
            <a:r>
              <a:rPr lang="en-GB" i="1">
                <a:solidFill>
                  <a:srgbClr val="FF6600"/>
                </a:solidFill>
              </a:rPr>
              <a:t>all </a:t>
            </a:r>
            <a:r>
              <a:rPr lang="en-GB"/>
              <a:t>the optima</a:t>
            </a:r>
          </a:p>
          <a:p>
            <a:pPr>
              <a:lnSpc>
                <a:spcPct val="90000"/>
              </a:lnSpc>
            </a:pPr>
            <a:r>
              <a:rPr lang="en-GB"/>
              <a:t>In large problems, this can be very difficult and time consuming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2015 Daniel Kirschen and University of Washington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>
                <a:solidFill>
                  <a:prstClr val="black"/>
                </a:solidFill>
              </a:rPr>
              <a:pPr/>
              <a:t>140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4466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Convexity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If the feasible set is convex and the objective function is convex, there is only one minimum and it is thus the global minimum</a:t>
            </a:r>
            <a:br>
              <a:rPr lang="en-GB"/>
            </a:b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2015 Daniel Kirschen and University of Washington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>
                <a:solidFill>
                  <a:prstClr val="black"/>
                </a:solidFill>
              </a:rPr>
              <a:pPr/>
              <a:t>141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87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of Convex Feasible Sets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00715" y="5801451"/>
            <a:ext cx="2985232" cy="273844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2015 Daniel Kirschen and University of Washington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>
                <a:solidFill>
                  <a:prstClr val="black"/>
                </a:solidFill>
              </a:rPr>
              <a:pPr/>
              <a:t>142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5272087" y="4000500"/>
            <a:ext cx="2728913" cy="1257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5411" name="Oval 3"/>
          <p:cNvSpPr>
            <a:spLocks noChangeArrowheads="1"/>
          </p:cNvSpPr>
          <p:nvPr/>
        </p:nvSpPr>
        <p:spPr bwMode="auto">
          <a:xfrm>
            <a:off x="4743450" y="2457450"/>
            <a:ext cx="1543050" cy="1085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45413" name="Group 5"/>
          <p:cNvGrpSpPr>
            <a:grpSpLocks/>
          </p:cNvGrpSpPr>
          <p:nvPr/>
        </p:nvGrpSpPr>
        <p:grpSpPr bwMode="auto">
          <a:xfrm>
            <a:off x="1543051" y="1714501"/>
            <a:ext cx="2663429" cy="1626394"/>
            <a:chOff x="2400" y="1536"/>
            <a:chExt cx="2237" cy="1366"/>
          </a:xfrm>
        </p:grpSpPr>
        <p:sp>
          <p:nvSpPr>
            <p:cNvPr id="145414" name="Line 6"/>
            <p:cNvSpPr>
              <a:spLocks noChangeShapeType="1"/>
            </p:cNvSpPr>
            <p:nvPr/>
          </p:nvSpPr>
          <p:spPr bwMode="auto">
            <a:xfrm>
              <a:off x="2544" y="2602"/>
              <a:ext cx="172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15" name="Line 7"/>
            <p:cNvSpPr>
              <a:spLocks noChangeShapeType="1"/>
            </p:cNvSpPr>
            <p:nvPr/>
          </p:nvSpPr>
          <p:spPr bwMode="auto">
            <a:xfrm rot="-5400000">
              <a:off x="2185" y="2183"/>
              <a:ext cx="1104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16" name="Text Box 8"/>
            <p:cNvSpPr txBox="1">
              <a:spLocks noChangeArrowheads="1"/>
            </p:cNvSpPr>
            <p:nvPr/>
          </p:nvSpPr>
          <p:spPr bwMode="auto">
            <a:xfrm>
              <a:off x="4320" y="2592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1</a:t>
              </a: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45417" name="Text Box 9"/>
            <p:cNvSpPr txBox="1">
              <a:spLocks noChangeArrowheads="1"/>
            </p:cNvSpPr>
            <p:nvPr/>
          </p:nvSpPr>
          <p:spPr bwMode="auto">
            <a:xfrm>
              <a:off x="2400" y="1536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2</a:t>
              </a:r>
              <a:endParaRPr lang="en-GB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5418" name="Group 10"/>
          <p:cNvGrpSpPr>
            <a:grpSpLocks/>
          </p:cNvGrpSpPr>
          <p:nvPr/>
        </p:nvGrpSpPr>
        <p:grpSpPr bwMode="auto">
          <a:xfrm>
            <a:off x="1943101" y="2057400"/>
            <a:ext cx="1379935" cy="114300"/>
            <a:chOff x="672" y="1008"/>
            <a:chExt cx="1159" cy="96"/>
          </a:xfrm>
        </p:grpSpPr>
        <p:sp>
          <p:nvSpPr>
            <p:cNvPr id="145419" name="Line 11"/>
            <p:cNvSpPr>
              <a:spLocks noChangeShapeType="1"/>
            </p:cNvSpPr>
            <p:nvPr/>
          </p:nvSpPr>
          <p:spPr bwMode="auto">
            <a:xfrm>
              <a:off x="672" y="11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 flipV="1">
              <a:off x="72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21" name="Line 13"/>
            <p:cNvSpPr>
              <a:spLocks noChangeShapeType="1"/>
            </p:cNvSpPr>
            <p:nvPr/>
          </p:nvSpPr>
          <p:spPr bwMode="auto">
            <a:xfrm flipV="1">
              <a:off x="81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 flipV="1">
              <a:off x="91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23" name="Line 15"/>
            <p:cNvSpPr>
              <a:spLocks noChangeShapeType="1"/>
            </p:cNvSpPr>
            <p:nvPr/>
          </p:nvSpPr>
          <p:spPr bwMode="auto">
            <a:xfrm flipV="1">
              <a:off x="100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 flipV="1">
              <a:off x="110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25" name="Line 17"/>
            <p:cNvSpPr>
              <a:spLocks noChangeShapeType="1"/>
            </p:cNvSpPr>
            <p:nvPr/>
          </p:nvSpPr>
          <p:spPr bwMode="auto">
            <a:xfrm flipV="1">
              <a:off x="120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 flipV="1">
              <a:off x="129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 flipV="1">
              <a:off x="139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28" name="Line 20"/>
            <p:cNvSpPr>
              <a:spLocks noChangeShapeType="1"/>
            </p:cNvSpPr>
            <p:nvPr/>
          </p:nvSpPr>
          <p:spPr bwMode="auto">
            <a:xfrm flipV="1">
              <a:off x="148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29" name="Line 21"/>
            <p:cNvSpPr>
              <a:spLocks noChangeShapeType="1"/>
            </p:cNvSpPr>
            <p:nvPr/>
          </p:nvSpPr>
          <p:spPr bwMode="auto">
            <a:xfrm flipV="1">
              <a:off x="158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 flipV="1">
              <a:off x="168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31" name="Line 23"/>
            <p:cNvSpPr>
              <a:spLocks noChangeShapeType="1"/>
            </p:cNvSpPr>
            <p:nvPr/>
          </p:nvSpPr>
          <p:spPr bwMode="auto">
            <a:xfrm flipV="1">
              <a:off x="177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5432" name="Group 24"/>
          <p:cNvGrpSpPr>
            <a:grpSpLocks/>
          </p:cNvGrpSpPr>
          <p:nvPr/>
        </p:nvGrpSpPr>
        <p:grpSpPr bwMode="auto">
          <a:xfrm>
            <a:off x="3256360" y="2162176"/>
            <a:ext cx="114300" cy="865585"/>
            <a:chOff x="1775" y="1096"/>
            <a:chExt cx="96" cy="727"/>
          </a:xfrm>
        </p:grpSpPr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 rot="5400000">
              <a:off x="1443" y="1436"/>
              <a:ext cx="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34" name="Line 26"/>
            <p:cNvSpPr>
              <a:spLocks noChangeShapeType="1"/>
            </p:cNvSpPr>
            <p:nvPr/>
          </p:nvSpPr>
          <p:spPr bwMode="auto">
            <a:xfrm rot="5400000" flipV="1">
              <a:off x="1795" y="107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 rot="5400000" flipV="1">
              <a:off x="1795" y="117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 rot="5400000" flipV="1">
              <a:off x="1795" y="126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37" name="Line 29"/>
            <p:cNvSpPr>
              <a:spLocks noChangeShapeType="1"/>
            </p:cNvSpPr>
            <p:nvPr/>
          </p:nvSpPr>
          <p:spPr bwMode="auto">
            <a:xfrm rot="5400000" flipV="1">
              <a:off x="1795" y="1364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38" name="Line 30"/>
            <p:cNvSpPr>
              <a:spLocks noChangeShapeType="1"/>
            </p:cNvSpPr>
            <p:nvPr/>
          </p:nvSpPr>
          <p:spPr bwMode="auto">
            <a:xfrm rot="5400000" flipV="1">
              <a:off x="1795" y="1460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39" name="Line 31"/>
            <p:cNvSpPr>
              <a:spLocks noChangeShapeType="1"/>
            </p:cNvSpPr>
            <p:nvPr/>
          </p:nvSpPr>
          <p:spPr bwMode="auto">
            <a:xfrm rot="5400000" flipV="1">
              <a:off x="1795" y="155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40" name="Line 32"/>
            <p:cNvSpPr>
              <a:spLocks noChangeShapeType="1"/>
            </p:cNvSpPr>
            <p:nvPr/>
          </p:nvSpPr>
          <p:spPr bwMode="auto">
            <a:xfrm rot="5400000" flipV="1">
              <a:off x="1795" y="165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41" name="Line 33"/>
            <p:cNvSpPr>
              <a:spLocks noChangeShapeType="1"/>
            </p:cNvSpPr>
            <p:nvPr/>
          </p:nvSpPr>
          <p:spPr bwMode="auto">
            <a:xfrm rot="5400000" flipV="1">
              <a:off x="1795" y="174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5442" name="Group 34"/>
          <p:cNvGrpSpPr>
            <a:grpSpLocks/>
          </p:cNvGrpSpPr>
          <p:nvPr/>
        </p:nvGrpSpPr>
        <p:grpSpPr bwMode="auto">
          <a:xfrm rot="-10800000">
            <a:off x="1885951" y="2971800"/>
            <a:ext cx="1379935" cy="114300"/>
            <a:chOff x="672" y="1008"/>
            <a:chExt cx="1159" cy="96"/>
          </a:xfrm>
        </p:grpSpPr>
        <p:sp>
          <p:nvSpPr>
            <p:cNvPr id="145443" name="Line 35"/>
            <p:cNvSpPr>
              <a:spLocks noChangeShapeType="1"/>
            </p:cNvSpPr>
            <p:nvPr/>
          </p:nvSpPr>
          <p:spPr bwMode="auto">
            <a:xfrm>
              <a:off x="672" y="11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 flipV="1">
              <a:off x="72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 flipV="1">
              <a:off x="81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91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47" name="Line 39"/>
            <p:cNvSpPr>
              <a:spLocks noChangeShapeType="1"/>
            </p:cNvSpPr>
            <p:nvPr/>
          </p:nvSpPr>
          <p:spPr bwMode="auto">
            <a:xfrm flipV="1">
              <a:off x="100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48" name="Line 40"/>
            <p:cNvSpPr>
              <a:spLocks noChangeShapeType="1"/>
            </p:cNvSpPr>
            <p:nvPr/>
          </p:nvSpPr>
          <p:spPr bwMode="auto">
            <a:xfrm flipV="1">
              <a:off x="110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49" name="Line 41"/>
            <p:cNvSpPr>
              <a:spLocks noChangeShapeType="1"/>
            </p:cNvSpPr>
            <p:nvPr/>
          </p:nvSpPr>
          <p:spPr bwMode="auto">
            <a:xfrm flipV="1">
              <a:off x="120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50" name="Line 42"/>
            <p:cNvSpPr>
              <a:spLocks noChangeShapeType="1"/>
            </p:cNvSpPr>
            <p:nvPr/>
          </p:nvSpPr>
          <p:spPr bwMode="auto">
            <a:xfrm flipV="1">
              <a:off x="129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51" name="Line 43"/>
            <p:cNvSpPr>
              <a:spLocks noChangeShapeType="1"/>
            </p:cNvSpPr>
            <p:nvPr/>
          </p:nvSpPr>
          <p:spPr bwMode="auto">
            <a:xfrm flipV="1">
              <a:off x="139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52" name="Line 44"/>
            <p:cNvSpPr>
              <a:spLocks noChangeShapeType="1"/>
            </p:cNvSpPr>
            <p:nvPr/>
          </p:nvSpPr>
          <p:spPr bwMode="auto">
            <a:xfrm flipV="1">
              <a:off x="148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53" name="Line 45"/>
            <p:cNvSpPr>
              <a:spLocks noChangeShapeType="1"/>
            </p:cNvSpPr>
            <p:nvPr/>
          </p:nvSpPr>
          <p:spPr bwMode="auto">
            <a:xfrm flipV="1">
              <a:off x="158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54" name="Line 46"/>
            <p:cNvSpPr>
              <a:spLocks noChangeShapeType="1"/>
            </p:cNvSpPr>
            <p:nvPr/>
          </p:nvSpPr>
          <p:spPr bwMode="auto">
            <a:xfrm flipV="1">
              <a:off x="168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 flipV="1">
              <a:off x="177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5456" name="Group 48"/>
          <p:cNvGrpSpPr>
            <a:grpSpLocks/>
          </p:cNvGrpSpPr>
          <p:nvPr/>
        </p:nvGrpSpPr>
        <p:grpSpPr bwMode="auto">
          <a:xfrm rot="-10800000">
            <a:off x="1828800" y="2114551"/>
            <a:ext cx="114300" cy="865585"/>
            <a:chOff x="1775" y="1096"/>
            <a:chExt cx="96" cy="727"/>
          </a:xfrm>
        </p:grpSpPr>
        <p:sp>
          <p:nvSpPr>
            <p:cNvPr id="145457" name="Line 49"/>
            <p:cNvSpPr>
              <a:spLocks noChangeShapeType="1"/>
            </p:cNvSpPr>
            <p:nvPr/>
          </p:nvSpPr>
          <p:spPr bwMode="auto">
            <a:xfrm rot="5400000">
              <a:off x="1443" y="1436"/>
              <a:ext cx="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58" name="Line 50"/>
            <p:cNvSpPr>
              <a:spLocks noChangeShapeType="1"/>
            </p:cNvSpPr>
            <p:nvPr/>
          </p:nvSpPr>
          <p:spPr bwMode="auto">
            <a:xfrm rot="5400000" flipV="1">
              <a:off x="1795" y="107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59" name="Line 51"/>
            <p:cNvSpPr>
              <a:spLocks noChangeShapeType="1"/>
            </p:cNvSpPr>
            <p:nvPr/>
          </p:nvSpPr>
          <p:spPr bwMode="auto">
            <a:xfrm rot="5400000" flipV="1">
              <a:off x="1795" y="117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60" name="Line 52"/>
            <p:cNvSpPr>
              <a:spLocks noChangeShapeType="1"/>
            </p:cNvSpPr>
            <p:nvPr/>
          </p:nvSpPr>
          <p:spPr bwMode="auto">
            <a:xfrm rot="5400000" flipV="1">
              <a:off x="1795" y="126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61" name="Line 53"/>
            <p:cNvSpPr>
              <a:spLocks noChangeShapeType="1"/>
            </p:cNvSpPr>
            <p:nvPr/>
          </p:nvSpPr>
          <p:spPr bwMode="auto">
            <a:xfrm rot="5400000" flipV="1">
              <a:off x="1795" y="1364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62" name="Line 54"/>
            <p:cNvSpPr>
              <a:spLocks noChangeShapeType="1"/>
            </p:cNvSpPr>
            <p:nvPr/>
          </p:nvSpPr>
          <p:spPr bwMode="auto">
            <a:xfrm rot="5400000" flipV="1">
              <a:off x="1795" y="1460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63" name="Line 55"/>
            <p:cNvSpPr>
              <a:spLocks noChangeShapeType="1"/>
            </p:cNvSpPr>
            <p:nvPr/>
          </p:nvSpPr>
          <p:spPr bwMode="auto">
            <a:xfrm rot="5400000" flipV="1">
              <a:off x="1795" y="155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64" name="Line 56"/>
            <p:cNvSpPr>
              <a:spLocks noChangeShapeType="1"/>
            </p:cNvSpPr>
            <p:nvPr/>
          </p:nvSpPr>
          <p:spPr bwMode="auto">
            <a:xfrm rot="5400000" flipV="1">
              <a:off x="1795" y="165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 rot="5400000" flipV="1">
              <a:off x="1795" y="174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5466" name="Group 58"/>
          <p:cNvGrpSpPr>
            <a:grpSpLocks/>
          </p:cNvGrpSpPr>
          <p:nvPr/>
        </p:nvGrpSpPr>
        <p:grpSpPr bwMode="auto">
          <a:xfrm>
            <a:off x="4286251" y="1714501"/>
            <a:ext cx="2663429" cy="1626394"/>
            <a:chOff x="2400" y="1536"/>
            <a:chExt cx="2237" cy="1366"/>
          </a:xfrm>
        </p:grpSpPr>
        <p:sp>
          <p:nvSpPr>
            <p:cNvPr id="145467" name="Line 59"/>
            <p:cNvSpPr>
              <a:spLocks noChangeShapeType="1"/>
            </p:cNvSpPr>
            <p:nvPr/>
          </p:nvSpPr>
          <p:spPr bwMode="auto">
            <a:xfrm>
              <a:off x="2544" y="2602"/>
              <a:ext cx="172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68" name="Line 60"/>
            <p:cNvSpPr>
              <a:spLocks noChangeShapeType="1"/>
            </p:cNvSpPr>
            <p:nvPr/>
          </p:nvSpPr>
          <p:spPr bwMode="auto">
            <a:xfrm rot="-5400000">
              <a:off x="2185" y="2183"/>
              <a:ext cx="1104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69" name="Text Box 61"/>
            <p:cNvSpPr txBox="1">
              <a:spLocks noChangeArrowheads="1"/>
            </p:cNvSpPr>
            <p:nvPr/>
          </p:nvSpPr>
          <p:spPr bwMode="auto">
            <a:xfrm>
              <a:off x="4320" y="2592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1</a:t>
              </a: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2400" y="1536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2</a:t>
              </a:r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145471" name="Rectangle 63"/>
          <p:cNvSpPr>
            <a:spLocks noChangeArrowheads="1"/>
          </p:cNvSpPr>
          <p:nvPr/>
        </p:nvSpPr>
        <p:spPr bwMode="auto">
          <a:xfrm>
            <a:off x="1943100" y="2171700"/>
            <a:ext cx="1314450" cy="800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45472" name="Group 64"/>
          <p:cNvGrpSpPr>
            <a:grpSpLocks/>
          </p:cNvGrpSpPr>
          <p:nvPr/>
        </p:nvGrpSpPr>
        <p:grpSpPr bwMode="auto">
          <a:xfrm>
            <a:off x="4686300" y="2390775"/>
            <a:ext cx="1685925" cy="581025"/>
            <a:chOff x="2976" y="1288"/>
            <a:chExt cx="1416" cy="488"/>
          </a:xfrm>
        </p:grpSpPr>
        <p:sp>
          <p:nvSpPr>
            <p:cNvPr id="145473" name="Line 65"/>
            <p:cNvSpPr>
              <a:spLocks noChangeShapeType="1"/>
            </p:cNvSpPr>
            <p:nvPr/>
          </p:nvSpPr>
          <p:spPr bwMode="auto">
            <a:xfrm>
              <a:off x="3120" y="144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74" name="Line 66"/>
            <p:cNvSpPr>
              <a:spLocks noChangeShapeType="1"/>
            </p:cNvSpPr>
            <p:nvPr/>
          </p:nvSpPr>
          <p:spPr bwMode="auto">
            <a:xfrm>
              <a:off x="3216" y="13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75" name="Line 67"/>
            <p:cNvSpPr>
              <a:spLocks noChangeShapeType="1"/>
            </p:cNvSpPr>
            <p:nvPr/>
          </p:nvSpPr>
          <p:spPr bwMode="auto">
            <a:xfrm>
              <a:off x="3312" y="134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76" name="Line 68"/>
            <p:cNvSpPr>
              <a:spLocks noChangeShapeType="1"/>
            </p:cNvSpPr>
            <p:nvPr/>
          </p:nvSpPr>
          <p:spPr bwMode="auto">
            <a:xfrm>
              <a:off x="3392" y="13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77" name="Line 69"/>
            <p:cNvSpPr>
              <a:spLocks noChangeShapeType="1"/>
            </p:cNvSpPr>
            <p:nvPr/>
          </p:nvSpPr>
          <p:spPr bwMode="auto">
            <a:xfrm>
              <a:off x="3504" y="12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78" name="Line 70"/>
            <p:cNvSpPr>
              <a:spLocks noChangeShapeType="1"/>
            </p:cNvSpPr>
            <p:nvPr/>
          </p:nvSpPr>
          <p:spPr bwMode="auto">
            <a:xfrm>
              <a:off x="3024" y="156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79" name="Line 71"/>
            <p:cNvSpPr>
              <a:spLocks noChangeShapeType="1"/>
            </p:cNvSpPr>
            <p:nvPr/>
          </p:nvSpPr>
          <p:spPr bwMode="auto">
            <a:xfrm>
              <a:off x="3000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80" name="Line 72"/>
            <p:cNvSpPr>
              <a:spLocks noChangeShapeType="1"/>
            </p:cNvSpPr>
            <p:nvPr/>
          </p:nvSpPr>
          <p:spPr bwMode="auto">
            <a:xfrm>
              <a:off x="2976" y="17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81" name="Line 73"/>
            <p:cNvSpPr>
              <a:spLocks noChangeShapeType="1"/>
            </p:cNvSpPr>
            <p:nvPr/>
          </p:nvSpPr>
          <p:spPr bwMode="auto">
            <a:xfrm>
              <a:off x="3072" y="148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82" name="Line 74"/>
            <p:cNvSpPr>
              <a:spLocks noChangeShapeType="1"/>
            </p:cNvSpPr>
            <p:nvPr/>
          </p:nvSpPr>
          <p:spPr bwMode="auto">
            <a:xfrm flipV="1">
              <a:off x="3648" y="1288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83" name="Line 75"/>
            <p:cNvSpPr>
              <a:spLocks noChangeShapeType="1"/>
            </p:cNvSpPr>
            <p:nvPr/>
          </p:nvSpPr>
          <p:spPr bwMode="auto">
            <a:xfrm flipH="1">
              <a:off x="4200" y="14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84" name="Line 76"/>
            <p:cNvSpPr>
              <a:spLocks noChangeShapeType="1"/>
            </p:cNvSpPr>
            <p:nvPr/>
          </p:nvSpPr>
          <p:spPr bwMode="auto">
            <a:xfrm flipH="1">
              <a:off x="4104" y="140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85" name="Line 77"/>
            <p:cNvSpPr>
              <a:spLocks noChangeShapeType="1"/>
            </p:cNvSpPr>
            <p:nvPr/>
          </p:nvSpPr>
          <p:spPr bwMode="auto">
            <a:xfrm flipH="1">
              <a:off x="4008" y="13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86" name="Line 78"/>
            <p:cNvSpPr>
              <a:spLocks noChangeShapeType="1"/>
            </p:cNvSpPr>
            <p:nvPr/>
          </p:nvSpPr>
          <p:spPr bwMode="auto">
            <a:xfrm flipH="1">
              <a:off x="3928" y="13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87" name="Line 79"/>
            <p:cNvSpPr>
              <a:spLocks noChangeShapeType="1"/>
            </p:cNvSpPr>
            <p:nvPr/>
          </p:nvSpPr>
          <p:spPr bwMode="auto">
            <a:xfrm flipH="1">
              <a:off x="3816" y="1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88" name="Line 80"/>
            <p:cNvSpPr>
              <a:spLocks noChangeShapeType="1"/>
            </p:cNvSpPr>
            <p:nvPr/>
          </p:nvSpPr>
          <p:spPr bwMode="auto">
            <a:xfrm flipH="1">
              <a:off x="4296" y="157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89" name="Line 81"/>
            <p:cNvSpPr>
              <a:spLocks noChangeShapeType="1"/>
            </p:cNvSpPr>
            <p:nvPr/>
          </p:nvSpPr>
          <p:spPr bwMode="auto">
            <a:xfrm flipH="1">
              <a:off x="4320" y="164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90" name="Line 82"/>
            <p:cNvSpPr>
              <a:spLocks noChangeShapeType="1"/>
            </p:cNvSpPr>
            <p:nvPr/>
          </p:nvSpPr>
          <p:spPr bwMode="auto">
            <a:xfrm flipH="1">
              <a:off x="4344" y="17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91" name="Line 83"/>
            <p:cNvSpPr>
              <a:spLocks noChangeShapeType="1"/>
            </p:cNvSpPr>
            <p:nvPr/>
          </p:nvSpPr>
          <p:spPr bwMode="auto">
            <a:xfrm flipH="1">
              <a:off x="4248" y="14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92" name="Line 84"/>
            <p:cNvSpPr>
              <a:spLocks noChangeShapeType="1"/>
            </p:cNvSpPr>
            <p:nvPr/>
          </p:nvSpPr>
          <p:spPr bwMode="auto">
            <a:xfrm flipV="1">
              <a:off x="3744" y="128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5493" name="Group 85"/>
          <p:cNvGrpSpPr>
            <a:grpSpLocks/>
          </p:cNvGrpSpPr>
          <p:nvPr/>
        </p:nvGrpSpPr>
        <p:grpSpPr bwMode="auto">
          <a:xfrm flipV="1">
            <a:off x="4686300" y="3028950"/>
            <a:ext cx="1685925" cy="581025"/>
            <a:chOff x="2976" y="1288"/>
            <a:chExt cx="1416" cy="488"/>
          </a:xfrm>
        </p:grpSpPr>
        <p:sp>
          <p:nvSpPr>
            <p:cNvPr id="145494" name="Line 86"/>
            <p:cNvSpPr>
              <a:spLocks noChangeShapeType="1"/>
            </p:cNvSpPr>
            <p:nvPr/>
          </p:nvSpPr>
          <p:spPr bwMode="auto">
            <a:xfrm>
              <a:off x="3120" y="144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95" name="Line 87"/>
            <p:cNvSpPr>
              <a:spLocks noChangeShapeType="1"/>
            </p:cNvSpPr>
            <p:nvPr/>
          </p:nvSpPr>
          <p:spPr bwMode="auto">
            <a:xfrm>
              <a:off x="3216" y="13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96" name="Line 88"/>
            <p:cNvSpPr>
              <a:spLocks noChangeShapeType="1"/>
            </p:cNvSpPr>
            <p:nvPr/>
          </p:nvSpPr>
          <p:spPr bwMode="auto">
            <a:xfrm>
              <a:off x="3312" y="134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97" name="Line 89"/>
            <p:cNvSpPr>
              <a:spLocks noChangeShapeType="1"/>
            </p:cNvSpPr>
            <p:nvPr/>
          </p:nvSpPr>
          <p:spPr bwMode="auto">
            <a:xfrm>
              <a:off x="3392" y="13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98" name="Line 90"/>
            <p:cNvSpPr>
              <a:spLocks noChangeShapeType="1"/>
            </p:cNvSpPr>
            <p:nvPr/>
          </p:nvSpPr>
          <p:spPr bwMode="auto">
            <a:xfrm>
              <a:off x="3504" y="12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499" name="Line 91"/>
            <p:cNvSpPr>
              <a:spLocks noChangeShapeType="1"/>
            </p:cNvSpPr>
            <p:nvPr/>
          </p:nvSpPr>
          <p:spPr bwMode="auto">
            <a:xfrm>
              <a:off x="3024" y="156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00" name="Line 92"/>
            <p:cNvSpPr>
              <a:spLocks noChangeShapeType="1"/>
            </p:cNvSpPr>
            <p:nvPr/>
          </p:nvSpPr>
          <p:spPr bwMode="auto">
            <a:xfrm>
              <a:off x="3000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01" name="Line 93"/>
            <p:cNvSpPr>
              <a:spLocks noChangeShapeType="1"/>
            </p:cNvSpPr>
            <p:nvPr/>
          </p:nvSpPr>
          <p:spPr bwMode="auto">
            <a:xfrm>
              <a:off x="2976" y="17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02" name="Line 94"/>
            <p:cNvSpPr>
              <a:spLocks noChangeShapeType="1"/>
            </p:cNvSpPr>
            <p:nvPr/>
          </p:nvSpPr>
          <p:spPr bwMode="auto">
            <a:xfrm>
              <a:off x="3072" y="148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03" name="Line 95"/>
            <p:cNvSpPr>
              <a:spLocks noChangeShapeType="1"/>
            </p:cNvSpPr>
            <p:nvPr/>
          </p:nvSpPr>
          <p:spPr bwMode="auto">
            <a:xfrm flipV="1">
              <a:off x="3648" y="1288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04" name="Line 96"/>
            <p:cNvSpPr>
              <a:spLocks noChangeShapeType="1"/>
            </p:cNvSpPr>
            <p:nvPr/>
          </p:nvSpPr>
          <p:spPr bwMode="auto">
            <a:xfrm flipH="1">
              <a:off x="4200" y="14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05" name="Line 97"/>
            <p:cNvSpPr>
              <a:spLocks noChangeShapeType="1"/>
            </p:cNvSpPr>
            <p:nvPr/>
          </p:nvSpPr>
          <p:spPr bwMode="auto">
            <a:xfrm flipH="1">
              <a:off x="4104" y="140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06" name="Line 98"/>
            <p:cNvSpPr>
              <a:spLocks noChangeShapeType="1"/>
            </p:cNvSpPr>
            <p:nvPr/>
          </p:nvSpPr>
          <p:spPr bwMode="auto">
            <a:xfrm flipH="1">
              <a:off x="4008" y="13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07" name="Line 99"/>
            <p:cNvSpPr>
              <a:spLocks noChangeShapeType="1"/>
            </p:cNvSpPr>
            <p:nvPr/>
          </p:nvSpPr>
          <p:spPr bwMode="auto">
            <a:xfrm flipH="1">
              <a:off x="3928" y="13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08" name="Line 100"/>
            <p:cNvSpPr>
              <a:spLocks noChangeShapeType="1"/>
            </p:cNvSpPr>
            <p:nvPr/>
          </p:nvSpPr>
          <p:spPr bwMode="auto">
            <a:xfrm flipH="1">
              <a:off x="3816" y="1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09" name="Line 101"/>
            <p:cNvSpPr>
              <a:spLocks noChangeShapeType="1"/>
            </p:cNvSpPr>
            <p:nvPr/>
          </p:nvSpPr>
          <p:spPr bwMode="auto">
            <a:xfrm flipH="1">
              <a:off x="4296" y="157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10" name="Line 102"/>
            <p:cNvSpPr>
              <a:spLocks noChangeShapeType="1"/>
            </p:cNvSpPr>
            <p:nvPr/>
          </p:nvSpPr>
          <p:spPr bwMode="auto">
            <a:xfrm flipH="1">
              <a:off x="4320" y="164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11" name="Line 103"/>
            <p:cNvSpPr>
              <a:spLocks noChangeShapeType="1"/>
            </p:cNvSpPr>
            <p:nvPr/>
          </p:nvSpPr>
          <p:spPr bwMode="auto">
            <a:xfrm flipH="1">
              <a:off x="4344" y="17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12" name="Line 104"/>
            <p:cNvSpPr>
              <a:spLocks noChangeShapeType="1"/>
            </p:cNvSpPr>
            <p:nvPr/>
          </p:nvSpPr>
          <p:spPr bwMode="auto">
            <a:xfrm flipH="1">
              <a:off x="4248" y="14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13" name="Line 105"/>
            <p:cNvSpPr>
              <a:spLocks noChangeShapeType="1"/>
            </p:cNvSpPr>
            <p:nvPr/>
          </p:nvSpPr>
          <p:spPr bwMode="auto">
            <a:xfrm flipV="1">
              <a:off x="3744" y="128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45514" name="Line 106"/>
          <p:cNvSpPr>
            <a:spLocks noChangeShapeType="1"/>
          </p:cNvSpPr>
          <p:nvPr/>
        </p:nvSpPr>
        <p:spPr bwMode="auto">
          <a:xfrm>
            <a:off x="1550194" y="5326856"/>
            <a:ext cx="2057400" cy="1191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5515" name="Text Box 107"/>
          <p:cNvSpPr txBox="1">
            <a:spLocks noChangeArrowheads="1"/>
          </p:cNvSpPr>
          <p:nvPr/>
        </p:nvSpPr>
        <p:spPr bwMode="auto">
          <a:xfrm>
            <a:off x="3664744" y="5314950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endParaRPr lang="en-GB" sz="1800">
              <a:solidFill>
                <a:prstClr val="black"/>
              </a:solidFill>
            </a:endParaRPr>
          </a:p>
        </p:txBody>
      </p:sp>
      <p:grpSp>
        <p:nvGrpSpPr>
          <p:cNvPr id="145516" name="Group 108"/>
          <p:cNvGrpSpPr>
            <a:grpSpLocks/>
          </p:cNvGrpSpPr>
          <p:nvPr/>
        </p:nvGrpSpPr>
        <p:grpSpPr bwMode="auto">
          <a:xfrm>
            <a:off x="4872038" y="3771901"/>
            <a:ext cx="2663429" cy="1854994"/>
            <a:chOff x="3132" y="2448"/>
            <a:chExt cx="2237" cy="1558"/>
          </a:xfrm>
        </p:grpSpPr>
        <p:sp>
          <p:nvSpPr>
            <p:cNvPr id="145517" name="Line 109"/>
            <p:cNvSpPr>
              <a:spLocks noChangeShapeType="1"/>
            </p:cNvSpPr>
            <p:nvPr/>
          </p:nvSpPr>
          <p:spPr bwMode="auto">
            <a:xfrm>
              <a:off x="3276" y="3706"/>
              <a:ext cx="172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18" name="Line 110"/>
            <p:cNvSpPr>
              <a:spLocks noChangeShapeType="1"/>
            </p:cNvSpPr>
            <p:nvPr/>
          </p:nvSpPr>
          <p:spPr bwMode="auto">
            <a:xfrm rot="-5400000">
              <a:off x="2773" y="3143"/>
              <a:ext cx="1392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19" name="Text Box 111"/>
            <p:cNvSpPr txBox="1">
              <a:spLocks noChangeArrowheads="1"/>
            </p:cNvSpPr>
            <p:nvPr/>
          </p:nvSpPr>
          <p:spPr bwMode="auto">
            <a:xfrm>
              <a:off x="5052" y="3696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1</a:t>
              </a: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45520" name="Text Box 112"/>
            <p:cNvSpPr txBox="1">
              <a:spLocks noChangeArrowheads="1"/>
            </p:cNvSpPr>
            <p:nvPr/>
          </p:nvSpPr>
          <p:spPr bwMode="auto">
            <a:xfrm>
              <a:off x="3132" y="2640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2</a:t>
              </a:r>
              <a:endParaRPr lang="en-GB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5521" name="Group 113"/>
          <p:cNvGrpSpPr>
            <a:grpSpLocks/>
          </p:cNvGrpSpPr>
          <p:nvPr/>
        </p:nvGrpSpPr>
        <p:grpSpPr bwMode="auto">
          <a:xfrm flipV="1">
            <a:off x="5253039" y="5270897"/>
            <a:ext cx="1379935" cy="114300"/>
            <a:chOff x="672" y="1008"/>
            <a:chExt cx="1159" cy="96"/>
          </a:xfrm>
        </p:grpSpPr>
        <p:sp>
          <p:nvSpPr>
            <p:cNvPr id="145522" name="Line 114"/>
            <p:cNvSpPr>
              <a:spLocks noChangeShapeType="1"/>
            </p:cNvSpPr>
            <p:nvPr/>
          </p:nvSpPr>
          <p:spPr bwMode="auto">
            <a:xfrm>
              <a:off x="672" y="11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23" name="Line 115"/>
            <p:cNvSpPr>
              <a:spLocks noChangeShapeType="1"/>
            </p:cNvSpPr>
            <p:nvPr/>
          </p:nvSpPr>
          <p:spPr bwMode="auto">
            <a:xfrm flipV="1">
              <a:off x="72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24" name="Line 116"/>
            <p:cNvSpPr>
              <a:spLocks noChangeShapeType="1"/>
            </p:cNvSpPr>
            <p:nvPr/>
          </p:nvSpPr>
          <p:spPr bwMode="auto">
            <a:xfrm flipV="1">
              <a:off x="81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25" name="Line 117"/>
            <p:cNvSpPr>
              <a:spLocks noChangeShapeType="1"/>
            </p:cNvSpPr>
            <p:nvPr/>
          </p:nvSpPr>
          <p:spPr bwMode="auto">
            <a:xfrm flipV="1">
              <a:off x="91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26" name="Line 118"/>
            <p:cNvSpPr>
              <a:spLocks noChangeShapeType="1"/>
            </p:cNvSpPr>
            <p:nvPr/>
          </p:nvSpPr>
          <p:spPr bwMode="auto">
            <a:xfrm flipV="1">
              <a:off x="100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27" name="Line 119"/>
            <p:cNvSpPr>
              <a:spLocks noChangeShapeType="1"/>
            </p:cNvSpPr>
            <p:nvPr/>
          </p:nvSpPr>
          <p:spPr bwMode="auto">
            <a:xfrm flipV="1">
              <a:off x="110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28" name="Line 120"/>
            <p:cNvSpPr>
              <a:spLocks noChangeShapeType="1"/>
            </p:cNvSpPr>
            <p:nvPr/>
          </p:nvSpPr>
          <p:spPr bwMode="auto">
            <a:xfrm flipV="1">
              <a:off x="120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29" name="Line 121"/>
            <p:cNvSpPr>
              <a:spLocks noChangeShapeType="1"/>
            </p:cNvSpPr>
            <p:nvPr/>
          </p:nvSpPr>
          <p:spPr bwMode="auto">
            <a:xfrm flipV="1">
              <a:off x="129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30" name="Line 122"/>
            <p:cNvSpPr>
              <a:spLocks noChangeShapeType="1"/>
            </p:cNvSpPr>
            <p:nvPr/>
          </p:nvSpPr>
          <p:spPr bwMode="auto">
            <a:xfrm flipV="1">
              <a:off x="139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31" name="Line 123"/>
            <p:cNvSpPr>
              <a:spLocks noChangeShapeType="1"/>
            </p:cNvSpPr>
            <p:nvPr/>
          </p:nvSpPr>
          <p:spPr bwMode="auto">
            <a:xfrm flipV="1">
              <a:off x="148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32" name="Line 124"/>
            <p:cNvSpPr>
              <a:spLocks noChangeShapeType="1"/>
            </p:cNvSpPr>
            <p:nvPr/>
          </p:nvSpPr>
          <p:spPr bwMode="auto">
            <a:xfrm flipV="1">
              <a:off x="158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33" name="Line 125"/>
            <p:cNvSpPr>
              <a:spLocks noChangeShapeType="1"/>
            </p:cNvSpPr>
            <p:nvPr/>
          </p:nvSpPr>
          <p:spPr bwMode="auto">
            <a:xfrm flipV="1">
              <a:off x="168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34" name="Line 126"/>
            <p:cNvSpPr>
              <a:spLocks noChangeShapeType="1"/>
            </p:cNvSpPr>
            <p:nvPr/>
          </p:nvSpPr>
          <p:spPr bwMode="auto">
            <a:xfrm flipV="1">
              <a:off x="177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5535" name="Group 127"/>
          <p:cNvGrpSpPr>
            <a:grpSpLocks/>
          </p:cNvGrpSpPr>
          <p:nvPr/>
        </p:nvGrpSpPr>
        <p:grpSpPr bwMode="auto">
          <a:xfrm flipV="1">
            <a:off x="6621066" y="5270897"/>
            <a:ext cx="1379934" cy="114300"/>
            <a:chOff x="672" y="1008"/>
            <a:chExt cx="1159" cy="96"/>
          </a:xfrm>
        </p:grpSpPr>
        <p:sp>
          <p:nvSpPr>
            <p:cNvPr id="145536" name="Line 128"/>
            <p:cNvSpPr>
              <a:spLocks noChangeShapeType="1"/>
            </p:cNvSpPr>
            <p:nvPr/>
          </p:nvSpPr>
          <p:spPr bwMode="auto">
            <a:xfrm>
              <a:off x="672" y="11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37" name="Line 129"/>
            <p:cNvSpPr>
              <a:spLocks noChangeShapeType="1"/>
            </p:cNvSpPr>
            <p:nvPr/>
          </p:nvSpPr>
          <p:spPr bwMode="auto">
            <a:xfrm flipV="1">
              <a:off x="72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38" name="Line 130"/>
            <p:cNvSpPr>
              <a:spLocks noChangeShapeType="1"/>
            </p:cNvSpPr>
            <p:nvPr/>
          </p:nvSpPr>
          <p:spPr bwMode="auto">
            <a:xfrm flipV="1">
              <a:off x="81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39" name="Line 131"/>
            <p:cNvSpPr>
              <a:spLocks noChangeShapeType="1"/>
            </p:cNvSpPr>
            <p:nvPr/>
          </p:nvSpPr>
          <p:spPr bwMode="auto">
            <a:xfrm flipV="1">
              <a:off x="91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40" name="Line 132"/>
            <p:cNvSpPr>
              <a:spLocks noChangeShapeType="1"/>
            </p:cNvSpPr>
            <p:nvPr/>
          </p:nvSpPr>
          <p:spPr bwMode="auto">
            <a:xfrm flipV="1">
              <a:off x="100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41" name="Line 133"/>
            <p:cNvSpPr>
              <a:spLocks noChangeShapeType="1"/>
            </p:cNvSpPr>
            <p:nvPr/>
          </p:nvSpPr>
          <p:spPr bwMode="auto">
            <a:xfrm flipV="1">
              <a:off x="110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42" name="Line 134"/>
            <p:cNvSpPr>
              <a:spLocks noChangeShapeType="1"/>
            </p:cNvSpPr>
            <p:nvPr/>
          </p:nvSpPr>
          <p:spPr bwMode="auto">
            <a:xfrm flipV="1">
              <a:off x="120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43" name="Line 135"/>
            <p:cNvSpPr>
              <a:spLocks noChangeShapeType="1"/>
            </p:cNvSpPr>
            <p:nvPr/>
          </p:nvSpPr>
          <p:spPr bwMode="auto">
            <a:xfrm flipV="1">
              <a:off x="129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44" name="Line 136"/>
            <p:cNvSpPr>
              <a:spLocks noChangeShapeType="1"/>
            </p:cNvSpPr>
            <p:nvPr/>
          </p:nvSpPr>
          <p:spPr bwMode="auto">
            <a:xfrm flipV="1">
              <a:off x="139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45" name="Line 137"/>
            <p:cNvSpPr>
              <a:spLocks noChangeShapeType="1"/>
            </p:cNvSpPr>
            <p:nvPr/>
          </p:nvSpPr>
          <p:spPr bwMode="auto">
            <a:xfrm flipV="1">
              <a:off x="148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46" name="Line 138"/>
            <p:cNvSpPr>
              <a:spLocks noChangeShapeType="1"/>
            </p:cNvSpPr>
            <p:nvPr/>
          </p:nvSpPr>
          <p:spPr bwMode="auto">
            <a:xfrm flipV="1">
              <a:off x="158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47" name="Line 139"/>
            <p:cNvSpPr>
              <a:spLocks noChangeShapeType="1"/>
            </p:cNvSpPr>
            <p:nvPr/>
          </p:nvSpPr>
          <p:spPr bwMode="auto">
            <a:xfrm flipV="1">
              <a:off x="168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48" name="Line 140"/>
            <p:cNvSpPr>
              <a:spLocks noChangeShapeType="1"/>
            </p:cNvSpPr>
            <p:nvPr/>
          </p:nvSpPr>
          <p:spPr bwMode="auto">
            <a:xfrm flipV="1">
              <a:off x="177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5549" name="Group 141"/>
          <p:cNvGrpSpPr>
            <a:grpSpLocks/>
          </p:cNvGrpSpPr>
          <p:nvPr/>
        </p:nvGrpSpPr>
        <p:grpSpPr bwMode="auto">
          <a:xfrm rot="5400000" flipV="1">
            <a:off x="4510683" y="4580930"/>
            <a:ext cx="1379935" cy="114300"/>
            <a:chOff x="672" y="1008"/>
            <a:chExt cx="1159" cy="96"/>
          </a:xfrm>
        </p:grpSpPr>
        <p:sp>
          <p:nvSpPr>
            <p:cNvPr id="145550" name="Line 142"/>
            <p:cNvSpPr>
              <a:spLocks noChangeShapeType="1"/>
            </p:cNvSpPr>
            <p:nvPr/>
          </p:nvSpPr>
          <p:spPr bwMode="auto">
            <a:xfrm>
              <a:off x="672" y="11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51" name="Line 143"/>
            <p:cNvSpPr>
              <a:spLocks noChangeShapeType="1"/>
            </p:cNvSpPr>
            <p:nvPr/>
          </p:nvSpPr>
          <p:spPr bwMode="auto">
            <a:xfrm flipV="1">
              <a:off x="72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52" name="Line 144"/>
            <p:cNvSpPr>
              <a:spLocks noChangeShapeType="1"/>
            </p:cNvSpPr>
            <p:nvPr/>
          </p:nvSpPr>
          <p:spPr bwMode="auto">
            <a:xfrm flipV="1">
              <a:off x="81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53" name="Line 145"/>
            <p:cNvSpPr>
              <a:spLocks noChangeShapeType="1"/>
            </p:cNvSpPr>
            <p:nvPr/>
          </p:nvSpPr>
          <p:spPr bwMode="auto">
            <a:xfrm flipV="1">
              <a:off x="91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54" name="Line 146"/>
            <p:cNvSpPr>
              <a:spLocks noChangeShapeType="1"/>
            </p:cNvSpPr>
            <p:nvPr/>
          </p:nvSpPr>
          <p:spPr bwMode="auto">
            <a:xfrm flipV="1">
              <a:off x="100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55" name="Line 147"/>
            <p:cNvSpPr>
              <a:spLocks noChangeShapeType="1"/>
            </p:cNvSpPr>
            <p:nvPr/>
          </p:nvSpPr>
          <p:spPr bwMode="auto">
            <a:xfrm flipV="1">
              <a:off x="110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56" name="Line 148"/>
            <p:cNvSpPr>
              <a:spLocks noChangeShapeType="1"/>
            </p:cNvSpPr>
            <p:nvPr/>
          </p:nvSpPr>
          <p:spPr bwMode="auto">
            <a:xfrm flipV="1">
              <a:off x="120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57" name="Line 149"/>
            <p:cNvSpPr>
              <a:spLocks noChangeShapeType="1"/>
            </p:cNvSpPr>
            <p:nvPr/>
          </p:nvSpPr>
          <p:spPr bwMode="auto">
            <a:xfrm flipV="1">
              <a:off x="129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58" name="Line 150"/>
            <p:cNvSpPr>
              <a:spLocks noChangeShapeType="1"/>
            </p:cNvSpPr>
            <p:nvPr/>
          </p:nvSpPr>
          <p:spPr bwMode="auto">
            <a:xfrm flipV="1">
              <a:off x="139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59" name="Line 151"/>
            <p:cNvSpPr>
              <a:spLocks noChangeShapeType="1"/>
            </p:cNvSpPr>
            <p:nvPr/>
          </p:nvSpPr>
          <p:spPr bwMode="auto">
            <a:xfrm flipV="1">
              <a:off x="148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60" name="Line 152"/>
            <p:cNvSpPr>
              <a:spLocks noChangeShapeType="1"/>
            </p:cNvSpPr>
            <p:nvPr/>
          </p:nvSpPr>
          <p:spPr bwMode="auto">
            <a:xfrm flipV="1">
              <a:off x="158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61" name="Line 153"/>
            <p:cNvSpPr>
              <a:spLocks noChangeShapeType="1"/>
            </p:cNvSpPr>
            <p:nvPr/>
          </p:nvSpPr>
          <p:spPr bwMode="auto">
            <a:xfrm flipV="1">
              <a:off x="168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562" name="Line 154"/>
            <p:cNvSpPr>
              <a:spLocks noChangeShapeType="1"/>
            </p:cNvSpPr>
            <p:nvPr/>
          </p:nvSpPr>
          <p:spPr bwMode="auto">
            <a:xfrm flipV="1">
              <a:off x="177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45563" name="Text Box 155"/>
          <p:cNvSpPr txBox="1">
            <a:spLocks noChangeArrowheads="1"/>
          </p:cNvSpPr>
          <p:nvPr/>
        </p:nvSpPr>
        <p:spPr bwMode="auto">
          <a:xfrm>
            <a:off x="1557339" y="5486401"/>
            <a:ext cx="617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r>
              <a:rPr lang="en-GB" sz="1800" baseline="30000">
                <a:solidFill>
                  <a:prstClr val="black"/>
                </a:solidFill>
              </a:rPr>
              <a:t>min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5564" name="Text Box 156"/>
          <p:cNvSpPr txBox="1">
            <a:spLocks noChangeArrowheads="1"/>
          </p:cNvSpPr>
          <p:nvPr/>
        </p:nvSpPr>
        <p:spPr bwMode="auto">
          <a:xfrm>
            <a:off x="2756298" y="5486401"/>
            <a:ext cx="643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r>
              <a:rPr lang="en-GB" sz="1800" baseline="30000">
                <a:solidFill>
                  <a:prstClr val="black"/>
                </a:solidFill>
              </a:rPr>
              <a:t>max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5565" name="Line 157"/>
          <p:cNvSpPr>
            <a:spLocks noChangeShapeType="1"/>
          </p:cNvSpPr>
          <p:nvPr/>
        </p:nvSpPr>
        <p:spPr bwMode="auto">
          <a:xfrm>
            <a:off x="1827611" y="5328047"/>
            <a:ext cx="120134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5566" name="Line 158"/>
          <p:cNvSpPr>
            <a:spLocks noChangeShapeType="1"/>
          </p:cNvSpPr>
          <p:nvPr/>
        </p:nvSpPr>
        <p:spPr bwMode="auto">
          <a:xfrm>
            <a:off x="1827611" y="5242322"/>
            <a:ext cx="119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5567" name="Line 159"/>
          <p:cNvSpPr>
            <a:spLocks noChangeShapeType="1"/>
          </p:cNvSpPr>
          <p:nvPr/>
        </p:nvSpPr>
        <p:spPr bwMode="auto">
          <a:xfrm>
            <a:off x="3056336" y="5242322"/>
            <a:ext cx="119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3220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78" name="Rectangle 4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of Non-Convex Feasible Sets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00715" y="5801451"/>
            <a:ext cx="2931226" cy="273844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2015 Daniel Kirschen and University of Washington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>
                <a:solidFill>
                  <a:prstClr val="black"/>
                </a:solidFill>
              </a:rPr>
              <a:pPr/>
              <a:t>143</a:t>
            </a:fld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46434" name="Group 2"/>
          <p:cNvGrpSpPr>
            <a:grpSpLocks/>
          </p:cNvGrpSpPr>
          <p:nvPr/>
        </p:nvGrpSpPr>
        <p:grpSpPr bwMode="auto">
          <a:xfrm>
            <a:off x="4972050" y="2628900"/>
            <a:ext cx="1114425" cy="742950"/>
            <a:chOff x="2976" y="1288"/>
            <a:chExt cx="1416" cy="1024"/>
          </a:xfrm>
        </p:grpSpPr>
        <p:sp>
          <p:nvSpPr>
            <p:cNvPr id="146435" name="Oval 3"/>
            <p:cNvSpPr>
              <a:spLocks noChangeArrowheads="1"/>
            </p:cNvSpPr>
            <p:nvPr/>
          </p:nvSpPr>
          <p:spPr bwMode="auto">
            <a:xfrm>
              <a:off x="3024" y="1344"/>
              <a:ext cx="1296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146436" name="Group 4"/>
            <p:cNvGrpSpPr>
              <a:grpSpLocks/>
            </p:cNvGrpSpPr>
            <p:nvPr/>
          </p:nvGrpSpPr>
          <p:grpSpPr bwMode="auto">
            <a:xfrm>
              <a:off x="2976" y="1288"/>
              <a:ext cx="1416" cy="488"/>
              <a:chOff x="2976" y="1288"/>
              <a:chExt cx="1416" cy="488"/>
            </a:xfrm>
          </p:grpSpPr>
          <p:sp>
            <p:nvSpPr>
              <p:cNvPr id="146437" name="Line 5"/>
              <p:cNvSpPr>
                <a:spLocks noChangeShapeType="1"/>
              </p:cNvSpPr>
              <p:nvPr/>
            </p:nvSpPr>
            <p:spPr bwMode="auto">
              <a:xfrm>
                <a:off x="3120" y="14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38" name="Line 6"/>
              <p:cNvSpPr>
                <a:spLocks noChangeShapeType="1"/>
              </p:cNvSpPr>
              <p:nvPr/>
            </p:nvSpPr>
            <p:spPr bwMode="auto">
              <a:xfrm>
                <a:off x="3216" y="13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39" name="Line 7"/>
              <p:cNvSpPr>
                <a:spLocks noChangeShapeType="1"/>
              </p:cNvSpPr>
              <p:nvPr/>
            </p:nvSpPr>
            <p:spPr bwMode="auto">
              <a:xfrm>
                <a:off x="3312" y="134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40" name="Line 8"/>
              <p:cNvSpPr>
                <a:spLocks noChangeShapeType="1"/>
              </p:cNvSpPr>
              <p:nvPr/>
            </p:nvSpPr>
            <p:spPr bwMode="auto">
              <a:xfrm>
                <a:off x="3392" y="13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41" name="Line 9"/>
              <p:cNvSpPr>
                <a:spLocks noChangeShapeType="1"/>
              </p:cNvSpPr>
              <p:nvPr/>
            </p:nvSpPr>
            <p:spPr bwMode="auto">
              <a:xfrm>
                <a:off x="3504" y="12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42" name="Line 10"/>
              <p:cNvSpPr>
                <a:spLocks noChangeShapeType="1"/>
              </p:cNvSpPr>
              <p:nvPr/>
            </p:nvSpPr>
            <p:spPr bwMode="auto">
              <a:xfrm>
                <a:off x="3024" y="156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43" name="Line 11"/>
              <p:cNvSpPr>
                <a:spLocks noChangeShapeType="1"/>
              </p:cNvSpPr>
              <p:nvPr/>
            </p:nvSpPr>
            <p:spPr bwMode="auto">
              <a:xfrm>
                <a:off x="3000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44" name="Line 12"/>
              <p:cNvSpPr>
                <a:spLocks noChangeShapeType="1"/>
              </p:cNvSpPr>
              <p:nvPr/>
            </p:nvSpPr>
            <p:spPr bwMode="auto">
              <a:xfrm>
                <a:off x="2976" y="17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45" name="Line 13"/>
              <p:cNvSpPr>
                <a:spLocks noChangeShapeType="1"/>
              </p:cNvSpPr>
              <p:nvPr/>
            </p:nvSpPr>
            <p:spPr bwMode="auto">
              <a:xfrm>
                <a:off x="3072" y="148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46" name="Line 14"/>
              <p:cNvSpPr>
                <a:spLocks noChangeShapeType="1"/>
              </p:cNvSpPr>
              <p:nvPr/>
            </p:nvSpPr>
            <p:spPr bwMode="auto">
              <a:xfrm flipV="1">
                <a:off x="3648" y="1288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47" name="Line 15"/>
              <p:cNvSpPr>
                <a:spLocks noChangeShapeType="1"/>
              </p:cNvSpPr>
              <p:nvPr/>
            </p:nvSpPr>
            <p:spPr bwMode="auto">
              <a:xfrm flipH="1">
                <a:off x="4200" y="144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48" name="Line 16"/>
              <p:cNvSpPr>
                <a:spLocks noChangeShapeType="1"/>
              </p:cNvSpPr>
              <p:nvPr/>
            </p:nvSpPr>
            <p:spPr bwMode="auto">
              <a:xfrm flipH="1">
                <a:off x="4104" y="140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49" name="Line 17"/>
              <p:cNvSpPr>
                <a:spLocks noChangeShapeType="1"/>
              </p:cNvSpPr>
              <p:nvPr/>
            </p:nvSpPr>
            <p:spPr bwMode="auto">
              <a:xfrm flipH="1">
                <a:off x="4008" y="135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50" name="Line 18"/>
              <p:cNvSpPr>
                <a:spLocks noChangeShapeType="1"/>
              </p:cNvSpPr>
              <p:nvPr/>
            </p:nvSpPr>
            <p:spPr bwMode="auto">
              <a:xfrm flipH="1">
                <a:off x="3928" y="13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51" name="Line 19"/>
              <p:cNvSpPr>
                <a:spLocks noChangeShapeType="1"/>
              </p:cNvSpPr>
              <p:nvPr/>
            </p:nvSpPr>
            <p:spPr bwMode="auto">
              <a:xfrm flipH="1">
                <a:off x="3816" y="13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52" name="Line 20"/>
              <p:cNvSpPr>
                <a:spLocks noChangeShapeType="1"/>
              </p:cNvSpPr>
              <p:nvPr/>
            </p:nvSpPr>
            <p:spPr bwMode="auto">
              <a:xfrm flipH="1">
                <a:off x="4296" y="157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53" name="Line 21"/>
              <p:cNvSpPr>
                <a:spLocks noChangeShapeType="1"/>
              </p:cNvSpPr>
              <p:nvPr/>
            </p:nvSpPr>
            <p:spPr bwMode="auto">
              <a:xfrm flipH="1">
                <a:off x="4320" y="16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54" name="Line 22"/>
              <p:cNvSpPr>
                <a:spLocks noChangeShapeType="1"/>
              </p:cNvSpPr>
              <p:nvPr/>
            </p:nvSpPr>
            <p:spPr bwMode="auto">
              <a:xfrm flipH="1">
                <a:off x="4344" y="17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55" name="Line 23"/>
              <p:cNvSpPr>
                <a:spLocks noChangeShapeType="1"/>
              </p:cNvSpPr>
              <p:nvPr/>
            </p:nvSpPr>
            <p:spPr bwMode="auto">
              <a:xfrm flipH="1">
                <a:off x="4248" y="14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56" name="Line 24"/>
              <p:cNvSpPr>
                <a:spLocks noChangeShapeType="1"/>
              </p:cNvSpPr>
              <p:nvPr/>
            </p:nvSpPr>
            <p:spPr bwMode="auto">
              <a:xfrm flipV="1">
                <a:off x="3744" y="1289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6457" name="Group 25"/>
            <p:cNvGrpSpPr>
              <a:grpSpLocks/>
            </p:cNvGrpSpPr>
            <p:nvPr/>
          </p:nvGrpSpPr>
          <p:grpSpPr bwMode="auto">
            <a:xfrm flipV="1">
              <a:off x="2976" y="1824"/>
              <a:ext cx="1416" cy="488"/>
              <a:chOff x="2976" y="1288"/>
              <a:chExt cx="1416" cy="488"/>
            </a:xfrm>
          </p:grpSpPr>
          <p:sp>
            <p:nvSpPr>
              <p:cNvPr id="146458" name="Line 26"/>
              <p:cNvSpPr>
                <a:spLocks noChangeShapeType="1"/>
              </p:cNvSpPr>
              <p:nvPr/>
            </p:nvSpPr>
            <p:spPr bwMode="auto">
              <a:xfrm>
                <a:off x="3120" y="14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59" name="Line 27"/>
              <p:cNvSpPr>
                <a:spLocks noChangeShapeType="1"/>
              </p:cNvSpPr>
              <p:nvPr/>
            </p:nvSpPr>
            <p:spPr bwMode="auto">
              <a:xfrm>
                <a:off x="3216" y="13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60" name="Line 28"/>
              <p:cNvSpPr>
                <a:spLocks noChangeShapeType="1"/>
              </p:cNvSpPr>
              <p:nvPr/>
            </p:nvSpPr>
            <p:spPr bwMode="auto">
              <a:xfrm>
                <a:off x="3312" y="134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61" name="Line 29"/>
              <p:cNvSpPr>
                <a:spLocks noChangeShapeType="1"/>
              </p:cNvSpPr>
              <p:nvPr/>
            </p:nvSpPr>
            <p:spPr bwMode="auto">
              <a:xfrm>
                <a:off x="3392" y="13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62" name="Line 30"/>
              <p:cNvSpPr>
                <a:spLocks noChangeShapeType="1"/>
              </p:cNvSpPr>
              <p:nvPr/>
            </p:nvSpPr>
            <p:spPr bwMode="auto">
              <a:xfrm>
                <a:off x="3504" y="12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63" name="Line 31"/>
              <p:cNvSpPr>
                <a:spLocks noChangeShapeType="1"/>
              </p:cNvSpPr>
              <p:nvPr/>
            </p:nvSpPr>
            <p:spPr bwMode="auto">
              <a:xfrm>
                <a:off x="3024" y="156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64" name="Line 32"/>
              <p:cNvSpPr>
                <a:spLocks noChangeShapeType="1"/>
              </p:cNvSpPr>
              <p:nvPr/>
            </p:nvSpPr>
            <p:spPr bwMode="auto">
              <a:xfrm>
                <a:off x="3000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65" name="Line 33"/>
              <p:cNvSpPr>
                <a:spLocks noChangeShapeType="1"/>
              </p:cNvSpPr>
              <p:nvPr/>
            </p:nvSpPr>
            <p:spPr bwMode="auto">
              <a:xfrm>
                <a:off x="2976" y="17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66" name="Line 34"/>
              <p:cNvSpPr>
                <a:spLocks noChangeShapeType="1"/>
              </p:cNvSpPr>
              <p:nvPr/>
            </p:nvSpPr>
            <p:spPr bwMode="auto">
              <a:xfrm>
                <a:off x="3072" y="148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67" name="Line 35"/>
              <p:cNvSpPr>
                <a:spLocks noChangeShapeType="1"/>
              </p:cNvSpPr>
              <p:nvPr/>
            </p:nvSpPr>
            <p:spPr bwMode="auto">
              <a:xfrm flipV="1">
                <a:off x="3648" y="1288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68" name="Line 36"/>
              <p:cNvSpPr>
                <a:spLocks noChangeShapeType="1"/>
              </p:cNvSpPr>
              <p:nvPr/>
            </p:nvSpPr>
            <p:spPr bwMode="auto">
              <a:xfrm flipH="1">
                <a:off x="4200" y="144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69" name="Line 37"/>
              <p:cNvSpPr>
                <a:spLocks noChangeShapeType="1"/>
              </p:cNvSpPr>
              <p:nvPr/>
            </p:nvSpPr>
            <p:spPr bwMode="auto">
              <a:xfrm flipH="1">
                <a:off x="4104" y="140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70" name="Line 38"/>
              <p:cNvSpPr>
                <a:spLocks noChangeShapeType="1"/>
              </p:cNvSpPr>
              <p:nvPr/>
            </p:nvSpPr>
            <p:spPr bwMode="auto">
              <a:xfrm flipH="1">
                <a:off x="4008" y="135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71" name="Line 39"/>
              <p:cNvSpPr>
                <a:spLocks noChangeShapeType="1"/>
              </p:cNvSpPr>
              <p:nvPr/>
            </p:nvSpPr>
            <p:spPr bwMode="auto">
              <a:xfrm flipH="1">
                <a:off x="3928" y="13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72" name="Line 40"/>
              <p:cNvSpPr>
                <a:spLocks noChangeShapeType="1"/>
              </p:cNvSpPr>
              <p:nvPr/>
            </p:nvSpPr>
            <p:spPr bwMode="auto">
              <a:xfrm flipH="1">
                <a:off x="3816" y="13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73" name="Line 41"/>
              <p:cNvSpPr>
                <a:spLocks noChangeShapeType="1"/>
              </p:cNvSpPr>
              <p:nvPr/>
            </p:nvSpPr>
            <p:spPr bwMode="auto">
              <a:xfrm flipH="1">
                <a:off x="4296" y="157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74" name="Line 42"/>
              <p:cNvSpPr>
                <a:spLocks noChangeShapeType="1"/>
              </p:cNvSpPr>
              <p:nvPr/>
            </p:nvSpPr>
            <p:spPr bwMode="auto">
              <a:xfrm flipH="1">
                <a:off x="4320" y="16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75" name="Line 43"/>
              <p:cNvSpPr>
                <a:spLocks noChangeShapeType="1"/>
              </p:cNvSpPr>
              <p:nvPr/>
            </p:nvSpPr>
            <p:spPr bwMode="auto">
              <a:xfrm flipH="1">
                <a:off x="4344" y="17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76" name="Line 44"/>
              <p:cNvSpPr>
                <a:spLocks noChangeShapeType="1"/>
              </p:cNvSpPr>
              <p:nvPr/>
            </p:nvSpPr>
            <p:spPr bwMode="auto">
              <a:xfrm flipH="1">
                <a:off x="4248" y="14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77" name="Line 45"/>
              <p:cNvSpPr>
                <a:spLocks noChangeShapeType="1"/>
              </p:cNvSpPr>
              <p:nvPr/>
            </p:nvSpPr>
            <p:spPr bwMode="auto">
              <a:xfrm flipV="1">
                <a:off x="3744" y="1289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6479" name="Group 47"/>
          <p:cNvGrpSpPr>
            <a:grpSpLocks/>
          </p:cNvGrpSpPr>
          <p:nvPr/>
        </p:nvGrpSpPr>
        <p:grpSpPr bwMode="auto">
          <a:xfrm>
            <a:off x="1543051" y="1714501"/>
            <a:ext cx="2663429" cy="1626394"/>
            <a:chOff x="2400" y="1536"/>
            <a:chExt cx="2237" cy="1366"/>
          </a:xfrm>
        </p:grpSpPr>
        <p:sp>
          <p:nvSpPr>
            <p:cNvPr id="146480" name="Line 48"/>
            <p:cNvSpPr>
              <a:spLocks noChangeShapeType="1"/>
            </p:cNvSpPr>
            <p:nvPr/>
          </p:nvSpPr>
          <p:spPr bwMode="auto">
            <a:xfrm>
              <a:off x="2544" y="2602"/>
              <a:ext cx="172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481" name="Line 49"/>
            <p:cNvSpPr>
              <a:spLocks noChangeShapeType="1"/>
            </p:cNvSpPr>
            <p:nvPr/>
          </p:nvSpPr>
          <p:spPr bwMode="auto">
            <a:xfrm rot="-5400000">
              <a:off x="2185" y="2183"/>
              <a:ext cx="1104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482" name="Text Box 50"/>
            <p:cNvSpPr txBox="1">
              <a:spLocks noChangeArrowheads="1"/>
            </p:cNvSpPr>
            <p:nvPr/>
          </p:nvSpPr>
          <p:spPr bwMode="auto">
            <a:xfrm>
              <a:off x="4320" y="2592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1</a:t>
              </a: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46483" name="Text Box 51"/>
            <p:cNvSpPr txBox="1">
              <a:spLocks noChangeArrowheads="1"/>
            </p:cNvSpPr>
            <p:nvPr/>
          </p:nvSpPr>
          <p:spPr bwMode="auto">
            <a:xfrm>
              <a:off x="2400" y="1536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2</a:t>
              </a:r>
              <a:endParaRPr lang="en-GB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6484" name="Group 52"/>
          <p:cNvGrpSpPr>
            <a:grpSpLocks/>
          </p:cNvGrpSpPr>
          <p:nvPr/>
        </p:nvGrpSpPr>
        <p:grpSpPr bwMode="auto">
          <a:xfrm>
            <a:off x="1943101" y="2057400"/>
            <a:ext cx="1379935" cy="114300"/>
            <a:chOff x="672" y="1008"/>
            <a:chExt cx="1159" cy="96"/>
          </a:xfrm>
        </p:grpSpPr>
        <p:sp>
          <p:nvSpPr>
            <p:cNvPr id="146485" name="Line 53"/>
            <p:cNvSpPr>
              <a:spLocks noChangeShapeType="1"/>
            </p:cNvSpPr>
            <p:nvPr/>
          </p:nvSpPr>
          <p:spPr bwMode="auto">
            <a:xfrm>
              <a:off x="672" y="11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486" name="Line 54"/>
            <p:cNvSpPr>
              <a:spLocks noChangeShapeType="1"/>
            </p:cNvSpPr>
            <p:nvPr/>
          </p:nvSpPr>
          <p:spPr bwMode="auto">
            <a:xfrm flipV="1">
              <a:off x="72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487" name="Line 55"/>
            <p:cNvSpPr>
              <a:spLocks noChangeShapeType="1"/>
            </p:cNvSpPr>
            <p:nvPr/>
          </p:nvSpPr>
          <p:spPr bwMode="auto">
            <a:xfrm flipV="1">
              <a:off x="81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488" name="Line 56"/>
            <p:cNvSpPr>
              <a:spLocks noChangeShapeType="1"/>
            </p:cNvSpPr>
            <p:nvPr/>
          </p:nvSpPr>
          <p:spPr bwMode="auto">
            <a:xfrm flipV="1">
              <a:off x="91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489" name="Line 57"/>
            <p:cNvSpPr>
              <a:spLocks noChangeShapeType="1"/>
            </p:cNvSpPr>
            <p:nvPr/>
          </p:nvSpPr>
          <p:spPr bwMode="auto">
            <a:xfrm flipV="1">
              <a:off x="100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490" name="Line 58"/>
            <p:cNvSpPr>
              <a:spLocks noChangeShapeType="1"/>
            </p:cNvSpPr>
            <p:nvPr/>
          </p:nvSpPr>
          <p:spPr bwMode="auto">
            <a:xfrm flipV="1">
              <a:off x="110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491" name="Line 59"/>
            <p:cNvSpPr>
              <a:spLocks noChangeShapeType="1"/>
            </p:cNvSpPr>
            <p:nvPr/>
          </p:nvSpPr>
          <p:spPr bwMode="auto">
            <a:xfrm flipV="1">
              <a:off x="120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492" name="Line 60"/>
            <p:cNvSpPr>
              <a:spLocks noChangeShapeType="1"/>
            </p:cNvSpPr>
            <p:nvPr/>
          </p:nvSpPr>
          <p:spPr bwMode="auto">
            <a:xfrm flipV="1">
              <a:off x="129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493" name="Line 61"/>
            <p:cNvSpPr>
              <a:spLocks noChangeShapeType="1"/>
            </p:cNvSpPr>
            <p:nvPr/>
          </p:nvSpPr>
          <p:spPr bwMode="auto">
            <a:xfrm flipV="1">
              <a:off x="139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494" name="Line 62"/>
            <p:cNvSpPr>
              <a:spLocks noChangeShapeType="1"/>
            </p:cNvSpPr>
            <p:nvPr/>
          </p:nvSpPr>
          <p:spPr bwMode="auto">
            <a:xfrm flipV="1">
              <a:off x="148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495" name="Line 63"/>
            <p:cNvSpPr>
              <a:spLocks noChangeShapeType="1"/>
            </p:cNvSpPr>
            <p:nvPr/>
          </p:nvSpPr>
          <p:spPr bwMode="auto">
            <a:xfrm flipV="1">
              <a:off x="158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496" name="Line 64"/>
            <p:cNvSpPr>
              <a:spLocks noChangeShapeType="1"/>
            </p:cNvSpPr>
            <p:nvPr/>
          </p:nvSpPr>
          <p:spPr bwMode="auto">
            <a:xfrm flipV="1">
              <a:off x="168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497" name="Line 65"/>
            <p:cNvSpPr>
              <a:spLocks noChangeShapeType="1"/>
            </p:cNvSpPr>
            <p:nvPr/>
          </p:nvSpPr>
          <p:spPr bwMode="auto">
            <a:xfrm flipV="1">
              <a:off x="177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6498" name="Group 66"/>
          <p:cNvGrpSpPr>
            <a:grpSpLocks/>
          </p:cNvGrpSpPr>
          <p:nvPr/>
        </p:nvGrpSpPr>
        <p:grpSpPr bwMode="auto">
          <a:xfrm>
            <a:off x="3256360" y="2162176"/>
            <a:ext cx="114300" cy="865585"/>
            <a:chOff x="1775" y="1096"/>
            <a:chExt cx="96" cy="727"/>
          </a:xfrm>
        </p:grpSpPr>
        <p:sp>
          <p:nvSpPr>
            <p:cNvPr id="146499" name="Line 67"/>
            <p:cNvSpPr>
              <a:spLocks noChangeShapeType="1"/>
            </p:cNvSpPr>
            <p:nvPr/>
          </p:nvSpPr>
          <p:spPr bwMode="auto">
            <a:xfrm rot="5400000">
              <a:off x="1443" y="1436"/>
              <a:ext cx="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00" name="Line 68"/>
            <p:cNvSpPr>
              <a:spLocks noChangeShapeType="1"/>
            </p:cNvSpPr>
            <p:nvPr/>
          </p:nvSpPr>
          <p:spPr bwMode="auto">
            <a:xfrm rot="5400000" flipV="1">
              <a:off x="1795" y="107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01" name="Line 69"/>
            <p:cNvSpPr>
              <a:spLocks noChangeShapeType="1"/>
            </p:cNvSpPr>
            <p:nvPr/>
          </p:nvSpPr>
          <p:spPr bwMode="auto">
            <a:xfrm rot="5400000" flipV="1">
              <a:off x="1795" y="117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02" name="Line 70"/>
            <p:cNvSpPr>
              <a:spLocks noChangeShapeType="1"/>
            </p:cNvSpPr>
            <p:nvPr/>
          </p:nvSpPr>
          <p:spPr bwMode="auto">
            <a:xfrm rot="5400000" flipV="1">
              <a:off x="1795" y="126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03" name="Line 71"/>
            <p:cNvSpPr>
              <a:spLocks noChangeShapeType="1"/>
            </p:cNvSpPr>
            <p:nvPr/>
          </p:nvSpPr>
          <p:spPr bwMode="auto">
            <a:xfrm rot="5400000" flipV="1">
              <a:off x="1795" y="1364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04" name="Line 72"/>
            <p:cNvSpPr>
              <a:spLocks noChangeShapeType="1"/>
            </p:cNvSpPr>
            <p:nvPr/>
          </p:nvSpPr>
          <p:spPr bwMode="auto">
            <a:xfrm rot="5400000" flipV="1">
              <a:off x="1795" y="1460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05" name="Line 73"/>
            <p:cNvSpPr>
              <a:spLocks noChangeShapeType="1"/>
            </p:cNvSpPr>
            <p:nvPr/>
          </p:nvSpPr>
          <p:spPr bwMode="auto">
            <a:xfrm rot="5400000" flipV="1">
              <a:off x="1795" y="155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06" name="Line 74"/>
            <p:cNvSpPr>
              <a:spLocks noChangeShapeType="1"/>
            </p:cNvSpPr>
            <p:nvPr/>
          </p:nvSpPr>
          <p:spPr bwMode="auto">
            <a:xfrm rot="5400000" flipV="1">
              <a:off x="1795" y="165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07" name="Line 75"/>
            <p:cNvSpPr>
              <a:spLocks noChangeShapeType="1"/>
            </p:cNvSpPr>
            <p:nvPr/>
          </p:nvSpPr>
          <p:spPr bwMode="auto">
            <a:xfrm rot="5400000" flipV="1">
              <a:off x="1795" y="174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6508" name="Group 76"/>
          <p:cNvGrpSpPr>
            <a:grpSpLocks/>
          </p:cNvGrpSpPr>
          <p:nvPr/>
        </p:nvGrpSpPr>
        <p:grpSpPr bwMode="auto">
          <a:xfrm rot="-10800000">
            <a:off x="1885951" y="2971800"/>
            <a:ext cx="1379935" cy="114300"/>
            <a:chOff x="672" y="1008"/>
            <a:chExt cx="1159" cy="96"/>
          </a:xfrm>
        </p:grpSpPr>
        <p:sp>
          <p:nvSpPr>
            <p:cNvPr id="146509" name="Line 77"/>
            <p:cNvSpPr>
              <a:spLocks noChangeShapeType="1"/>
            </p:cNvSpPr>
            <p:nvPr/>
          </p:nvSpPr>
          <p:spPr bwMode="auto">
            <a:xfrm>
              <a:off x="672" y="11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10" name="Line 78"/>
            <p:cNvSpPr>
              <a:spLocks noChangeShapeType="1"/>
            </p:cNvSpPr>
            <p:nvPr/>
          </p:nvSpPr>
          <p:spPr bwMode="auto">
            <a:xfrm flipV="1">
              <a:off x="72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11" name="Line 79"/>
            <p:cNvSpPr>
              <a:spLocks noChangeShapeType="1"/>
            </p:cNvSpPr>
            <p:nvPr/>
          </p:nvSpPr>
          <p:spPr bwMode="auto">
            <a:xfrm flipV="1">
              <a:off x="81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12" name="Line 80"/>
            <p:cNvSpPr>
              <a:spLocks noChangeShapeType="1"/>
            </p:cNvSpPr>
            <p:nvPr/>
          </p:nvSpPr>
          <p:spPr bwMode="auto">
            <a:xfrm flipV="1">
              <a:off x="91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13" name="Line 81"/>
            <p:cNvSpPr>
              <a:spLocks noChangeShapeType="1"/>
            </p:cNvSpPr>
            <p:nvPr/>
          </p:nvSpPr>
          <p:spPr bwMode="auto">
            <a:xfrm flipV="1">
              <a:off x="100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14" name="Line 82"/>
            <p:cNvSpPr>
              <a:spLocks noChangeShapeType="1"/>
            </p:cNvSpPr>
            <p:nvPr/>
          </p:nvSpPr>
          <p:spPr bwMode="auto">
            <a:xfrm flipV="1">
              <a:off x="110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15" name="Line 83"/>
            <p:cNvSpPr>
              <a:spLocks noChangeShapeType="1"/>
            </p:cNvSpPr>
            <p:nvPr/>
          </p:nvSpPr>
          <p:spPr bwMode="auto">
            <a:xfrm flipV="1">
              <a:off x="120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16" name="Line 84"/>
            <p:cNvSpPr>
              <a:spLocks noChangeShapeType="1"/>
            </p:cNvSpPr>
            <p:nvPr/>
          </p:nvSpPr>
          <p:spPr bwMode="auto">
            <a:xfrm flipV="1">
              <a:off x="129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17" name="Line 85"/>
            <p:cNvSpPr>
              <a:spLocks noChangeShapeType="1"/>
            </p:cNvSpPr>
            <p:nvPr/>
          </p:nvSpPr>
          <p:spPr bwMode="auto">
            <a:xfrm flipV="1">
              <a:off x="139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18" name="Line 86"/>
            <p:cNvSpPr>
              <a:spLocks noChangeShapeType="1"/>
            </p:cNvSpPr>
            <p:nvPr/>
          </p:nvSpPr>
          <p:spPr bwMode="auto">
            <a:xfrm flipV="1">
              <a:off x="148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19" name="Line 87"/>
            <p:cNvSpPr>
              <a:spLocks noChangeShapeType="1"/>
            </p:cNvSpPr>
            <p:nvPr/>
          </p:nvSpPr>
          <p:spPr bwMode="auto">
            <a:xfrm flipV="1">
              <a:off x="158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20" name="Line 88"/>
            <p:cNvSpPr>
              <a:spLocks noChangeShapeType="1"/>
            </p:cNvSpPr>
            <p:nvPr/>
          </p:nvSpPr>
          <p:spPr bwMode="auto">
            <a:xfrm flipV="1">
              <a:off x="168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21" name="Line 89"/>
            <p:cNvSpPr>
              <a:spLocks noChangeShapeType="1"/>
            </p:cNvSpPr>
            <p:nvPr/>
          </p:nvSpPr>
          <p:spPr bwMode="auto">
            <a:xfrm flipV="1">
              <a:off x="177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6522" name="Group 90"/>
          <p:cNvGrpSpPr>
            <a:grpSpLocks/>
          </p:cNvGrpSpPr>
          <p:nvPr/>
        </p:nvGrpSpPr>
        <p:grpSpPr bwMode="auto">
          <a:xfrm rot="-10800000">
            <a:off x="1828800" y="2114551"/>
            <a:ext cx="114300" cy="865585"/>
            <a:chOff x="1775" y="1096"/>
            <a:chExt cx="96" cy="727"/>
          </a:xfrm>
        </p:grpSpPr>
        <p:sp>
          <p:nvSpPr>
            <p:cNvPr id="146523" name="Line 91"/>
            <p:cNvSpPr>
              <a:spLocks noChangeShapeType="1"/>
            </p:cNvSpPr>
            <p:nvPr/>
          </p:nvSpPr>
          <p:spPr bwMode="auto">
            <a:xfrm rot="5400000">
              <a:off x="1443" y="1436"/>
              <a:ext cx="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24" name="Line 92"/>
            <p:cNvSpPr>
              <a:spLocks noChangeShapeType="1"/>
            </p:cNvSpPr>
            <p:nvPr/>
          </p:nvSpPr>
          <p:spPr bwMode="auto">
            <a:xfrm rot="5400000" flipV="1">
              <a:off x="1795" y="107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25" name="Line 93"/>
            <p:cNvSpPr>
              <a:spLocks noChangeShapeType="1"/>
            </p:cNvSpPr>
            <p:nvPr/>
          </p:nvSpPr>
          <p:spPr bwMode="auto">
            <a:xfrm rot="5400000" flipV="1">
              <a:off x="1795" y="117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26" name="Line 94"/>
            <p:cNvSpPr>
              <a:spLocks noChangeShapeType="1"/>
            </p:cNvSpPr>
            <p:nvPr/>
          </p:nvSpPr>
          <p:spPr bwMode="auto">
            <a:xfrm rot="5400000" flipV="1">
              <a:off x="1795" y="126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27" name="Line 95"/>
            <p:cNvSpPr>
              <a:spLocks noChangeShapeType="1"/>
            </p:cNvSpPr>
            <p:nvPr/>
          </p:nvSpPr>
          <p:spPr bwMode="auto">
            <a:xfrm rot="5400000" flipV="1">
              <a:off x="1795" y="1364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28" name="Line 96"/>
            <p:cNvSpPr>
              <a:spLocks noChangeShapeType="1"/>
            </p:cNvSpPr>
            <p:nvPr/>
          </p:nvSpPr>
          <p:spPr bwMode="auto">
            <a:xfrm rot="5400000" flipV="1">
              <a:off x="1795" y="1460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29" name="Line 97"/>
            <p:cNvSpPr>
              <a:spLocks noChangeShapeType="1"/>
            </p:cNvSpPr>
            <p:nvPr/>
          </p:nvSpPr>
          <p:spPr bwMode="auto">
            <a:xfrm rot="5400000" flipV="1">
              <a:off x="1795" y="155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30" name="Line 98"/>
            <p:cNvSpPr>
              <a:spLocks noChangeShapeType="1"/>
            </p:cNvSpPr>
            <p:nvPr/>
          </p:nvSpPr>
          <p:spPr bwMode="auto">
            <a:xfrm rot="5400000" flipV="1">
              <a:off x="1795" y="165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31" name="Line 99"/>
            <p:cNvSpPr>
              <a:spLocks noChangeShapeType="1"/>
            </p:cNvSpPr>
            <p:nvPr/>
          </p:nvSpPr>
          <p:spPr bwMode="auto">
            <a:xfrm rot="5400000" flipV="1">
              <a:off x="1795" y="174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6532" name="Group 100"/>
          <p:cNvGrpSpPr>
            <a:grpSpLocks/>
          </p:cNvGrpSpPr>
          <p:nvPr/>
        </p:nvGrpSpPr>
        <p:grpSpPr bwMode="auto">
          <a:xfrm>
            <a:off x="4286251" y="1714501"/>
            <a:ext cx="2663429" cy="1626394"/>
            <a:chOff x="2400" y="1536"/>
            <a:chExt cx="2237" cy="1366"/>
          </a:xfrm>
        </p:grpSpPr>
        <p:sp>
          <p:nvSpPr>
            <p:cNvPr id="146533" name="Line 101"/>
            <p:cNvSpPr>
              <a:spLocks noChangeShapeType="1"/>
            </p:cNvSpPr>
            <p:nvPr/>
          </p:nvSpPr>
          <p:spPr bwMode="auto">
            <a:xfrm>
              <a:off x="2544" y="2602"/>
              <a:ext cx="172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34" name="Line 102"/>
            <p:cNvSpPr>
              <a:spLocks noChangeShapeType="1"/>
            </p:cNvSpPr>
            <p:nvPr/>
          </p:nvSpPr>
          <p:spPr bwMode="auto">
            <a:xfrm rot="-5400000">
              <a:off x="2185" y="2183"/>
              <a:ext cx="1104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35" name="Text Box 103"/>
            <p:cNvSpPr txBox="1">
              <a:spLocks noChangeArrowheads="1"/>
            </p:cNvSpPr>
            <p:nvPr/>
          </p:nvSpPr>
          <p:spPr bwMode="auto">
            <a:xfrm>
              <a:off x="4320" y="2592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1</a:t>
              </a: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46536" name="Text Box 104"/>
            <p:cNvSpPr txBox="1">
              <a:spLocks noChangeArrowheads="1"/>
            </p:cNvSpPr>
            <p:nvPr/>
          </p:nvSpPr>
          <p:spPr bwMode="auto">
            <a:xfrm>
              <a:off x="2400" y="1536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2</a:t>
              </a:r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146537" name="Rectangle 105"/>
          <p:cNvSpPr>
            <a:spLocks noChangeArrowheads="1"/>
          </p:cNvSpPr>
          <p:nvPr/>
        </p:nvSpPr>
        <p:spPr bwMode="auto">
          <a:xfrm>
            <a:off x="1943100" y="2171700"/>
            <a:ext cx="1314450" cy="800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46538" name="Group 106"/>
          <p:cNvGrpSpPr>
            <a:grpSpLocks/>
          </p:cNvGrpSpPr>
          <p:nvPr/>
        </p:nvGrpSpPr>
        <p:grpSpPr bwMode="auto">
          <a:xfrm>
            <a:off x="4872038" y="4000501"/>
            <a:ext cx="2663429" cy="1626394"/>
            <a:chOff x="2400" y="1536"/>
            <a:chExt cx="2237" cy="1366"/>
          </a:xfrm>
        </p:grpSpPr>
        <p:sp>
          <p:nvSpPr>
            <p:cNvPr id="146539" name="Line 107"/>
            <p:cNvSpPr>
              <a:spLocks noChangeShapeType="1"/>
            </p:cNvSpPr>
            <p:nvPr/>
          </p:nvSpPr>
          <p:spPr bwMode="auto">
            <a:xfrm>
              <a:off x="2544" y="2602"/>
              <a:ext cx="172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40" name="Line 108"/>
            <p:cNvSpPr>
              <a:spLocks noChangeShapeType="1"/>
            </p:cNvSpPr>
            <p:nvPr/>
          </p:nvSpPr>
          <p:spPr bwMode="auto">
            <a:xfrm rot="-5400000">
              <a:off x="2185" y="2183"/>
              <a:ext cx="1104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541" name="Text Box 109"/>
            <p:cNvSpPr txBox="1">
              <a:spLocks noChangeArrowheads="1"/>
            </p:cNvSpPr>
            <p:nvPr/>
          </p:nvSpPr>
          <p:spPr bwMode="auto">
            <a:xfrm>
              <a:off x="4320" y="2592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1</a:t>
              </a: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46542" name="Text Box 110"/>
            <p:cNvSpPr txBox="1">
              <a:spLocks noChangeArrowheads="1"/>
            </p:cNvSpPr>
            <p:nvPr/>
          </p:nvSpPr>
          <p:spPr bwMode="auto">
            <a:xfrm>
              <a:off x="2400" y="1536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2</a:t>
              </a:r>
              <a:endParaRPr lang="en-GB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6543" name="Group 111"/>
          <p:cNvGrpSpPr>
            <a:grpSpLocks/>
          </p:cNvGrpSpPr>
          <p:nvPr/>
        </p:nvGrpSpPr>
        <p:grpSpPr bwMode="auto">
          <a:xfrm>
            <a:off x="6121004" y="1720416"/>
            <a:ext cx="1343025" cy="952500"/>
            <a:chOff x="2976" y="1288"/>
            <a:chExt cx="1416" cy="1024"/>
          </a:xfrm>
        </p:grpSpPr>
        <p:sp>
          <p:nvSpPr>
            <p:cNvPr id="146544" name="Oval 112"/>
            <p:cNvSpPr>
              <a:spLocks noChangeArrowheads="1"/>
            </p:cNvSpPr>
            <p:nvPr/>
          </p:nvSpPr>
          <p:spPr bwMode="auto">
            <a:xfrm>
              <a:off x="3024" y="1344"/>
              <a:ext cx="1296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146545" name="Group 113"/>
            <p:cNvGrpSpPr>
              <a:grpSpLocks/>
            </p:cNvGrpSpPr>
            <p:nvPr/>
          </p:nvGrpSpPr>
          <p:grpSpPr bwMode="auto">
            <a:xfrm>
              <a:off x="2976" y="1288"/>
              <a:ext cx="1416" cy="488"/>
              <a:chOff x="2976" y="1288"/>
              <a:chExt cx="1416" cy="488"/>
            </a:xfrm>
          </p:grpSpPr>
          <p:sp>
            <p:nvSpPr>
              <p:cNvPr id="146546" name="Line 114"/>
              <p:cNvSpPr>
                <a:spLocks noChangeShapeType="1"/>
              </p:cNvSpPr>
              <p:nvPr/>
            </p:nvSpPr>
            <p:spPr bwMode="auto">
              <a:xfrm>
                <a:off x="3120" y="14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47" name="Line 115"/>
              <p:cNvSpPr>
                <a:spLocks noChangeShapeType="1"/>
              </p:cNvSpPr>
              <p:nvPr/>
            </p:nvSpPr>
            <p:spPr bwMode="auto">
              <a:xfrm>
                <a:off x="3216" y="13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48" name="Line 116"/>
              <p:cNvSpPr>
                <a:spLocks noChangeShapeType="1"/>
              </p:cNvSpPr>
              <p:nvPr/>
            </p:nvSpPr>
            <p:spPr bwMode="auto">
              <a:xfrm>
                <a:off x="3312" y="134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49" name="Line 117"/>
              <p:cNvSpPr>
                <a:spLocks noChangeShapeType="1"/>
              </p:cNvSpPr>
              <p:nvPr/>
            </p:nvSpPr>
            <p:spPr bwMode="auto">
              <a:xfrm>
                <a:off x="3392" y="13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50" name="Line 118"/>
              <p:cNvSpPr>
                <a:spLocks noChangeShapeType="1"/>
              </p:cNvSpPr>
              <p:nvPr/>
            </p:nvSpPr>
            <p:spPr bwMode="auto">
              <a:xfrm>
                <a:off x="3504" y="12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51" name="Line 119"/>
              <p:cNvSpPr>
                <a:spLocks noChangeShapeType="1"/>
              </p:cNvSpPr>
              <p:nvPr/>
            </p:nvSpPr>
            <p:spPr bwMode="auto">
              <a:xfrm>
                <a:off x="3024" y="156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52" name="Line 120"/>
              <p:cNvSpPr>
                <a:spLocks noChangeShapeType="1"/>
              </p:cNvSpPr>
              <p:nvPr/>
            </p:nvSpPr>
            <p:spPr bwMode="auto">
              <a:xfrm>
                <a:off x="3000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53" name="Line 121"/>
              <p:cNvSpPr>
                <a:spLocks noChangeShapeType="1"/>
              </p:cNvSpPr>
              <p:nvPr/>
            </p:nvSpPr>
            <p:spPr bwMode="auto">
              <a:xfrm>
                <a:off x="2976" y="17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54" name="Line 122"/>
              <p:cNvSpPr>
                <a:spLocks noChangeShapeType="1"/>
              </p:cNvSpPr>
              <p:nvPr/>
            </p:nvSpPr>
            <p:spPr bwMode="auto">
              <a:xfrm>
                <a:off x="3072" y="148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55" name="Line 123"/>
              <p:cNvSpPr>
                <a:spLocks noChangeShapeType="1"/>
              </p:cNvSpPr>
              <p:nvPr/>
            </p:nvSpPr>
            <p:spPr bwMode="auto">
              <a:xfrm flipV="1">
                <a:off x="3648" y="1288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56" name="Line 124"/>
              <p:cNvSpPr>
                <a:spLocks noChangeShapeType="1"/>
              </p:cNvSpPr>
              <p:nvPr/>
            </p:nvSpPr>
            <p:spPr bwMode="auto">
              <a:xfrm flipH="1">
                <a:off x="4200" y="144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57" name="Line 125"/>
              <p:cNvSpPr>
                <a:spLocks noChangeShapeType="1"/>
              </p:cNvSpPr>
              <p:nvPr/>
            </p:nvSpPr>
            <p:spPr bwMode="auto">
              <a:xfrm flipH="1">
                <a:off x="4104" y="140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58" name="Line 126"/>
              <p:cNvSpPr>
                <a:spLocks noChangeShapeType="1"/>
              </p:cNvSpPr>
              <p:nvPr/>
            </p:nvSpPr>
            <p:spPr bwMode="auto">
              <a:xfrm flipH="1">
                <a:off x="4008" y="135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59" name="Line 127"/>
              <p:cNvSpPr>
                <a:spLocks noChangeShapeType="1"/>
              </p:cNvSpPr>
              <p:nvPr/>
            </p:nvSpPr>
            <p:spPr bwMode="auto">
              <a:xfrm flipH="1">
                <a:off x="3928" y="13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60" name="Line 128"/>
              <p:cNvSpPr>
                <a:spLocks noChangeShapeType="1"/>
              </p:cNvSpPr>
              <p:nvPr/>
            </p:nvSpPr>
            <p:spPr bwMode="auto">
              <a:xfrm flipH="1">
                <a:off x="3816" y="13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61" name="Line 129"/>
              <p:cNvSpPr>
                <a:spLocks noChangeShapeType="1"/>
              </p:cNvSpPr>
              <p:nvPr/>
            </p:nvSpPr>
            <p:spPr bwMode="auto">
              <a:xfrm flipH="1">
                <a:off x="4296" y="157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62" name="Line 130"/>
              <p:cNvSpPr>
                <a:spLocks noChangeShapeType="1"/>
              </p:cNvSpPr>
              <p:nvPr/>
            </p:nvSpPr>
            <p:spPr bwMode="auto">
              <a:xfrm flipH="1">
                <a:off x="4320" y="16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63" name="Line 131"/>
              <p:cNvSpPr>
                <a:spLocks noChangeShapeType="1"/>
              </p:cNvSpPr>
              <p:nvPr/>
            </p:nvSpPr>
            <p:spPr bwMode="auto">
              <a:xfrm flipH="1">
                <a:off x="4344" y="17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64" name="Line 132"/>
              <p:cNvSpPr>
                <a:spLocks noChangeShapeType="1"/>
              </p:cNvSpPr>
              <p:nvPr/>
            </p:nvSpPr>
            <p:spPr bwMode="auto">
              <a:xfrm flipH="1">
                <a:off x="4248" y="14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65" name="Line 133"/>
              <p:cNvSpPr>
                <a:spLocks noChangeShapeType="1"/>
              </p:cNvSpPr>
              <p:nvPr/>
            </p:nvSpPr>
            <p:spPr bwMode="auto">
              <a:xfrm flipV="1">
                <a:off x="3744" y="1289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6566" name="Group 134"/>
            <p:cNvGrpSpPr>
              <a:grpSpLocks/>
            </p:cNvGrpSpPr>
            <p:nvPr/>
          </p:nvGrpSpPr>
          <p:grpSpPr bwMode="auto">
            <a:xfrm flipV="1">
              <a:off x="2976" y="1824"/>
              <a:ext cx="1416" cy="488"/>
              <a:chOff x="2976" y="1288"/>
              <a:chExt cx="1416" cy="488"/>
            </a:xfrm>
          </p:grpSpPr>
          <p:sp>
            <p:nvSpPr>
              <p:cNvPr id="146567" name="Line 135"/>
              <p:cNvSpPr>
                <a:spLocks noChangeShapeType="1"/>
              </p:cNvSpPr>
              <p:nvPr/>
            </p:nvSpPr>
            <p:spPr bwMode="auto">
              <a:xfrm>
                <a:off x="3120" y="14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68" name="Line 136"/>
              <p:cNvSpPr>
                <a:spLocks noChangeShapeType="1"/>
              </p:cNvSpPr>
              <p:nvPr/>
            </p:nvSpPr>
            <p:spPr bwMode="auto">
              <a:xfrm>
                <a:off x="3216" y="13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69" name="Line 137"/>
              <p:cNvSpPr>
                <a:spLocks noChangeShapeType="1"/>
              </p:cNvSpPr>
              <p:nvPr/>
            </p:nvSpPr>
            <p:spPr bwMode="auto">
              <a:xfrm>
                <a:off x="3312" y="134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70" name="Line 138"/>
              <p:cNvSpPr>
                <a:spLocks noChangeShapeType="1"/>
              </p:cNvSpPr>
              <p:nvPr/>
            </p:nvSpPr>
            <p:spPr bwMode="auto">
              <a:xfrm>
                <a:off x="3392" y="13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71" name="Line 139"/>
              <p:cNvSpPr>
                <a:spLocks noChangeShapeType="1"/>
              </p:cNvSpPr>
              <p:nvPr/>
            </p:nvSpPr>
            <p:spPr bwMode="auto">
              <a:xfrm>
                <a:off x="3504" y="12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72" name="Line 140"/>
              <p:cNvSpPr>
                <a:spLocks noChangeShapeType="1"/>
              </p:cNvSpPr>
              <p:nvPr/>
            </p:nvSpPr>
            <p:spPr bwMode="auto">
              <a:xfrm>
                <a:off x="3024" y="156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73" name="Line 141"/>
              <p:cNvSpPr>
                <a:spLocks noChangeShapeType="1"/>
              </p:cNvSpPr>
              <p:nvPr/>
            </p:nvSpPr>
            <p:spPr bwMode="auto">
              <a:xfrm>
                <a:off x="3000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74" name="Line 142"/>
              <p:cNvSpPr>
                <a:spLocks noChangeShapeType="1"/>
              </p:cNvSpPr>
              <p:nvPr/>
            </p:nvSpPr>
            <p:spPr bwMode="auto">
              <a:xfrm>
                <a:off x="2976" y="17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75" name="Line 143"/>
              <p:cNvSpPr>
                <a:spLocks noChangeShapeType="1"/>
              </p:cNvSpPr>
              <p:nvPr/>
            </p:nvSpPr>
            <p:spPr bwMode="auto">
              <a:xfrm>
                <a:off x="3072" y="148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76" name="Line 144"/>
              <p:cNvSpPr>
                <a:spLocks noChangeShapeType="1"/>
              </p:cNvSpPr>
              <p:nvPr/>
            </p:nvSpPr>
            <p:spPr bwMode="auto">
              <a:xfrm flipV="1">
                <a:off x="3648" y="1288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77" name="Line 145"/>
              <p:cNvSpPr>
                <a:spLocks noChangeShapeType="1"/>
              </p:cNvSpPr>
              <p:nvPr/>
            </p:nvSpPr>
            <p:spPr bwMode="auto">
              <a:xfrm flipH="1">
                <a:off x="4200" y="144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78" name="Line 146"/>
              <p:cNvSpPr>
                <a:spLocks noChangeShapeType="1"/>
              </p:cNvSpPr>
              <p:nvPr/>
            </p:nvSpPr>
            <p:spPr bwMode="auto">
              <a:xfrm flipH="1">
                <a:off x="4104" y="140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79" name="Line 147"/>
              <p:cNvSpPr>
                <a:spLocks noChangeShapeType="1"/>
              </p:cNvSpPr>
              <p:nvPr/>
            </p:nvSpPr>
            <p:spPr bwMode="auto">
              <a:xfrm flipH="1">
                <a:off x="4008" y="135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80" name="Line 148"/>
              <p:cNvSpPr>
                <a:spLocks noChangeShapeType="1"/>
              </p:cNvSpPr>
              <p:nvPr/>
            </p:nvSpPr>
            <p:spPr bwMode="auto">
              <a:xfrm flipH="1">
                <a:off x="3928" y="13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81" name="Line 149"/>
              <p:cNvSpPr>
                <a:spLocks noChangeShapeType="1"/>
              </p:cNvSpPr>
              <p:nvPr/>
            </p:nvSpPr>
            <p:spPr bwMode="auto">
              <a:xfrm flipH="1">
                <a:off x="3816" y="13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82" name="Line 150"/>
              <p:cNvSpPr>
                <a:spLocks noChangeShapeType="1"/>
              </p:cNvSpPr>
              <p:nvPr/>
            </p:nvSpPr>
            <p:spPr bwMode="auto">
              <a:xfrm flipH="1">
                <a:off x="4296" y="157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83" name="Line 151"/>
              <p:cNvSpPr>
                <a:spLocks noChangeShapeType="1"/>
              </p:cNvSpPr>
              <p:nvPr/>
            </p:nvSpPr>
            <p:spPr bwMode="auto">
              <a:xfrm flipH="1">
                <a:off x="4320" y="16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84" name="Line 152"/>
              <p:cNvSpPr>
                <a:spLocks noChangeShapeType="1"/>
              </p:cNvSpPr>
              <p:nvPr/>
            </p:nvSpPr>
            <p:spPr bwMode="auto">
              <a:xfrm flipH="1">
                <a:off x="4344" y="17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85" name="Line 153"/>
              <p:cNvSpPr>
                <a:spLocks noChangeShapeType="1"/>
              </p:cNvSpPr>
              <p:nvPr/>
            </p:nvSpPr>
            <p:spPr bwMode="auto">
              <a:xfrm flipH="1">
                <a:off x="4248" y="14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86" name="Line 154"/>
              <p:cNvSpPr>
                <a:spLocks noChangeShapeType="1"/>
              </p:cNvSpPr>
              <p:nvPr/>
            </p:nvSpPr>
            <p:spPr bwMode="auto">
              <a:xfrm flipV="1">
                <a:off x="3744" y="1289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6587" name="Oval 155"/>
          <p:cNvSpPr>
            <a:spLocks noChangeArrowheads="1"/>
          </p:cNvSpPr>
          <p:nvPr/>
        </p:nvSpPr>
        <p:spPr bwMode="auto">
          <a:xfrm>
            <a:off x="2343151" y="2436019"/>
            <a:ext cx="456010" cy="363141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588" name="Freeform 156"/>
          <p:cNvSpPr>
            <a:spLocks/>
          </p:cNvSpPr>
          <p:nvPr/>
        </p:nvSpPr>
        <p:spPr bwMode="auto">
          <a:xfrm>
            <a:off x="5619750" y="3876675"/>
            <a:ext cx="2400300" cy="1152525"/>
          </a:xfrm>
          <a:custGeom>
            <a:avLst/>
            <a:gdLst>
              <a:gd name="T0" fmla="*/ 1920 w 1920"/>
              <a:gd name="T1" fmla="*/ 8 h 968"/>
              <a:gd name="T2" fmla="*/ 0 w 1920"/>
              <a:gd name="T3" fmla="*/ 0 h 968"/>
              <a:gd name="T4" fmla="*/ 736 w 1920"/>
              <a:gd name="T5" fmla="*/ 496 h 968"/>
              <a:gd name="T6" fmla="*/ 48 w 1920"/>
              <a:gd name="T7" fmla="*/ 968 h 968"/>
              <a:gd name="T8" fmla="*/ 1912 w 1920"/>
              <a:gd name="T9" fmla="*/ 968 h 968"/>
              <a:gd name="T10" fmla="*/ 1920 w 1920"/>
              <a:gd name="T11" fmla="*/ 8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0" h="968">
                <a:moveTo>
                  <a:pt x="1920" y="8"/>
                </a:moveTo>
                <a:lnTo>
                  <a:pt x="0" y="0"/>
                </a:lnTo>
                <a:lnTo>
                  <a:pt x="736" y="496"/>
                </a:lnTo>
                <a:lnTo>
                  <a:pt x="48" y="968"/>
                </a:lnTo>
                <a:lnTo>
                  <a:pt x="1912" y="968"/>
                </a:lnTo>
                <a:lnTo>
                  <a:pt x="1920" y="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589" name="Line 157"/>
          <p:cNvSpPr>
            <a:spLocks noChangeShapeType="1"/>
          </p:cNvSpPr>
          <p:nvPr/>
        </p:nvSpPr>
        <p:spPr bwMode="auto">
          <a:xfrm flipV="1">
            <a:off x="56769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590" name="Line 158"/>
          <p:cNvSpPr>
            <a:spLocks noChangeShapeType="1"/>
          </p:cNvSpPr>
          <p:nvPr/>
        </p:nvSpPr>
        <p:spPr bwMode="auto">
          <a:xfrm flipV="1">
            <a:off x="57912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591" name="Line 159"/>
          <p:cNvSpPr>
            <a:spLocks noChangeShapeType="1"/>
          </p:cNvSpPr>
          <p:nvPr/>
        </p:nvSpPr>
        <p:spPr bwMode="auto">
          <a:xfrm flipV="1">
            <a:off x="59055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592" name="Line 160"/>
          <p:cNvSpPr>
            <a:spLocks noChangeShapeType="1"/>
          </p:cNvSpPr>
          <p:nvPr/>
        </p:nvSpPr>
        <p:spPr bwMode="auto">
          <a:xfrm flipV="1">
            <a:off x="60198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593" name="Line 161"/>
          <p:cNvSpPr>
            <a:spLocks noChangeShapeType="1"/>
          </p:cNvSpPr>
          <p:nvPr/>
        </p:nvSpPr>
        <p:spPr bwMode="auto">
          <a:xfrm flipV="1">
            <a:off x="61341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594" name="Line 162"/>
          <p:cNvSpPr>
            <a:spLocks noChangeShapeType="1"/>
          </p:cNvSpPr>
          <p:nvPr/>
        </p:nvSpPr>
        <p:spPr bwMode="auto">
          <a:xfrm flipV="1">
            <a:off x="62484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595" name="Line 163"/>
          <p:cNvSpPr>
            <a:spLocks noChangeShapeType="1"/>
          </p:cNvSpPr>
          <p:nvPr/>
        </p:nvSpPr>
        <p:spPr bwMode="auto">
          <a:xfrm flipV="1">
            <a:off x="63627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596" name="Line 164"/>
          <p:cNvSpPr>
            <a:spLocks noChangeShapeType="1"/>
          </p:cNvSpPr>
          <p:nvPr/>
        </p:nvSpPr>
        <p:spPr bwMode="auto">
          <a:xfrm flipV="1">
            <a:off x="64770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597" name="Line 165"/>
          <p:cNvSpPr>
            <a:spLocks noChangeShapeType="1"/>
          </p:cNvSpPr>
          <p:nvPr/>
        </p:nvSpPr>
        <p:spPr bwMode="auto">
          <a:xfrm flipV="1">
            <a:off x="65913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598" name="Line 166"/>
          <p:cNvSpPr>
            <a:spLocks noChangeShapeType="1"/>
          </p:cNvSpPr>
          <p:nvPr/>
        </p:nvSpPr>
        <p:spPr bwMode="auto">
          <a:xfrm flipV="1">
            <a:off x="67056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599" name="Line 167"/>
          <p:cNvSpPr>
            <a:spLocks noChangeShapeType="1"/>
          </p:cNvSpPr>
          <p:nvPr/>
        </p:nvSpPr>
        <p:spPr bwMode="auto">
          <a:xfrm flipV="1">
            <a:off x="68199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00" name="Line 168"/>
          <p:cNvSpPr>
            <a:spLocks noChangeShapeType="1"/>
          </p:cNvSpPr>
          <p:nvPr/>
        </p:nvSpPr>
        <p:spPr bwMode="auto">
          <a:xfrm flipV="1">
            <a:off x="69342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01" name="Line 169"/>
          <p:cNvSpPr>
            <a:spLocks noChangeShapeType="1"/>
          </p:cNvSpPr>
          <p:nvPr/>
        </p:nvSpPr>
        <p:spPr bwMode="auto">
          <a:xfrm flipV="1">
            <a:off x="70104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02" name="Line 170"/>
          <p:cNvSpPr>
            <a:spLocks noChangeShapeType="1"/>
          </p:cNvSpPr>
          <p:nvPr/>
        </p:nvSpPr>
        <p:spPr bwMode="auto">
          <a:xfrm flipV="1">
            <a:off x="71247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03" name="Line 171"/>
          <p:cNvSpPr>
            <a:spLocks noChangeShapeType="1"/>
          </p:cNvSpPr>
          <p:nvPr/>
        </p:nvSpPr>
        <p:spPr bwMode="auto">
          <a:xfrm flipV="1">
            <a:off x="72390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04" name="Line 172"/>
          <p:cNvSpPr>
            <a:spLocks noChangeShapeType="1"/>
          </p:cNvSpPr>
          <p:nvPr/>
        </p:nvSpPr>
        <p:spPr bwMode="auto">
          <a:xfrm flipV="1">
            <a:off x="73533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05" name="Line 173"/>
          <p:cNvSpPr>
            <a:spLocks noChangeShapeType="1"/>
          </p:cNvSpPr>
          <p:nvPr/>
        </p:nvSpPr>
        <p:spPr bwMode="auto">
          <a:xfrm flipV="1">
            <a:off x="74676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06" name="Line 174"/>
          <p:cNvSpPr>
            <a:spLocks noChangeShapeType="1"/>
          </p:cNvSpPr>
          <p:nvPr/>
        </p:nvSpPr>
        <p:spPr bwMode="auto">
          <a:xfrm flipV="1">
            <a:off x="75819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07" name="Line 175"/>
          <p:cNvSpPr>
            <a:spLocks noChangeShapeType="1"/>
          </p:cNvSpPr>
          <p:nvPr/>
        </p:nvSpPr>
        <p:spPr bwMode="auto">
          <a:xfrm flipV="1">
            <a:off x="76962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08" name="Line 176"/>
          <p:cNvSpPr>
            <a:spLocks noChangeShapeType="1"/>
          </p:cNvSpPr>
          <p:nvPr/>
        </p:nvSpPr>
        <p:spPr bwMode="auto">
          <a:xfrm flipV="1">
            <a:off x="78105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09" name="Line 177"/>
          <p:cNvSpPr>
            <a:spLocks noChangeShapeType="1"/>
          </p:cNvSpPr>
          <p:nvPr/>
        </p:nvSpPr>
        <p:spPr bwMode="auto">
          <a:xfrm flipV="1">
            <a:off x="79248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10" name="Line 178"/>
          <p:cNvSpPr>
            <a:spLocks noChangeShapeType="1"/>
          </p:cNvSpPr>
          <p:nvPr/>
        </p:nvSpPr>
        <p:spPr bwMode="auto">
          <a:xfrm flipV="1">
            <a:off x="56578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11" name="Line 179"/>
          <p:cNvSpPr>
            <a:spLocks noChangeShapeType="1"/>
          </p:cNvSpPr>
          <p:nvPr/>
        </p:nvSpPr>
        <p:spPr bwMode="auto">
          <a:xfrm flipV="1">
            <a:off x="57721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12" name="Line 180"/>
          <p:cNvSpPr>
            <a:spLocks noChangeShapeType="1"/>
          </p:cNvSpPr>
          <p:nvPr/>
        </p:nvSpPr>
        <p:spPr bwMode="auto">
          <a:xfrm flipV="1">
            <a:off x="58864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13" name="Line 181"/>
          <p:cNvSpPr>
            <a:spLocks noChangeShapeType="1"/>
          </p:cNvSpPr>
          <p:nvPr/>
        </p:nvSpPr>
        <p:spPr bwMode="auto">
          <a:xfrm flipV="1">
            <a:off x="60007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14" name="Line 182"/>
          <p:cNvSpPr>
            <a:spLocks noChangeShapeType="1"/>
          </p:cNvSpPr>
          <p:nvPr/>
        </p:nvSpPr>
        <p:spPr bwMode="auto">
          <a:xfrm flipV="1">
            <a:off x="61150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15" name="Line 183"/>
          <p:cNvSpPr>
            <a:spLocks noChangeShapeType="1"/>
          </p:cNvSpPr>
          <p:nvPr/>
        </p:nvSpPr>
        <p:spPr bwMode="auto">
          <a:xfrm flipV="1">
            <a:off x="62293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16" name="Line 184"/>
          <p:cNvSpPr>
            <a:spLocks noChangeShapeType="1"/>
          </p:cNvSpPr>
          <p:nvPr/>
        </p:nvSpPr>
        <p:spPr bwMode="auto">
          <a:xfrm flipV="1">
            <a:off x="63436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17" name="Line 185"/>
          <p:cNvSpPr>
            <a:spLocks noChangeShapeType="1"/>
          </p:cNvSpPr>
          <p:nvPr/>
        </p:nvSpPr>
        <p:spPr bwMode="auto">
          <a:xfrm flipV="1">
            <a:off x="64579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18" name="Line 186"/>
          <p:cNvSpPr>
            <a:spLocks noChangeShapeType="1"/>
          </p:cNvSpPr>
          <p:nvPr/>
        </p:nvSpPr>
        <p:spPr bwMode="auto">
          <a:xfrm flipV="1">
            <a:off x="65722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19" name="Line 187"/>
          <p:cNvSpPr>
            <a:spLocks noChangeShapeType="1"/>
          </p:cNvSpPr>
          <p:nvPr/>
        </p:nvSpPr>
        <p:spPr bwMode="auto">
          <a:xfrm flipV="1">
            <a:off x="66865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20" name="Line 188"/>
          <p:cNvSpPr>
            <a:spLocks noChangeShapeType="1"/>
          </p:cNvSpPr>
          <p:nvPr/>
        </p:nvSpPr>
        <p:spPr bwMode="auto">
          <a:xfrm flipV="1">
            <a:off x="68008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21" name="Line 189"/>
          <p:cNvSpPr>
            <a:spLocks noChangeShapeType="1"/>
          </p:cNvSpPr>
          <p:nvPr/>
        </p:nvSpPr>
        <p:spPr bwMode="auto">
          <a:xfrm flipV="1">
            <a:off x="69151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22" name="Line 190"/>
          <p:cNvSpPr>
            <a:spLocks noChangeShapeType="1"/>
          </p:cNvSpPr>
          <p:nvPr/>
        </p:nvSpPr>
        <p:spPr bwMode="auto">
          <a:xfrm flipV="1">
            <a:off x="69913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23" name="Line 191"/>
          <p:cNvSpPr>
            <a:spLocks noChangeShapeType="1"/>
          </p:cNvSpPr>
          <p:nvPr/>
        </p:nvSpPr>
        <p:spPr bwMode="auto">
          <a:xfrm flipV="1">
            <a:off x="71056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24" name="Line 192"/>
          <p:cNvSpPr>
            <a:spLocks noChangeShapeType="1"/>
          </p:cNvSpPr>
          <p:nvPr/>
        </p:nvSpPr>
        <p:spPr bwMode="auto">
          <a:xfrm flipV="1">
            <a:off x="72199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25" name="Line 193"/>
          <p:cNvSpPr>
            <a:spLocks noChangeShapeType="1"/>
          </p:cNvSpPr>
          <p:nvPr/>
        </p:nvSpPr>
        <p:spPr bwMode="auto">
          <a:xfrm flipV="1">
            <a:off x="73342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26" name="Line 194"/>
          <p:cNvSpPr>
            <a:spLocks noChangeShapeType="1"/>
          </p:cNvSpPr>
          <p:nvPr/>
        </p:nvSpPr>
        <p:spPr bwMode="auto">
          <a:xfrm flipV="1">
            <a:off x="74485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27" name="Line 195"/>
          <p:cNvSpPr>
            <a:spLocks noChangeShapeType="1"/>
          </p:cNvSpPr>
          <p:nvPr/>
        </p:nvSpPr>
        <p:spPr bwMode="auto">
          <a:xfrm flipV="1">
            <a:off x="75628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28" name="Line 196"/>
          <p:cNvSpPr>
            <a:spLocks noChangeShapeType="1"/>
          </p:cNvSpPr>
          <p:nvPr/>
        </p:nvSpPr>
        <p:spPr bwMode="auto">
          <a:xfrm flipV="1">
            <a:off x="76771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29" name="Line 197"/>
          <p:cNvSpPr>
            <a:spLocks noChangeShapeType="1"/>
          </p:cNvSpPr>
          <p:nvPr/>
        </p:nvSpPr>
        <p:spPr bwMode="auto">
          <a:xfrm flipV="1">
            <a:off x="77914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30" name="Line 198"/>
          <p:cNvSpPr>
            <a:spLocks noChangeShapeType="1"/>
          </p:cNvSpPr>
          <p:nvPr/>
        </p:nvSpPr>
        <p:spPr bwMode="auto">
          <a:xfrm flipV="1">
            <a:off x="79057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31" name="Line 199"/>
          <p:cNvSpPr>
            <a:spLocks noChangeShapeType="1"/>
          </p:cNvSpPr>
          <p:nvPr/>
        </p:nvSpPr>
        <p:spPr bwMode="auto">
          <a:xfrm rot="1894214" flipV="1">
            <a:off x="5544741" y="3874294"/>
            <a:ext cx="65484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32" name="Line 200"/>
          <p:cNvSpPr>
            <a:spLocks noChangeShapeType="1"/>
          </p:cNvSpPr>
          <p:nvPr/>
        </p:nvSpPr>
        <p:spPr bwMode="auto">
          <a:xfrm rot="1894214" flipV="1">
            <a:off x="5642372" y="3935016"/>
            <a:ext cx="65484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33" name="Line 201"/>
          <p:cNvSpPr>
            <a:spLocks noChangeShapeType="1"/>
          </p:cNvSpPr>
          <p:nvPr/>
        </p:nvSpPr>
        <p:spPr bwMode="auto">
          <a:xfrm rot="1894214" flipV="1">
            <a:off x="5740004" y="3994547"/>
            <a:ext cx="65484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34" name="Line 202"/>
          <p:cNvSpPr>
            <a:spLocks noChangeShapeType="1"/>
          </p:cNvSpPr>
          <p:nvPr/>
        </p:nvSpPr>
        <p:spPr bwMode="auto">
          <a:xfrm rot="1894214" flipV="1">
            <a:off x="5837635" y="4054079"/>
            <a:ext cx="65484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35" name="Line 203"/>
          <p:cNvSpPr>
            <a:spLocks noChangeShapeType="1"/>
          </p:cNvSpPr>
          <p:nvPr/>
        </p:nvSpPr>
        <p:spPr bwMode="auto">
          <a:xfrm rot="1894214" flipV="1">
            <a:off x="5935266" y="4114800"/>
            <a:ext cx="65484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36" name="Line 204"/>
          <p:cNvSpPr>
            <a:spLocks noChangeShapeType="1"/>
          </p:cNvSpPr>
          <p:nvPr/>
        </p:nvSpPr>
        <p:spPr bwMode="auto">
          <a:xfrm rot="1894214" flipV="1">
            <a:off x="6031707" y="4174331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37" name="Line 205"/>
          <p:cNvSpPr>
            <a:spLocks noChangeShapeType="1"/>
          </p:cNvSpPr>
          <p:nvPr/>
        </p:nvSpPr>
        <p:spPr bwMode="auto">
          <a:xfrm rot="1894214" flipV="1">
            <a:off x="6129339" y="4233863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38" name="Line 206"/>
          <p:cNvSpPr>
            <a:spLocks noChangeShapeType="1"/>
          </p:cNvSpPr>
          <p:nvPr/>
        </p:nvSpPr>
        <p:spPr bwMode="auto">
          <a:xfrm rot="1894214" flipV="1">
            <a:off x="6226970" y="4293394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39" name="Line 207"/>
          <p:cNvSpPr>
            <a:spLocks noChangeShapeType="1"/>
          </p:cNvSpPr>
          <p:nvPr/>
        </p:nvSpPr>
        <p:spPr bwMode="auto">
          <a:xfrm rot="1894214" flipV="1">
            <a:off x="6324601" y="4354116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40" name="Line 208"/>
          <p:cNvSpPr>
            <a:spLocks noChangeShapeType="1"/>
          </p:cNvSpPr>
          <p:nvPr/>
        </p:nvSpPr>
        <p:spPr bwMode="auto">
          <a:xfrm rot="1894214" flipV="1">
            <a:off x="6421041" y="4413647"/>
            <a:ext cx="65484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46641" name="Group 209"/>
          <p:cNvGrpSpPr>
            <a:grpSpLocks/>
          </p:cNvGrpSpPr>
          <p:nvPr/>
        </p:nvGrpSpPr>
        <p:grpSpPr bwMode="auto">
          <a:xfrm rot="6876265">
            <a:off x="5645944" y="4469606"/>
            <a:ext cx="747713" cy="533400"/>
            <a:chOff x="3793" y="2630"/>
            <a:chExt cx="628" cy="448"/>
          </a:xfrm>
        </p:grpSpPr>
        <p:sp>
          <p:nvSpPr>
            <p:cNvPr id="146642" name="Line 210"/>
            <p:cNvSpPr>
              <a:spLocks noChangeShapeType="1"/>
            </p:cNvSpPr>
            <p:nvPr/>
          </p:nvSpPr>
          <p:spPr bwMode="auto">
            <a:xfrm rot="1894214" flipV="1">
              <a:off x="3793" y="2630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643" name="Line 211"/>
            <p:cNvSpPr>
              <a:spLocks noChangeShapeType="1"/>
            </p:cNvSpPr>
            <p:nvPr/>
          </p:nvSpPr>
          <p:spPr bwMode="auto">
            <a:xfrm rot="1894214" flipV="1">
              <a:off x="3875" y="2681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644" name="Line 212"/>
            <p:cNvSpPr>
              <a:spLocks noChangeShapeType="1"/>
            </p:cNvSpPr>
            <p:nvPr/>
          </p:nvSpPr>
          <p:spPr bwMode="auto">
            <a:xfrm rot="1894214" flipV="1">
              <a:off x="3957" y="2731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645" name="Line 213"/>
            <p:cNvSpPr>
              <a:spLocks noChangeShapeType="1"/>
            </p:cNvSpPr>
            <p:nvPr/>
          </p:nvSpPr>
          <p:spPr bwMode="auto">
            <a:xfrm rot="1894214" flipV="1">
              <a:off x="4039" y="2781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646" name="Line 214"/>
            <p:cNvSpPr>
              <a:spLocks noChangeShapeType="1"/>
            </p:cNvSpPr>
            <p:nvPr/>
          </p:nvSpPr>
          <p:spPr bwMode="auto">
            <a:xfrm rot="1894214" flipV="1">
              <a:off x="4121" y="283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647" name="Line 215"/>
            <p:cNvSpPr>
              <a:spLocks noChangeShapeType="1"/>
            </p:cNvSpPr>
            <p:nvPr/>
          </p:nvSpPr>
          <p:spPr bwMode="auto">
            <a:xfrm rot="1894214" flipV="1">
              <a:off x="4202" y="288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648" name="Line 216"/>
            <p:cNvSpPr>
              <a:spLocks noChangeShapeType="1"/>
            </p:cNvSpPr>
            <p:nvPr/>
          </p:nvSpPr>
          <p:spPr bwMode="auto">
            <a:xfrm rot="1894214" flipV="1">
              <a:off x="4284" y="293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649" name="Line 217"/>
            <p:cNvSpPr>
              <a:spLocks noChangeShapeType="1"/>
            </p:cNvSpPr>
            <p:nvPr/>
          </p:nvSpPr>
          <p:spPr bwMode="auto">
            <a:xfrm rot="1894214" flipV="1">
              <a:off x="4366" y="298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46650" name="Line 218"/>
          <p:cNvSpPr>
            <a:spLocks noChangeShapeType="1"/>
          </p:cNvSpPr>
          <p:nvPr/>
        </p:nvSpPr>
        <p:spPr bwMode="auto">
          <a:xfrm>
            <a:off x="1550194" y="5326856"/>
            <a:ext cx="2057400" cy="1191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51" name="Text Box 219"/>
          <p:cNvSpPr txBox="1">
            <a:spLocks noChangeArrowheads="1"/>
          </p:cNvSpPr>
          <p:nvPr/>
        </p:nvSpPr>
        <p:spPr bwMode="auto">
          <a:xfrm>
            <a:off x="3664744" y="5314950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6652" name="Text Box 220"/>
          <p:cNvSpPr txBox="1">
            <a:spLocks noChangeArrowheads="1"/>
          </p:cNvSpPr>
          <p:nvPr/>
        </p:nvSpPr>
        <p:spPr bwMode="auto">
          <a:xfrm>
            <a:off x="1557338" y="5486400"/>
            <a:ext cx="445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r>
              <a:rPr lang="en-GB" sz="1800" baseline="30000">
                <a:solidFill>
                  <a:prstClr val="black"/>
                </a:solidFill>
              </a:rPr>
              <a:t>a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6653" name="Text Box 221"/>
          <p:cNvSpPr txBox="1">
            <a:spLocks noChangeArrowheads="1"/>
          </p:cNvSpPr>
          <p:nvPr/>
        </p:nvSpPr>
        <p:spPr bwMode="auto">
          <a:xfrm>
            <a:off x="2842022" y="5486400"/>
            <a:ext cx="453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r>
              <a:rPr lang="en-GB" sz="1800" baseline="30000">
                <a:solidFill>
                  <a:prstClr val="black"/>
                </a:solidFill>
              </a:rPr>
              <a:t>d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6654" name="Line 222"/>
          <p:cNvSpPr>
            <a:spLocks noChangeShapeType="1"/>
          </p:cNvSpPr>
          <p:nvPr/>
        </p:nvSpPr>
        <p:spPr bwMode="auto">
          <a:xfrm>
            <a:off x="1827611" y="5328047"/>
            <a:ext cx="120134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55" name="Line 223"/>
          <p:cNvSpPr>
            <a:spLocks noChangeShapeType="1"/>
          </p:cNvSpPr>
          <p:nvPr/>
        </p:nvSpPr>
        <p:spPr bwMode="auto">
          <a:xfrm>
            <a:off x="1827611" y="5242322"/>
            <a:ext cx="119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56" name="Line 224"/>
          <p:cNvSpPr>
            <a:spLocks noChangeShapeType="1"/>
          </p:cNvSpPr>
          <p:nvPr/>
        </p:nvSpPr>
        <p:spPr bwMode="auto">
          <a:xfrm>
            <a:off x="3056336" y="5242322"/>
            <a:ext cx="119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57" name="Line 225"/>
          <p:cNvSpPr>
            <a:spLocks noChangeShapeType="1"/>
          </p:cNvSpPr>
          <p:nvPr/>
        </p:nvSpPr>
        <p:spPr bwMode="auto">
          <a:xfrm>
            <a:off x="2227661" y="5242322"/>
            <a:ext cx="119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58" name="Line 226"/>
          <p:cNvSpPr>
            <a:spLocks noChangeShapeType="1"/>
          </p:cNvSpPr>
          <p:nvPr/>
        </p:nvSpPr>
        <p:spPr bwMode="auto">
          <a:xfrm>
            <a:off x="2634855" y="5242322"/>
            <a:ext cx="119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59" name="Line 227"/>
          <p:cNvSpPr>
            <a:spLocks noChangeShapeType="1"/>
          </p:cNvSpPr>
          <p:nvPr/>
        </p:nvSpPr>
        <p:spPr bwMode="auto">
          <a:xfrm>
            <a:off x="2227660" y="5328047"/>
            <a:ext cx="4095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60" name="Text Box 228"/>
          <p:cNvSpPr txBox="1">
            <a:spLocks noChangeArrowheads="1"/>
          </p:cNvSpPr>
          <p:nvPr/>
        </p:nvSpPr>
        <p:spPr bwMode="auto">
          <a:xfrm>
            <a:off x="2000250" y="5486400"/>
            <a:ext cx="453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r>
              <a:rPr lang="en-GB" sz="1800" baseline="30000">
                <a:solidFill>
                  <a:prstClr val="black"/>
                </a:solidFill>
              </a:rPr>
              <a:t>b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6661" name="Text Box 229"/>
          <p:cNvSpPr txBox="1">
            <a:spLocks noChangeArrowheads="1"/>
          </p:cNvSpPr>
          <p:nvPr/>
        </p:nvSpPr>
        <p:spPr bwMode="auto">
          <a:xfrm>
            <a:off x="2443163" y="5486400"/>
            <a:ext cx="445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r>
              <a:rPr lang="en-GB" sz="1800" baseline="30000">
                <a:solidFill>
                  <a:prstClr val="black"/>
                </a:solidFill>
              </a:rPr>
              <a:t>c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6662" name="Line 230"/>
          <p:cNvSpPr>
            <a:spLocks noChangeShapeType="1"/>
          </p:cNvSpPr>
          <p:nvPr/>
        </p:nvSpPr>
        <p:spPr bwMode="auto">
          <a:xfrm>
            <a:off x="1569244" y="4288631"/>
            <a:ext cx="2057400" cy="1191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63" name="Text Box 231"/>
          <p:cNvSpPr txBox="1">
            <a:spLocks noChangeArrowheads="1"/>
          </p:cNvSpPr>
          <p:nvPr/>
        </p:nvSpPr>
        <p:spPr bwMode="auto">
          <a:xfrm>
            <a:off x="3683794" y="4276725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6664" name="Oval 232"/>
          <p:cNvSpPr>
            <a:spLocks noChangeArrowheads="1"/>
          </p:cNvSpPr>
          <p:nvPr/>
        </p:nvSpPr>
        <p:spPr bwMode="auto">
          <a:xfrm>
            <a:off x="1762125" y="4229100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65" name="Oval 233"/>
          <p:cNvSpPr>
            <a:spLocks noChangeArrowheads="1"/>
          </p:cNvSpPr>
          <p:nvPr/>
        </p:nvSpPr>
        <p:spPr bwMode="auto">
          <a:xfrm>
            <a:off x="2000250" y="4229100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66" name="Oval 234"/>
          <p:cNvSpPr>
            <a:spLocks noChangeArrowheads="1"/>
          </p:cNvSpPr>
          <p:nvPr/>
        </p:nvSpPr>
        <p:spPr bwMode="auto">
          <a:xfrm>
            <a:off x="2238375" y="4229100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67" name="Oval 235"/>
          <p:cNvSpPr>
            <a:spLocks noChangeArrowheads="1"/>
          </p:cNvSpPr>
          <p:nvPr/>
        </p:nvSpPr>
        <p:spPr bwMode="auto">
          <a:xfrm>
            <a:off x="2476500" y="4229100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68" name="Oval 236"/>
          <p:cNvSpPr>
            <a:spLocks noChangeArrowheads="1"/>
          </p:cNvSpPr>
          <p:nvPr/>
        </p:nvSpPr>
        <p:spPr bwMode="auto">
          <a:xfrm>
            <a:off x="2714625" y="4229100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69" name="Oval 237"/>
          <p:cNvSpPr>
            <a:spLocks noChangeArrowheads="1"/>
          </p:cNvSpPr>
          <p:nvPr/>
        </p:nvSpPr>
        <p:spPr bwMode="auto">
          <a:xfrm>
            <a:off x="2952750" y="4229100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6670" name="Oval 238"/>
          <p:cNvSpPr>
            <a:spLocks noChangeArrowheads="1"/>
          </p:cNvSpPr>
          <p:nvPr/>
        </p:nvSpPr>
        <p:spPr bwMode="auto">
          <a:xfrm>
            <a:off x="3190875" y="4229100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093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of Convex Feasible Sets</a:t>
            </a:r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5272087" y="4171950"/>
            <a:ext cx="2443163" cy="10858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47460" name="Group 4"/>
          <p:cNvGrpSpPr>
            <a:grpSpLocks/>
          </p:cNvGrpSpPr>
          <p:nvPr/>
        </p:nvGrpSpPr>
        <p:grpSpPr bwMode="auto">
          <a:xfrm>
            <a:off x="1419226" y="2228851"/>
            <a:ext cx="2663429" cy="1626394"/>
            <a:chOff x="2400" y="1536"/>
            <a:chExt cx="2237" cy="1366"/>
          </a:xfrm>
        </p:grpSpPr>
        <p:sp>
          <p:nvSpPr>
            <p:cNvPr id="147461" name="Line 5"/>
            <p:cNvSpPr>
              <a:spLocks noChangeShapeType="1"/>
            </p:cNvSpPr>
            <p:nvPr/>
          </p:nvSpPr>
          <p:spPr bwMode="auto">
            <a:xfrm>
              <a:off x="2544" y="2602"/>
              <a:ext cx="172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62" name="Line 6"/>
            <p:cNvSpPr>
              <a:spLocks noChangeShapeType="1"/>
            </p:cNvSpPr>
            <p:nvPr/>
          </p:nvSpPr>
          <p:spPr bwMode="auto">
            <a:xfrm rot="-5400000">
              <a:off x="2185" y="2183"/>
              <a:ext cx="1104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63" name="Text Box 7"/>
            <p:cNvSpPr txBox="1">
              <a:spLocks noChangeArrowheads="1"/>
            </p:cNvSpPr>
            <p:nvPr/>
          </p:nvSpPr>
          <p:spPr bwMode="auto">
            <a:xfrm>
              <a:off x="4320" y="2592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1</a:t>
              </a: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47464" name="Text Box 8"/>
            <p:cNvSpPr txBox="1">
              <a:spLocks noChangeArrowheads="1"/>
            </p:cNvSpPr>
            <p:nvPr/>
          </p:nvSpPr>
          <p:spPr bwMode="auto">
            <a:xfrm>
              <a:off x="2400" y="1536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2</a:t>
              </a:r>
              <a:endParaRPr lang="en-GB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7465" name="Group 9"/>
          <p:cNvGrpSpPr>
            <a:grpSpLocks/>
          </p:cNvGrpSpPr>
          <p:nvPr/>
        </p:nvGrpSpPr>
        <p:grpSpPr bwMode="auto">
          <a:xfrm>
            <a:off x="1819276" y="2571750"/>
            <a:ext cx="1379935" cy="114300"/>
            <a:chOff x="672" y="1008"/>
            <a:chExt cx="1159" cy="96"/>
          </a:xfrm>
        </p:grpSpPr>
        <p:sp>
          <p:nvSpPr>
            <p:cNvPr id="147466" name="Line 10"/>
            <p:cNvSpPr>
              <a:spLocks noChangeShapeType="1"/>
            </p:cNvSpPr>
            <p:nvPr/>
          </p:nvSpPr>
          <p:spPr bwMode="auto">
            <a:xfrm>
              <a:off x="672" y="11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67" name="Line 11"/>
            <p:cNvSpPr>
              <a:spLocks noChangeShapeType="1"/>
            </p:cNvSpPr>
            <p:nvPr/>
          </p:nvSpPr>
          <p:spPr bwMode="auto">
            <a:xfrm flipV="1">
              <a:off x="72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68" name="Line 12"/>
            <p:cNvSpPr>
              <a:spLocks noChangeShapeType="1"/>
            </p:cNvSpPr>
            <p:nvPr/>
          </p:nvSpPr>
          <p:spPr bwMode="auto">
            <a:xfrm flipV="1">
              <a:off x="81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69" name="Line 13"/>
            <p:cNvSpPr>
              <a:spLocks noChangeShapeType="1"/>
            </p:cNvSpPr>
            <p:nvPr/>
          </p:nvSpPr>
          <p:spPr bwMode="auto">
            <a:xfrm flipV="1">
              <a:off x="91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70" name="Line 14"/>
            <p:cNvSpPr>
              <a:spLocks noChangeShapeType="1"/>
            </p:cNvSpPr>
            <p:nvPr/>
          </p:nvSpPr>
          <p:spPr bwMode="auto">
            <a:xfrm flipV="1">
              <a:off x="100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71" name="Line 15"/>
            <p:cNvSpPr>
              <a:spLocks noChangeShapeType="1"/>
            </p:cNvSpPr>
            <p:nvPr/>
          </p:nvSpPr>
          <p:spPr bwMode="auto">
            <a:xfrm flipV="1">
              <a:off x="110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72" name="Line 16"/>
            <p:cNvSpPr>
              <a:spLocks noChangeShapeType="1"/>
            </p:cNvSpPr>
            <p:nvPr/>
          </p:nvSpPr>
          <p:spPr bwMode="auto">
            <a:xfrm flipV="1">
              <a:off x="120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73" name="Line 17"/>
            <p:cNvSpPr>
              <a:spLocks noChangeShapeType="1"/>
            </p:cNvSpPr>
            <p:nvPr/>
          </p:nvSpPr>
          <p:spPr bwMode="auto">
            <a:xfrm flipV="1">
              <a:off x="129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74" name="Line 18"/>
            <p:cNvSpPr>
              <a:spLocks noChangeShapeType="1"/>
            </p:cNvSpPr>
            <p:nvPr/>
          </p:nvSpPr>
          <p:spPr bwMode="auto">
            <a:xfrm flipV="1">
              <a:off x="139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75" name="Line 19"/>
            <p:cNvSpPr>
              <a:spLocks noChangeShapeType="1"/>
            </p:cNvSpPr>
            <p:nvPr/>
          </p:nvSpPr>
          <p:spPr bwMode="auto">
            <a:xfrm flipV="1">
              <a:off x="148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76" name="Line 20"/>
            <p:cNvSpPr>
              <a:spLocks noChangeShapeType="1"/>
            </p:cNvSpPr>
            <p:nvPr/>
          </p:nvSpPr>
          <p:spPr bwMode="auto">
            <a:xfrm flipV="1">
              <a:off x="158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77" name="Line 21"/>
            <p:cNvSpPr>
              <a:spLocks noChangeShapeType="1"/>
            </p:cNvSpPr>
            <p:nvPr/>
          </p:nvSpPr>
          <p:spPr bwMode="auto">
            <a:xfrm flipV="1">
              <a:off x="168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78" name="Line 22"/>
            <p:cNvSpPr>
              <a:spLocks noChangeShapeType="1"/>
            </p:cNvSpPr>
            <p:nvPr/>
          </p:nvSpPr>
          <p:spPr bwMode="auto">
            <a:xfrm flipV="1">
              <a:off x="177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7479" name="Group 23"/>
          <p:cNvGrpSpPr>
            <a:grpSpLocks/>
          </p:cNvGrpSpPr>
          <p:nvPr/>
        </p:nvGrpSpPr>
        <p:grpSpPr bwMode="auto">
          <a:xfrm>
            <a:off x="3132535" y="2676526"/>
            <a:ext cx="114300" cy="865585"/>
            <a:chOff x="1775" y="1096"/>
            <a:chExt cx="96" cy="727"/>
          </a:xfrm>
        </p:grpSpPr>
        <p:sp>
          <p:nvSpPr>
            <p:cNvPr id="147480" name="Line 24"/>
            <p:cNvSpPr>
              <a:spLocks noChangeShapeType="1"/>
            </p:cNvSpPr>
            <p:nvPr/>
          </p:nvSpPr>
          <p:spPr bwMode="auto">
            <a:xfrm rot="5400000">
              <a:off x="1443" y="1436"/>
              <a:ext cx="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81" name="Line 25"/>
            <p:cNvSpPr>
              <a:spLocks noChangeShapeType="1"/>
            </p:cNvSpPr>
            <p:nvPr/>
          </p:nvSpPr>
          <p:spPr bwMode="auto">
            <a:xfrm rot="5400000" flipV="1">
              <a:off x="1795" y="107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82" name="Line 26"/>
            <p:cNvSpPr>
              <a:spLocks noChangeShapeType="1"/>
            </p:cNvSpPr>
            <p:nvPr/>
          </p:nvSpPr>
          <p:spPr bwMode="auto">
            <a:xfrm rot="5400000" flipV="1">
              <a:off x="1795" y="117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83" name="Line 27"/>
            <p:cNvSpPr>
              <a:spLocks noChangeShapeType="1"/>
            </p:cNvSpPr>
            <p:nvPr/>
          </p:nvSpPr>
          <p:spPr bwMode="auto">
            <a:xfrm rot="5400000" flipV="1">
              <a:off x="1795" y="126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84" name="Line 28"/>
            <p:cNvSpPr>
              <a:spLocks noChangeShapeType="1"/>
            </p:cNvSpPr>
            <p:nvPr/>
          </p:nvSpPr>
          <p:spPr bwMode="auto">
            <a:xfrm rot="5400000" flipV="1">
              <a:off x="1795" y="1364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85" name="Line 29"/>
            <p:cNvSpPr>
              <a:spLocks noChangeShapeType="1"/>
            </p:cNvSpPr>
            <p:nvPr/>
          </p:nvSpPr>
          <p:spPr bwMode="auto">
            <a:xfrm rot="5400000" flipV="1">
              <a:off x="1795" y="1460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86" name="Line 30"/>
            <p:cNvSpPr>
              <a:spLocks noChangeShapeType="1"/>
            </p:cNvSpPr>
            <p:nvPr/>
          </p:nvSpPr>
          <p:spPr bwMode="auto">
            <a:xfrm rot="5400000" flipV="1">
              <a:off x="1795" y="155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87" name="Line 31"/>
            <p:cNvSpPr>
              <a:spLocks noChangeShapeType="1"/>
            </p:cNvSpPr>
            <p:nvPr/>
          </p:nvSpPr>
          <p:spPr bwMode="auto">
            <a:xfrm rot="5400000" flipV="1">
              <a:off x="1795" y="165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88" name="Line 32"/>
            <p:cNvSpPr>
              <a:spLocks noChangeShapeType="1"/>
            </p:cNvSpPr>
            <p:nvPr/>
          </p:nvSpPr>
          <p:spPr bwMode="auto">
            <a:xfrm rot="5400000" flipV="1">
              <a:off x="1795" y="174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7489" name="Group 33"/>
          <p:cNvGrpSpPr>
            <a:grpSpLocks/>
          </p:cNvGrpSpPr>
          <p:nvPr/>
        </p:nvGrpSpPr>
        <p:grpSpPr bwMode="auto">
          <a:xfrm rot="-10800000">
            <a:off x="1762126" y="3486150"/>
            <a:ext cx="1379935" cy="114300"/>
            <a:chOff x="672" y="1008"/>
            <a:chExt cx="1159" cy="96"/>
          </a:xfrm>
        </p:grpSpPr>
        <p:sp>
          <p:nvSpPr>
            <p:cNvPr id="147490" name="Line 34"/>
            <p:cNvSpPr>
              <a:spLocks noChangeShapeType="1"/>
            </p:cNvSpPr>
            <p:nvPr/>
          </p:nvSpPr>
          <p:spPr bwMode="auto">
            <a:xfrm>
              <a:off x="672" y="11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91" name="Line 35"/>
            <p:cNvSpPr>
              <a:spLocks noChangeShapeType="1"/>
            </p:cNvSpPr>
            <p:nvPr/>
          </p:nvSpPr>
          <p:spPr bwMode="auto">
            <a:xfrm flipV="1">
              <a:off x="72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92" name="Line 36"/>
            <p:cNvSpPr>
              <a:spLocks noChangeShapeType="1"/>
            </p:cNvSpPr>
            <p:nvPr/>
          </p:nvSpPr>
          <p:spPr bwMode="auto">
            <a:xfrm flipV="1">
              <a:off x="81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93" name="Line 37"/>
            <p:cNvSpPr>
              <a:spLocks noChangeShapeType="1"/>
            </p:cNvSpPr>
            <p:nvPr/>
          </p:nvSpPr>
          <p:spPr bwMode="auto">
            <a:xfrm flipV="1">
              <a:off x="91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94" name="Line 38"/>
            <p:cNvSpPr>
              <a:spLocks noChangeShapeType="1"/>
            </p:cNvSpPr>
            <p:nvPr/>
          </p:nvSpPr>
          <p:spPr bwMode="auto">
            <a:xfrm flipV="1">
              <a:off x="100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95" name="Line 39"/>
            <p:cNvSpPr>
              <a:spLocks noChangeShapeType="1"/>
            </p:cNvSpPr>
            <p:nvPr/>
          </p:nvSpPr>
          <p:spPr bwMode="auto">
            <a:xfrm flipV="1">
              <a:off x="110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96" name="Line 40"/>
            <p:cNvSpPr>
              <a:spLocks noChangeShapeType="1"/>
            </p:cNvSpPr>
            <p:nvPr/>
          </p:nvSpPr>
          <p:spPr bwMode="auto">
            <a:xfrm flipV="1">
              <a:off x="120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97" name="Line 41"/>
            <p:cNvSpPr>
              <a:spLocks noChangeShapeType="1"/>
            </p:cNvSpPr>
            <p:nvPr/>
          </p:nvSpPr>
          <p:spPr bwMode="auto">
            <a:xfrm flipV="1">
              <a:off x="129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98" name="Line 42"/>
            <p:cNvSpPr>
              <a:spLocks noChangeShapeType="1"/>
            </p:cNvSpPr>
            <p:nvPr/>
          </p:nvSpPr>
          <p:spPr bwMode="auto">
            <a:xfrm flipV="1">
              <a:off x="139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499" name="Line 43"/>
            <p:cNvSpPr>
              <a:spLocks noChangeShapeType="1"/>
            </p:cNvSpPr>
            <p:nvPr/>
          </p:nvSpPr>
          <p:spPr bwMode="auto">
            <a:xfrm flipV="1">
              <a:off x="148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00" name="Line 44"/>
            <p:cNvSpPr>
              <a:spLocks noChangeShapeType="1"/>
            </p:cNvSpPr>
            <p:nvPr/>
          </p:nvSpPr>
          <p:spPr bwMode="auto">
            <a:xfrm flipV="1">
              <a:off x="158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01" name="Line 45"/>
            <p:cNvSpPr>
              <a:spLocks noChangeShapeType="1"/>
            </p:cNvSpPr>
            <p:nvPr/>
          </p:nvSpPr>
          <p:spPr bwMode="auto">
            <a:xfrm flipV="1">
              <a:off x="168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02" name="Line 46"/>
            <p:cNvSpPr>
              <a:spLocks noChangeShapeType="1"/>
            </p:cNvSpPr>
            <p:nvPr/>
          </p:nvSpPr>
          <p:spPr bwMode="auto">
            <a:xfrm flipV="1">
              <a:off x="177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7503" name="Group 47"/>
          <p:cNvGrpSpPr>
            <a:grpSpLocks/>
          </p:cNvGrpSpPr>
          <p:nvPr/>
        </p:nvGrpSpPr>
        <p:grpSpPr bwMode="auto">
          <a:xfrm rot="-10800000">
            <a:off x="1704975" y="2628901"/>
            <a:ext cx="114300" cy="865585"/>
            <a:chOff x="1775" y="1096"/>
            <a:chExt cx="96" cy="727"/>
          </a:xfrm>
        </p:grpSpPr>
        <p:sp>
          <p:nvSpPr>
            <p:cNvPr id="147504" name="Line 48"/>
            <p:cNvSpPr>
              <a:spLocks noChangeShapeType="1"/>
            </p:cNvSpPr>
            <p:nvPr/>
          </p:nvSpPr>
          <p:spPr bwMode="auto">
            <a:xfrm rot="5400000">
              <a:off x="1443" y="1436"/>
              <a:ext cx="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05" name="Line 49"/>
            <p:cNvSpPr>
              <a:spLocks noChangeShapeType="1"/>
            </p:cNvSpPr>
            <p:nvPr/>
          </p:nvSpPr>
          <p:spPr bwMode="auto">
            <a:xfrm rot="5400000" flipV="1">
              <a:off x="1795" y="107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06" name="Line 50"/>
            <p:cNvSpPr>
              <a:spLocks noChangeShapeType="1"/>
            </p:cNvSpPr>
            <p:nvPr/>
          </p:nvSpPr>
          <p:spPr bwMode="auto">
            <a:xfrm rot="5400000" flipV="1">
              <a:off x="1795" y="117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07" name="Line 51"/>
            <p:cNvSpPr>
              <a:spLocks noChangeShapeType="1"/>
            </p:cNvSpPr>
            <p:nvPr/>
          </p:nvSpPr>
          <p:spPr bwMode="auto">
            <a:xfrm rot="5400000" flipV="1">
              <a:off x="1795" y="126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08" name="Line 52"/>
            <p:cNvSpPr>
              <a:spLocks noChangeShapeType="1"/>
            </p:cNvSpPr>
            <p:nvPr/>
          </p:nvSpPr>
          <p:spPr bwMode="auto">
            <a:xfrm rot="5400000" flipV="1">
              <a:off x="1795" y="1364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09" name="Line 53"/>
            <p:cNvSpPr>
              <a:spLocks noChangeShapeType="1"/>
            </p:cNvSpPr>
            <p:nvPr/>
          </p:nvSpPr>
          <p:spPr bwMode="auto">
            <a:xfrm rot="5400000" flipV="1">
              <a:off x="1795" y="1460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10" name="Line 54"/>
            <p:cNvSpPr>
              <a:spLocks noChangeShapeType="1"/>
            </p:cNvSpPr>
            <p:nvPr/>
          </p:nvSpPr>
          <p:spPr bwMode="auto">
            <a:xfrm rot="5400000" flipV="1">
              <a:off x="1795" y="155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11" name="Line 55"/>
            <p:cNvSpPr>
              <a:spLocks noChangeShapeType="1"/>
            </p:cNvSpPr>
            <p:nvPr/>
          </p:nvSpPr>
          <p:spPr bwMode="auto">
            <a:xfrm rot="5400000" flipV="1">
              <a:off x="1795" y="165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12" name="Line 56"/>
            <p:cNvSpPr>
              <a:spLocks noChangeShapeType="1"/>
            </p:cNvSpPr>
            <p:nvPr/>
          </p:nvSpPr>
          <p:spPr bwMode="auto">
            <a:xfrm rot="5400000" flipV="1">
              <a:off x="1795" y="174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47513" name="Rectangle 57"/>
          <p:cNvSpPr>
            <a:spLocks noChangeArrowheads="1"/>
          </p:cNvSpPr>
          <p:nvPr/>
        </p:nvSpPr>
        <p:spPr bwMode="auto">
          <a:xfrm>
            <a:off x="1819275" y="2686050"/>
            <a:ext cx="1314450" cy="800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514" name="Oval 58"/>
          <p:cNvSpPr>
            <a:spLocks noChangeArrowheads="1"/>
          </p:cNvSpPr>
          <p:nvPr/>
        </p:nvSpPr>
        <p:spPr bwMode="auto">
          <a:xfrm>
            <a:off x="5648325" y="2924175"/>
            <a:ext cx="1543050" cy="1085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47515" name="Group 59"/>
          <p:cNvGrpSpPr>
            <a:grpSpLocks/>
          </p:cNvGrpSpPr>
          <p:nvPr/>
        </p:nvGrpSpPr>
        <p:grpSpPr bwMode="auto">
          <a:xfrm>
            <a:off x="5191126" y="2181226"/>
            <a:ext cx="2663429" cy="1626394"/>
            <a:chOff x="2400" y="1536"/>
            <a:chExt cx="2237" cy="1366"/>
          </a:xfrm>
        </p:grpSpPr>
        <p:sp>
          <p:nvSpPr>
            <p:cNvPr id="147516" name="Line 60"/>
            <p:cNvSpPr>
              <a:spLocks noChangeShapeType="1"/>
            </p:cNvSpPr>
            <p:nvPr/>
          </p:nvSpPr>
          <p:spPr bwMode="auto">
            <a:xfrm>
              <a:off x="2544" y="2602"/>
              <a:ext cx="172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17" name="Line 61"/>
            <p:cNvSpPr>
              <a:spLocks noChangeShapeType="1"/>
            </p:cNvSpPr>
            <p:nvPr/>
          </p:nvSpPr>
          <p:spPr bwMode="auto">
            <a:xfrm rot="-5400000">
              <a:off x="2185" y="2183"/>
              <a:ext cx="1104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18" name="Text Box 62"/>
            <p:cNvSpPr txBox="1">
              <a:spLocks noChangeArrowheads="1"/>
            </p:cNvSpPr>
            <p:nvPr/>
          </p:nvSpPr>
          <p:spPr bwMode="auto">
            <a:xfrm>
              <a:off x="4320" y="2592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1</a:t>
              </a: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47519" name="Text Box 63"/>
            <p:cNvSpPr txBox="1">
              <a:spLocks noChangeArrowheads="1"/>
            </p:cNvSpPr>
            <p:nvPr/>
          </p:nvSpPr>
          <p:spPr bwMode="auto">
            <a:xfrm>
              <a:off x="2400" y="1536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2</a:t>
              </a:r>
              <a:endParaRPr lang="en-GB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7520" name="Group 64"/>
          <p:cNvGrpSpPr>
            <a:grpSpLocks/>
          </p:cNvGrpSpPr>
          <p:nvPr/>
        </p:nvGrpSpPr>
        <p:grpSpPr bwMode="auto">
          <a:xfrm>
            <a:off x="5591175" y="2857500"/>
            <a:ext cx="1685925" cy="581025"/>
            <a:chOff x="2976" y="1288"/>
            <a:chExt cx="1416" cy="488"/>
          </a:xfrm>
        </p:grpSpPr>
        <p:sp>
          <p:nvSpPr>
            <p:cNvPr id="147521" name="Line 65"/>
            <p:cNvSpPr>
              <a:spLocks noChangeShapeType="1"/>
            </p:cNvSpPr>
            <p:nvPr/>
          </p:nvSpPr>
          <p:spPr bwMode="auto">
            <a:xfrm>
              <a:off x="3120" y="144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22" name="Line 66"/>
            <p:cNvSpPr>
              <a:spLocks noChangeShapeType="1"/>
            </p:cNvSpPr>
            <p:nvPr/>
          </p:nvSpPr>
          <p:spPr bwMode="auto">
            <a:xfrm>
              <a:off x="3216" y="13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23" name="Line 67"/>
            <p:cNvSpPr>
              <a:spLocks noChangeShapeType="1"/>
            </p:cNvSpPr>
            <p:nvPr/>
          </p:nvSpPr>
          <p:spPr bwMode="auto">
            <a:xfrm>
              <a:off x="3312" y="134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24" name="Line 68"/>
            <p:cNvSpPr>
              <a:spLocks noChangeShapeType="1"/>
            </p:cNvSpPr>
            <p:nvPr/>
          </p:nvSpPr>
          <p:spPr bwMode="auto">
            <a:xfrm>
              <a:off x="3392" y="13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25" name="Line 69"/>
            <p:cNvSpPr>
              <a:spLocks noChangeShapeType="1"/>
            </p:cNvSpPr>
            <p:nvPr/>
          </p:nvSpPr>
          <p:spPr bwMode="auto">
            <a:xfrm>
              <a:off x="3504" y="12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26" name="Line 70"/>
            <p:cNvSpPr>
              <a:spLocks noChangeShapeType="1"/>
            </p:cNvSpPr>
            <p:nvPr/>
          </p:nvSpPr>
          <p:spPr bwMode="auto">
            <a:xfrm>
              <a:off x="3024" y="156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27" name="Line 71"/>
            <p:cNvSpPr>
              <a:spLocks noChangeShapeType="1"/>
            </p:cNvSpPr>
            <p:nvPr/>
          </p:nvSpPr>
          <p:spPr bwMode="auto">
            <a:xfrm>
              <a:off x="3000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28" name="Line 72"/>
            <p:cNvSpPr>
              <a:spLocks noChangeShapeType="1"/>
            </p:cNvSpPr>
            <p:nvPr/>
          </p:nvSpPr>
          <p:spPr bwMode="auto">
            <a:xfrm>
              <a:off x="2976" y="17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29" name="Line 73"/>
            <p:cNvSpPr>
              <a:spLocks noChangeShapeType="1"/>
            </p:cNvSpPr>
            <p:nvPr/>
          </p:nvSpPr>
          <p:spPr bwMode="auto">
            <a:xfrm>
              <a:off x="3072" y="148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30" name="Line 74"/>
            <p:cNvSpPr>
              <a:spLocks noChangeShapeType="1"/>
            </p:cNvSpPr>
            <p:nvPr/>
          </p:nvSpPr>
          <p:spPr bwMode="auto">
            <a:xfrm flipV="1">
              <a:off x="3648" y="1288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31" name="Line 75"/>
            <p:cNvSpPr>
              <a:spLocks noChangeShapeType="1"/>
            </p:cNvSpPr>
            <p:nvPr/>
          </p:nvSpPr>
          <p:spPr bwMode="auto">
            <a:xfrm flipH="1">
              <a:off x="4200" y="14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32" name="Line 76"/>
            <p:cNvSpPr>
              <a:spLocks noChangeShapeType="1"/>
            </p:cNvSpPr>
            <p:nvPr/>
          </p:nvSpPr>
          <p:spPr bwMode="auto">
            <a:xfrm flipH="1">
              <a:off x="4104" y="140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33" name="Line 77"/>
            <p:cNvSpPr>
              <a:spLocks noChangeShapeType="1"/>
            </p:cNvSpPr>
            <p:nvPr/>
          </p:nvSpPr>
          <p:spPr bwMode="auto">
            <a:xfrm flipH="1">
              <a:off x="4008" y="13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34" name="Line 78"/>
            <p:cNvSpPr>
              <a:spLocks noChangeShapeType="1"/>
            </p:cNvSpPr>
            <p:nvPr/>
          </p:nvSpPr>
          <p:spPr bwMode="auto">
            <a:xfrm flipH="1">
              <a:off x="3928" y="13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35" name="Line 79"/>
            <p:cNvSpPr>
              <a:spLocks noChangeShapeType="1"/>
            </p:cNvSpPr>
            <p:nvPr/>
          </p:nvSpPr>
          <p:spPr bwMode="auto">
            <a:xfrm flipH="1">
              <a:off x="3816" y="1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36" name="Line 80"/>
            <p:cNvSpPr>
              <a:spLocks noChangeShapeType="1"/>
            </p:cNvSpPr>
            <p:nvPr/>
          </p:nvSpPr>
          <p:spPr bwMode="auto">
            <a:xfrm flipH="1">
              <a:off x="4296" y="157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37" name="Line 81"/>
            <p:cNvSpPr>
              <a:spLocks noChangeShapeType="1"/>
            </p:cNvSpPr>
            <p:nvPr/>
          </p:nvSpPr>
          <p:spPr bwMode="auto">
            <a:xfrm flipH="1">
              <a:off x="4320" y="164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38" name="Line 82"/>
            <p:cNvSpPr>
              <a:spLocks noChangeShapeType="1"/>
            </p:cNvSpPr>
            <p:nvPr/>
          </p:nvSpPr>
          <p:spPr bwMode="auto">
            <a:xfrm flipH="1">
              <a:off x="4344" y="17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39" name="Line 83"/>
            <p:cNvSpPr>
              <a:spLocks noChangeShapeType="1"/>
            </p:cNvSpPr>
            <p:nvPr/>
          </p:nvSpPr>
          <p:spPr bwMode="auto">
            <a:xfrm flipH="1">
              <a:off x="4248" y="14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40" name="Line 84"/>
            <p:cNvSpPr>
              <a:spLocks noChangeShapeType="1"/>
            </p:cNvSpPr>
            <p:nvPr/>
          </p:nvSpPr>
          <p:spPr bwMode="auto">
            <a:xfrm flipV="1">
              <a:off x="3744" y="128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7541" name="Group 85"/>
          <p:cNvGrpSpPr>
            <a:grpSpLocks/>
          </p:cNvGrpSpPr>
          <p:nvPr/>
        </p:nvGrpSpPr>
        <p:grpSpPr bwMode="auto">
          <a:xfrm flipV="1">
            <a:off x="5591175" y="3495675"/>
            <a:ext cx="1685925" cy="581025"/>
            <a:chOff x="2976" y="1288"/>
            <a:chExt cx="1416" cy="488"/>
          </a:xfrm>
        </p:grpSpPr>
        <p:sp>
          <p:nvSpPr>
            <p:cNvPr id="147542" name="Line 86"/>
            <p:cNvSpPr>
              <a:spLocks noChangeShapeType="1"/>
            </p:cNvSpPr>
            <p:nvPr/>
          </p:nvSpPr>
          <p:spPr bwMode="auto">
            <a:xfrm>
              <a:off x="3120" y="144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43" name="Line 87"/>
            <p:cNvSpPr>
              <a:spLocks noChangeShapeType="1"/>
            </p:cNvSpPr>
            <p:nvPr/>
          </p:nvSpPr>
          <p:spPr bwMode="auto">
            <a:xfrm>
              <a:off x="3216" y="13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44" name="Line 88"/>
            <p:cNvSpPr>
              <a:spLocks noChangeShapeType="1"/>
            </p:cNvSpPr>
            <p:nvPr/>
          </p:nvSpPr>
          <p:spPr bwMode="auto">
            <a:xfrm>
              <a:off x="3312" y="134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45" name="Line 89"/>
            <p:cNvSpPr>
              <a:spLocks noChangeShapeType="1"/>
            </p:cNvSpPr>
            <p:nvPr/>
          </p:nvSpPr>
          <p:spPr bwMode="auto">
            <a:xfrm>
              <a:off x="3392" y="13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46" name="Line 90"/>
            <p:cNvSpPr>
              <a:spLocks noChangeShapeType="1"/>
            </p:cNvSpPr>
            <p:nvPr/>
          </p:nvSpPr>
          <p:spPr bwMode="auto">
            <a:xfrm>
              <a:off x="3504" y="12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47" name="Line 91"/>
            <p:cNvSpPr>
              <a:spLocks noChangeShapeType="1"/>
            </p:cNvSpPr>
            <p:nvPr/>
          </p:nvSpPr>
          <p:spPr bwMode="auto">
            <a:xfrm>
              <a:off x="3024" y="156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48" name="Line 92"/>
            <p:cNvSpPr>
              <a:spLocks noChangeShapeType="1"/>
            </p:cNvSpPr>
            <p:nvPr/>
          </p:nvSpPr>
          <p:spPr bwMode="auto">
            <a:xfrm>
              <a:off x="3000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49" name="Line 93"/>
            <p:cNvSpPr>
              <a:spLocks noChangeShapeType="1"/>
            </p:cNvSpPr>
            <p:nvPr/>
          </p:nvSpPr>
          <p:spPr bwMode="auto">
            <a:xfrm>
              <a:off x="2976" y="17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50" name="Line 94"/>
            <p:cNvSpPr>
              <a:spLocks noChangeShapeType="1"/>
            </p:cNvSpPr>
            <p:nvPr/>
          </p:nvSpPr>
          <p:spPr bwMode="auto">
            <a:xfrm>
              <a:off x="3072" y="148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51" name="Line 95"/>
            <p:cNvSpPr>
              <a:spLocks noChangeShapeType="1"/>
            </p:cNvSpPr>
            <p:nvPr/>
          </p:nvSpPr>
          <p:spPr bwMode="auto">
            <a:xfrm flipV="1">
              <a:off x="3648" y="1288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52" name="Line 96"/>
            <p:cNvSpPr>
              <a:spLocks noChangeShapeType="1"/>
            </p:cNvSpPr>
            <p:nvPr/>
          </p:nvSpPr>
          <p:spPr bwMode="auto">
            <a:xfrm flipH="1">
              <a:off x="4200" y="14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53" name="Line 97"/>
            <p:cNvSpPr>
              <a:spLocks noChangeShapeType="1"/>
            </p:cNvSpPr>
            <p:nvPr/>
          </p:nvSpPr>
          <p:spPr bwMode="auto">
            <a:xfrm flipH="1">
              <a:off x="4104" y="140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54" name="Line 98"/>
            <p:cNvSpPr>
              <a:spLocks noChangeShapeType="1"/>
            </p:cNvSpPr>
            <p:nvPr/>
          </p:nvSpPr>
          <p:spPr bwMode="auto">
            <a:xfrm flipH="1">
              <a:off x="4008" y="13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55" name="Line 99"/>
            <p:cNvSpPr>
              <a:spLocks noChangeShapeType="1"/>
            </p:cNvSpPr>
            <p:nvPr/>
          </p:nvSpPr>
          <p:spPr bwMode="auto">
            <a:xfrm flipH="1">
              <a:off x="3928" y="13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56" name="Line 100"/>
            <p:cNvSpPr>
              <a:spLocks noChangeShapeType="1"/>
            </p:cNvSpPr>
            <p:nvPr/>
          </p:nvSpPr>
          <p:spPr bwMode="auto">
            <a:xfrm flipH="1">
              <a:off x="3816" y="1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57" name="Line 101"/>
            <p:cNvSpPr>
              <a:spLocks noChangeShapeType="1"/>
            </p:cNvSpPr>
            <p:nvPr/>
          </p:nvSpPr>
          <p:spPr bwMode="auto">
            <a:xfrm flipH="1">
              <a:off x="4296" y="157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58" name="Line 102"/>
            <p:cNvSpPr>
              <a:spLocks noChangeShapeType="1"/>
            </p:cNvSpPr>
            <p:nvPr/>
          </p:nvSpPr>
          <p:spPr bwMode="auto">
            <a:xfrm flipH="1">
              <a:off x="4320" y="164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59" name="Line 103"/>
            <p:cNvSpPr>
              <a:spLocks noChangeShapeType="1"/>
            </p:cNvSpPr>
            <p:nvPr/>
          </p:nvSpPr>
          <p:spPr bwMode="auto">
            <a:xfrm flipH="1">
              <a:off x="4344" y="17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60" name="Line 104"/>
            <p:cNvSpPr>
              <a:spLocks noChangeShapeType="1"/>
            </p:cNvSpPr>
            <p:nvPr/>
          </p:nvSpPr>
          <p:spPr bwMode="auto">
            <a:xfrm flipH="1">
              <a:off x="4248" y="14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61" name="Line 105"/>
            <p:cNvSpPr>
              <a:spLocks noChangeShapeType="1"/>
            </p:cNvSpPr>
            <p:nvPr/>
          </p:nvSpPr>
          <p:spPr bwMode="auto">
            <a:xfrm flipV="1">
              <a:off x="3744" y="128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7562" name="Group 106"/>
          <p:cNvGrpSpPr>
            <a:grpSpLocks/>
          </p:cNvGrpSpPr>
          <p:nvPr/>
        </p:nvGrpSpPr>
        <p:grpSpPr bwMode="auto">
          <a:xfrm>
            <a:off x="4872038" y="4000501"/>
            <a:ext cx="2663429" cy="1626394"/>
            <a:chOff x="2400" y="1536"/>
            <a:chExt cx="2237" cy="1366"/>
          </a:xfrm>
        </p:grpSpPr>
        <p:sp>
          <p:nvSpPr>
            <p:cNvPr id="147563" name="Line 107"/>
            <p:cNvSpPr>
              <a:spLocks noChangeShapeType="1"/>
            </p:cNvSpPr>
            <p:nvPr/>
          </p:nvSpPr>
          <p:spPr bwMode="auto">
            <a:xfrm>
              <a:off x="2544" y="2602"/>
              <a:ext cx="172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64" name="Line 108"/>
            <p:cNvSpPr>
              <a:spLocks noChangeShapeType="1"/>
            </p:cNvSpPr>
            <p:nvPr/>
          </p:nvSpPr>
          <p:spPr bwMode="auto">
            <a:xfrm rot="-5400000">
              <a:off x="2185" y="2183"/>
              <a:ext cx="1104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65" name="Text Box 109"/>
            <p:cNvSpPr txBox="1">
              <a:spLocks noChangeArrowheads="1"/>
            </p:cNvSpPr>
            <p:nvPr/>
          </p:nvSpPr>
          <p:spPr bwMode="auto">
            <a:xfrm>
              <a:off x="4320" y="2592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1</a:t>
              </a: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47566" name="Text Box 110"/>
            <p:cNvSpPr txBox="1">
              <a:spLocks noChangeArrowheads="1"/>
            </p:cNvSpPr>
            <p:nvPr/>
          </p:nvSpPr>
          <p:spPr bwMode="auto">
            <a:xfrm>
              <a:off x="2400" y="1536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2</a:t>
              </a:r>
              <a:endParaRPr lang="en-GB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7567" name="Group 111"/>
          <p:cNvGrpSpPr>
            <a:grpSpLocks/>
          </p:cNvGrpSpPr>
          <p:nvPr/>
        </p:nvGrpSpPr>
        <p:grpSpPr bwMode="auto">
          <a:xfrm flipV="1">
            <a:off x="5253039" y="5270897"/>
            <a:ext cx="1379935" cy="114300"/>
            <a:chOff x="672" y="1008"/>
            <a:chExt cx="1159" cy="96"/>
          </a:xfrm>
        </p:grpSpPr>
        <p:sp>
          <p:nvSpPr>
            <p:cNvPr id="147568" name="Line 112"/>
            <p:cNvSpPr>
              <a:spLocks noChangeShapeType="1"/>
            </p:cNvSpPr>
            <p:nvPr/>
          </p:nvSpPr>
          <p:spPr bwMode="auto">
            <a:xfrm>
              <a:off x="672" y="11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69" name="Line 113"/>
            <p:cNvSpPr>
              <a:spLocks noChangeShapeType="1"/>
            </p:cNvSpPr>
            <p:nvPr/>
          </p:nvSpPr>
          <p:spPr bwMode="auto">
            <a:xfrm flipV="1">
              <a:off x="72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70" name="Line 114"/>
            <p:cNvSpPr>
              <a:spLocks noChangeShapeType="1"/>
            </p:cNvSpPr>
            <p:nvPr/>
          </p:nvSpPr>
          <p:spPr bwMode="auto">
            <a:xfrm flipV="1">
              <a:off x="81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71" name="Line 115"/>
            <p:cNvSpPr>
              <a:spLocks noChangeShapeType="1"/>
            </p:cNvSpPr>
            <p:nvPr/>
          </p:nvSpPr>
          <p:spPr bwMode="auto">
            <a:xfrm flipV="1">
              <a:off x="91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72" name="Line 116"/>
            <p:cNvSpPr>
              <a:spLocks noChangeShapeType="1"/>
            </p:cNvSpPr>
            <p:nvPr/>
          </p:nvSpPr>
          <p:spPr bwMode="auto">
            <a:xfrm flipV="1">
              <a:off x="100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73" name="Line 117"/>
            <p:cNvSpPr>
              <a:spLocks noChangeShapeType="1"/>
            </p:cNvSpPr>
            <p:nvPr/>
          </p:nvSpPr>
          <p:spPr bwMode="auto">
            <a:xfrm flipV="1">
              <a:off x="110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74" name="Line 118"/>
            <p:cNvSpPr>
              <a:spLocks noChangeShapeType="1"/>
            </p:cNvSpPr>
            <p:nvPr/>
          </p:nvSpPr>
          <p:spPr bwMode="auto">
            <a:xfrm flipV="1">
              <a:off x="120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75" name="Line 119"/>
            <p:cNvSpPr>
              <a:spLocks noChangeShapeType="1"/>
            </p:cNvSpPr>
            <p:nvPr/>
          </p:nvSpPr>
          <p:spPr bwMode="auto">
            <a:xfrm flipV="1">
              <a:off x="129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76" name="Line 120"/>
            <p:cNvSpPr>
              <a:spLocks noChangeShapeType="1"/>
            </p:cNvSpPr>
            <p:nvPr/>
          </p:nvSpPr>
          <p:spPr bwMode="auto">
            <a:xfrm flipV="1">
              <a:off x="139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77" name="Line 121"/>
            <p:cNvSpPr>
              <a:spLocks noChangeShapeType="1"/>
            </p:cNvSpPr>
            <p:nvPr/>
          </p:nvSpPr>
          <p:spPr bwMode="auto">
            <a:xfrm flipV="1">
              <a:off x="148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78" name="Line 122"/>
            <p:cNvSpPr>
              <a:spLocks noChangeShapeType="1"/>
            </p:cNvSpPr>
            <p:nvPr/>
          </p:nvSpPr>
          <p:spPr bwMode="auto">
            <a:xfrm flipV="1">
              <a:off x="158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79" name="Line 123"/>
            <p:cNvSpPr>
              <a:spLocks noChangeShapeType="1"/>
            </p:cNvSpPr>
            <p:nvPr/>
          </p:nvSpPr>
          <p:spPr bwMode="auto">
            <a:xfrm flipV="1">
              <a:off x="168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80" name="Line 124"/>
            <p:cNvSpPr>
              <a:spLocks noChangeShapeType="1"/>
            </p:cNvSpPr>
            <p:nvPr/>
          </p:nvSpPr>
          <p:spPr bwMode="auto">
            <a:xfrm flipV="1">
              <a:off x="177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 flipV="1">
            <a:off x="6621066" y="5270897"/>
            <a:ext cx="1379934" cy="114300"/>
            <a:chOff x="672" y="1008"/>
            <a:chExt cx="1159" cy="96"/>
          </a:xfrm>
        </p:grpSpPr>
        <p:sp>
          <p:nvSpPr>
            <p:cNvPr id="147582" name="Line 126"/>
            <p:cNvSpPr>
              <a:spLocks noChangeShapeType="1"/>
            </p:cNvSpPr>
            <p:nvPr/>
          </p:nvSpPr>
          <p:spPr bwMode="auto">
            <a:xfrm>
              <a:off x="672" y="11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83" name="Line 127"/>
            <p:cNvSpPr>
              <a:spLocks noChangeShapeType="1"/>
            </p:cNvSpPr>
            <p:nvPr/>
          </p:nvSpPr>
          <p:spPr bwMode="auto">
            <a:xfrm flipV="1">
              <a:off x="72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84" name="Line 128"/>
            <p:cNvSpPr>
              <a:spLocks noChangeShapeType="1"/>
            </p:cNvSpPr>
            <p:nvPr/>
          </p:nvSpPr>
          <p:spPr bwMode="auto">
            <a:xfrm flipV="1">
              <a:off x="81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85" name="Line 129"/>
            <p:cNvSpPr>
              <a:spLocks noChangeShapeType="1"/>
            </p:cNvSpPr>
            <p:nvPr/>
          </p:nvSpPr>
          <p:spPr bwMode="auto">
            <a:xfrm flipV="1">
              <a:off x="91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86" name="Line 130"/>
            <p:cNvSpPr>
              <a:spLocks noChangeShapeType="1"/>
            </p:cNvSpPr>
            <p:nvPr/>
          </p:nvSpPr>
          <p:spPr bwMode="auto">
            <a:xfrm flipV="1">
              <a:off x="100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87" name="Line 131"/>
            <p:cNvSpPr>
              <a:spLocks noChangeShapeType="1"/>
            </p:cNvSpPr>
            <p:nvPr/>
          </p:nvSpPr>
          <p:spPr bwMode="auto">
            <a:xfrm flipV="1">
              <a:off x="110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88" name="Line 132"/>
            <p:cNvSpPr>
              <a:spLocks noChangeShapeType="1"/>
            </p:cNvSpPr>
            <p:nvPr/>
          </p:nvSpPr>
          <p:spPr bwMode="auto">
            <a:xfrm flipV="1">
              <a:off x="120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89" name="Line 133"/>
            <p:cNvSpPr>
              <a:spLocks noChangeShapeType="1"/>
            </p:cNvSpPr>
            <p:nvPr/>
          </p:nvSpPr>
          <p:spPr bwMode="auto">
            <a:xfrm flipV="1">
              <a:off x="129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90" name="Line 134"/>
            <p:cNvSpPr>
              <a:spLocks noChangeShapeType="1"/>
            </p:cNvSpPr>
            <p:nvPr/>
          </p:nvSpPr>
          <p:spPr bwMode="auto">
            <a:xfrm flipV="1">
              <a:off x="139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91" name="Line 135"/>
            <p:cNvSpPr>
              <a:spLocks noChangeShapeType="1"/>
            </p:cNvSpPr>
            <p:nvPr/>
          </p:nvSpPr>
          <p:spPr bwMode="auto">
            <a:xfrm flipV="1">
              <a:off x="148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92" name="Line 136"/>
            <p:cNvSpPr>
              <a:spLocks noChangeShapeType="1"/>
            </p:cNvSpPr>
            <p:nvPr/>
          </p:nvSpPr>
          <p:spPr bwMode="auto">
            <a:xfrm flipV="1">
              <a:off x="158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93" name="Line 137"/>
            <p:cNvSpPr>
              <a:spLocks noChangeShapeType="1"/>
            </p:cNvSpPr>
            <p:nvPr/>
          </p:nvSpPr>
          <p:spPr bwMode="auto">
            <a:xfrm flipV="1">
              <a:off x="168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94" name="Line 138"/>
            <p:cNvSpPr>
              <a:spLocks noChangeShapeType="1"/>
            </p:cNvSpPr>
            <p:nvPr/>
          </p:nvSpPr>
          <p:spPr bwMode="auto">
            <a:xfrm flipV="1">
              <a:off x="177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7595" name="Group 139"/>
          <p:cNvGrpSpPr>
            <a:grpSpLocks/>
          </p:cNvGrpSpPr>
          <p:nvPr/>
        </p:nvGrpSpPr>
        <p:grpSpPr bwMode="auto">
          <a:xfrm rot="5400000" flipV="1">
            <a:off x="4510683" y="4580930"/>
            <a:ext cx="1379935" cy="114300"/>
            <a:chOff x="672" y="1008"/>
            <a:chExt cx="1159" cy="96"/>
          </a:xfrm>
        </p:grpSpPr>
        <p:sp>
          <p:nvSpPr>
            <p:cNvPr id="147596" name="Line 140"/>
            <p:cNvSpPr>
              <a:spLocks noChangeShapeType="1"/>
            </p:cNvSpPr>
            <p:nvPr/>
          </p:nvSpPr>
          <p:spPr bwMode="auto">
            <a:xfrm>
              <a:off x="672" y="11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97" name="Line 141"/>
            <p:cNvSpPr>
              <a:spLocks noChangeShapeType="1"/>
            </p:cNvSpPr>
            <p:nvPr/>
          </p:nvSpPr>
          <p:spPr bwMode="auto">
            <a:xfrm flipV="1">
              <a:off x="72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98" name="Line 142"/>
            <p:cNvSpPr>
              <a:spLocks noChangeShapeType="1"/>
            </p:cNvSpPr>
            <p:nvPr/>
          </p:nvSpPr>
          <p:spPr bwMode="auto">
            <a:xfrm flipV="1">
              <a:off x="81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599" name="Line 143"/>
            <p:cNvSpPr>
              <a:spLocks noChangeShapeType="1"/>
            </p:cNvSpPr>
            <p:nvPr/>
          </p:nvSpPr>
          <p:spPr bwMode="auto">
            <a:xfrm flipV="1">
              <a:off x="91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600" name="Line 144"/>
            <p:cNvSpPr>
              <a:spLocks noChangeShapeType="1"/>
            </p:cNvSpPr>
            <p:nvPr/>
          </p:nvSpPr>
          <p:spPr bwMode="auto">
            <a:xfrm flipV="1">
              <a:off x="100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601" name="Line 145"/>
            <p:cNvSpPr>
              <a:spLocks noChangeShapeType="1"/>
            </p:cNvSpPr>
            <p:nvPr/>
          </p:nvSpPr>
          <p:spPr bwMode="auto">
            <a:xfrm flipV="1">
              <a:off x="110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602" name="Line 146"/>
            <p:cNvSpPr>
              <a:spLocks noChangeShapeType="1"/>
            </p:cNvSpPr>
            <p:nvPr/>
          </p:nvSpPr>
          <p:spPr bwMode="auto">
            <a:xfrm flipV="1">
              <a:off x="120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603" name="Line 147"/>
            <p:cNvSpPr>
              <a:spLocks noChangeShapeType="1"/>
            </p:cNvSpPr>
            <p:nvPr/>
          </p:nvSpPr>
          <p:spPr bwMode="auto">
            <a:xfrm flipV="1">
              <a:off x="129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604" name="Line 148"/>
            <p:cNvSpPr>
              <a:spLocks noChangeShapeType="1"/>
            </p:cNvSpPr>
            <p:nvPr/>
          </p:nvSpPr>
          <p:spPr bwMode="auto">
            <a:xfrm flipV="1">
              <a:off x="139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605" name="Line 149"/>
            <p:cNvSpPr>
              <a:spLocks noChangeShapeType="1"/>
            </p:cNvSpPr>
            <p:nvPr/>
          </p:nvSpPr>
          <p:spPr bwMode="auto">
            <a:xfrm flipV="1">
              <a:off x="148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606" name="Line 150"/>
            <p:cNvSpPr>
              <a:spLocks noChangeShapeType="1"/>
            </p:cNvSpPr>
            <p:nvPr/>
          </p:nvSpPr>
          <p:spPr bwMode="auto">
            <a:xfrm flipV="1">
              <a:off x="158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607" name="Line 151"/>
            <p:cNvSpPr>
              <a:spLocks noChangeShapeType="1"/>
            </p:cNvSpPr>
            <p:nvPr/>
          </p:nvSpPr>
          <p:spPr bwMode="auto">
            <a:xfrm flipV="1">
              <a:off x="168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608" name="Line 152"/>
            <p:cNvSpPr>
              <a:spLocks noChangeShapeType="1"/>
            </p:cNvSpPr>
            <p:nvPr/>
          </p:nvSpPr>
          <p:spPr bwMode="auto">
            <a:xfrm flipV="1">
              <a:off x="177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47609" name="Text Box 153"/>
          <p:cNvSpPr txBox="1">
            <a:spLocks noChangeArrowheads="1"/>
          </p:cNvSpPr>
          <p:nvPr/>
        </p:nvSpPr>
        <p:spPr bwMode="auto">
          <a:xfrm>
            <a:off x="1440657" y="1669258"/>
            <a:ext cx="63786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A set is convex if, for any two points belonging to the set, all the </a:t>
            </a:r>
            <a:br>
              <a:rPr lang="en-GB" sz="1800">
                <a:solidFill>
                  <a:prstClr val="black"/>
                </a:solidFill>
              </a:rPr>
            </a:br>
            <a:r>
              <a:rPr lang="en-GB" sz="1800">
                <a:solidFill>
                  <a:prstClr val="black"/>
                </a:solidFill>
              </a:rPr>
              <a:t>points on the straight line joining these two points belong to the set</a:t>
            </a:r>
          </a:p>
        </p:txBody>
      </p:sp>
      <p:sp>
        <p:nvSpPr>
          <p:cNvPr id="147610" name="Line 154"/>
          <p:cNvSpPr>
            <a:spLocks noChangeShapeType="1"/>
          </p:cNvSpPr>
          <p:nvPr/>
        </p:nvSpPr>
        <p:spPr bwMode="auto">
          <a:xfrm>
            <a:off x="2060973" y="2694386"/>
            <a:ext cx="1072753" cy="410765"/>
          </a:xfrm>
          <a:prstGeom prst="line">
            <a:avLst/>
          </a:prstGeom>
          <a:noFill/>
          <a:ln w="38100">
            <a:solidFill>
              <a:srgbClr val="26A4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11" name="Oval 155"/>
          <p:cNvSpPr>
            <a:spLocks noChangeArrowheads="1"/>
          </p:cNvSpPr>
          <p:nvPr/>
        </p:nvSpPr>
        <p:spPr bwMode="auto">
          <a:xfrm>
            <a:off x="3090864" y="3048001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12" name="Line 156"/>
          <p:cNvSpPr>
            <a:spLocks noChangeShapeType="1"/>
          </p:cNvSpPr>
          <p:nvPr/>
        </p:nvSpPr>
        <p:spPr bwMode="auto">
          <a:xfrm>
            <a:off x="1995488" y="2686050"/>
            <a:ext cx="685800" cy="809625"/>
          </a:xfrm>
          <a:prstGeom prst="line">
            <a:avLst/>
          </a:prstGeom>
          <a:noFill/>
          <a:ln w="38100">
            <a:solidFill>
              <a:srgbClr val="26A4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13" name="Oval 157"/>
          <p:cNvSpPr>
            <a:spLocks noChangeArrowheads="1"/>
          </p:cNvSpPr>
          <p:nvPr/>
        </p:nvSpPr>
        <p:spPr bwMode="auto">
          <a:xfrm>
            <a:off x="2626520" y="3454003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14" name="Oval 158"/>
          <p:cNvSpPr>
            <a:spLocks noChangeArrowheads="1"/>
          </p:cNvSpPr>
          <p:nvPr/>
        </p:nvSpPr>
        <p:spPr bwMode="auto">
          <a:xfrm>
            <a:off x="1946672" y="2628901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15" name="Line 159"/>
          <p:cNvSpPr>
            <a:spLocks noChangeShapeType="1"/>
          </p:cNvSpPr>
          <p:nvPr/>
        </p:nvSpPr>
        <p:spPr bwMode="auto">
          <a:xfrm>
            <a:off x="5834062" y="3175398"/>
            <a:ext cx="1138238" cy="663178"/>
          </a:xfrm>
          <a:prstGeom prst="line">
            <a:avLst/>
          </a:prstGeom>
          <a:noFill/>
          <a:ln w="38100">
            <a:solidFill>
              <a:srgbClr val="26A4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16" name="Oval 160"/>
          <p:cNvSpPr>
            <a:spLocks noChangeArrowheads="1"/>
          </p:cNvSpPr>
          <p:nvPr/>
        </p:nvSpPr>
        <p:spPr bwMode="auto">
          <a:xfrm>
            <a:off x="6917533" y="3787378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17" name="Oval 161"/>
          <p:cNvSpPr>
            <a:spLocks noChangeArrowheads="1"/>
          </p:cNvSpPr>
          <p:nvPr/>
        </p:nvSpPr>
        <p:spPr bwMode="auto">
          <a:xfrm>
            <a:off x="5719764" y="3109914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18" name="Line 162"/>
          <p:cNvSpPr>
            <a:spLocks noChangeShapeType="1"/>
          </p:cNvSpPr>
          <p:nvPr/>
        </p:nvSpPr>
        <p:spPr bwMode="auto">
          <a:xfrm flipV="1">
            <a:off x="5314950" y="4572001"/>
            <a:ext cx="2391966" cy="251222"/>
          </a:xfrm>
          <a:prstGeom prst="line">
            <a:avLst/>
          </a:prstGeom>
          <a:noFill/>
          <a:ln w="38100">
            <a:solidFill>
              <a:srgbClr val="26A4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19" name="Oval 163"/>
          <p:cNvSpPr>
            <a:spLocks noChangeArrowheads="1"/>
          </p:cNvSpPr>
          <p:nvPr/>
        </p:nvSpPr>
        <p:spPr bwMode="auto">
          <a:xfrm>
            <a:off x="5200651" y="4757739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20" name="Line 164"/>
          <p:cNvSpPr>
            <a:spLocks noChangeShapeType="1"/>
          </p:cNvSpPr>
          <p:nvPr/>
        </p:nvSpPr>
        <p:spPr bwMode="auto">
          <a:xfrm>
            <a:off x="1550194" y="5212556"/>
            <a:ext cx="2057400" cy="1191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21" name="Text Box 165"/>
          <p:cNvSpPr txBox="1">
            <a:spLocks noChangeArrowheads="1"/>
          </p:cNvSpPr>
          <p:nvPr/>
        </p:nvSpPr>
        <p:spPr bwMode="auto">
          <a:xfrm>
            <a:off x="3664744" y="5200650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7622" name="Text Box 166"/>
          <p:cNvSpPr txBox="1">
            <a:spLocks noChangeArrowheads="1"/>
          </p:cNvSpPr>
          <p:nvPr/>
        </p:nvSpPr>
        <p:spPr bwMode="auto">
          <a:xfrm>
            <a:off x="1557339" y="5372101"/>
            <a:ext cx="617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r>
              <a:rPr lang="en-GB" sz="1800" baseline="30000">
                <a:solidFill>
                  <a:prstClr val="black"/>
                </a:solidFill>
              </a:rPr>
              <a:t>min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7623" name="Text Box 167"/>
          <p:cNvSpPr txBox="1">
            <a:spLocks noChangeArrowheads="1"/>
          </p:cNvSpPr>
          <p:nvPr/>
        </p:nvSpPr>
        <p:spPr bwMode="auto">
          <a:xfrm>
            <a:off x="2756298" y="5372101"/>
            <a:ext cx="643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r>
              <a:rPr lang="en-GB" sz="1800" baseline="30000">
                <a:solidFill>
                  <a:prstClr val="black"/>
                </a:solidFill>
              </a:rPr>
              <a:t>max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7624" name="Line 168"/>
          <p:cNvSpPr>
            <a:spLocks noChangeShapeType="1"/>
          </p:cNvSpPr>
          <p:nvPr/>
        </p:nvSpPr>
        <p:spPr bwMode="auto">
          <a:xfrm>
            <a:off x="1827611" y="5213747"/>
            <a:ext cx="120134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25" name="Line 169"/>
          <p:cNvSpPr>
            <a:spLocks noChangeShapeType="1"/>
          </p:cNvSpPr>
          <p:nvPr/>
        </p:nvSpPr>
        <p:spPr bwMode="auto">
          <a:xfrm>
            <a:off x="1827611" y="5128022"/>
            <a:ext cx="119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26" name="Line 170"/>
          <p:cNvSpPr>
            <a:spLocks noChangeShapeType="1"/>
          </p:cNvSpPr>
          <p:nvPr/>
        </p:nvSpPr>
        <p:spPr bwMode="auto">
          <a:xfrm>
            <a:off x="3056336" y="5128022"/>
            <a:ext cx="119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27" name="Line 171"/>
          <p:cNvSpPr>
            <a:spLocks noChangeShapeType="1"/>
          </p:cNvSpPr>
          <p:nvPr/>
        </p:nvSpPr>
        <p:spPr bwMode="auto">
          <a:xfrm flipV="1">
            <a:off x="1995487" y="5212556"/>
            <a:ext cx="795338" cy="1191"/>
          </a:xfrm>
          <a:prstGeom prst="line">
            <a:avLst/>
          </a:prstGeom>
          <a:noFill/>
          <a:ln w="38100">
            <a:solidFill>
              <a:srgbClr val="26A4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28" name="Oval 172"/>
          <p:cNvSpPr>
            <a:spLocks noChangeArrowheads="1"/>
          </p:cNvSpPr>
          <p:nvPr/>
        </p:nvSpPr>
        <p:spPr bwMode="auto">
          <a:xfrm>
            <a:off x="2734866" y="5162551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7629" name="Oval 173"/>
          <p:cNvSpPr>
            <a:spLocks noChangeArrowheads="1"/>
          </p:cNvSpPr>
          <p:nvPr/>
        </p:nvSpPr>
        <p:spPr bwMode="auto">
          <a:xfrm>
            <a:off x="1953816" y="5162551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2015 Daniel Kirschen and University of Washington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>
                <a:solidFill>
                  <a:prstClr val="black"/>
                </a:solidFill>
              </a:rPr>
              <a:pPr/>
              <a:t>144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877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5" name="Rectangle 5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of Non-Convex Feasible Sets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2015 Daniel Kirschen and University of Washington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>
                <a:solidFill>
                  <a:prstClr val="black"/>
                </a:solidFill>
              </a:rPr>
              <a:pPr/>
              <a:t>145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8482" name="Line 2"/>
          <p:cNvSpPr>
            <a:spLocks noChangeShapeType="1"/>
          </p:cNvSpPr>
          <p:nvPr/>
        </p:nvSpPr>
        <p:spPr bwMode="auto">
          <a:xfrm>
            <a:off x="1569244" y="4288631"/>
            <a:ext cx="2057400" cy="1191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483" name="Line 3"/>
          <p:cNvSpPr>
            <a:spLocks noChangeShapeType="1"/>
          </p:cNvSpPr>
          <p:nvPr/>
        </p:nvSpPr>
        <p:spPr bwMode="auto">
          <a:xfrm flipV="1">
            <a:off x="1809750" y="4289822"/>
            <a:ext cx="1425179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1762125" y="4229100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2000250" y="4229100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2238375" y="4229100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2476500" y="4229100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2714625" y="4229100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2952750" y="4229100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3190875" y="4229100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48491" name="Group 11"/>
          <p:cNvGrpSpPr>
            <a:grpSpLocks/>
          </p:cNvGrpSpPr>
          <p:nvPr/>
        </p:nvGrpSpPr>
        <p:grpSpPr bwMode="auto">
          <a:xfrm>
            <a:off x="4972050" y="2628900"/>
            <a:ext cx="1114425" cy="742950"/>
            <a:chOff x="2976" y="1288"/>
            <a:chExt cx="1416" cy="1024"/>
          </a:xfrm>
        </p:grpSpPr>
        <p:sp>
          <p:nvSpPr>
            <p:cNvPr id="148492" name="Oval 12"/>
            <p:cNvSpPr>
              <a:spLocks noChangeArrowheads="1"/>
            </p:cNvSpPr>
            <p:nvPr/>
          </p:nvSpPr>
          <p:spPr bwMode="auto">
            <a:xfrm>
              <a:off x="3024" y="1344"/>
              <a:ext cx="1296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148493" name="Group 13"/>
            <p:cNvGrpSpPr>
              <a:grpSpLocks/>
            </p:cNvGrpSpPr>
            <p:nvPr/>
          </p:nvGrpSpPr>
          <p:grpSpPr bwMode="auto">
            <a:xfrm>
              <a:off x="2976" y="1288"/>
              <a:ext cx="1416" cy="488"/>
              <a:chOff x="2976" y="1288"/>
              <a:chExt cx="1416" cy="488"/>
            </a:xfrm>
          </p:grpSpPr>
          <p:sp>
            <p:nvSpPr>
              <p:cNvPr id="148494" name="Line 14"/>
              <p:cNvSpPr>
                <a:spLocks noChangeShapeType="1"/>
              </p:cNvSpPr>
              <p:nvPr/>
            </p:nvSpPr>
            <p:spPr bwMode="auto">
              <a:xfrm>
                <a:off x="3120" y="14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495" name="Line 15"/>
              <p:cNvSpPr>
                <a:spLocks noChangeShapeType="1"/>
              </p:cNvSpPr>
              <p:nvPr/>
            </p:nvSpPr>
            <p:spPr bwMode="auto">
              <a:xfrm>
                <a:off x="3216" y="13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496" name="Line 16"/>
              <p:cNvSpPr>
                <a:spLocks noChangeShapeType="1"/>
              </p:cNvSpPr>
              <p:nvPr/>
            </p:nvSpPr>
            <p:spPr bwMode="auto">
              <a:xfrm>
                <a:off x="3312" y="134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497" name="Line 17"/>
              <p:cNvSpPr>
                <a:spLocks noChangeShapeType="1"/>
              </p:cNvSpPr>
              <p:nvPr/>
            </p:nvSpPr>
            <p:spPr bwMode="auto">
              <a:xfrm>
                <a:off x="3392" y="13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498" name="Line 18"/>
              <p:cNvSpPr>
                <a:spLocks noChangeShapeType="1"/>
              </p:cNvSpPr>
              <p:nvPr/>
            </p:nvSpPr>
            <p:spPr bwMode="auto">
              <a:xfrm>
                <a:off x="3504" y="12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499" name="Line 19"/>
              <p:cNvSpPr>
                <a:spLocks noChangeShapeType="1"/>
              </p:cNvSpPr>
              <p:nvPr/>
            </p:nvSpPr>
            <p:spPr bwMode="auto">
              <a:xfrm>
                <a:off x="3024" y="156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00" name="Line 20"/>
              <p:cNvSpPr>
                <a:spLocks noChangeShapeType="1"/>
              </p:cNvSpPr>
              <p:nvPr/>
            </p:nvSpPr>
            <p:spPr bwMode="auto">
              <a:xfrm>
                <a:off x="3000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01" name="Line 21"/>
              <p:cNvSpPr>
                <a:spLocks noChangeShapeType="1"/>
              </p:cNvSpPr>
              <p:nvPr/>
            </p:nvSpPr>
            <p:spPr bwMode="auto">
              <a:xfrm>
                <a:off x="2976" y="17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02" name="Line 22"/>
              <p:cNvSpPr>
                <a:spLocks noChangeShapeType="1"/>
              </p:cNvSpPr>
              <p:nvPr/>
            </p:nvSpPr>
            <p:spPr bwMode="auto">
              <a:xfrm>
                <a:off x="3072" y="148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03" name="Line 23"/>
              <p:cNvSpPr>
                <a:spLocks noChangeShapeType="1"/>
              </p:cNvSpPr>
              <p:nvPr/>
            </p:nvSpPr>
            <p:spPr bwMode="auto">
              <a:xfrm flipV="1">
                <a:off x="3648" y="1288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04" name="Line 24"/>
              <p:cNvSpPr>
                <a:spLocks noChangeShapeType="1"/>
              </p:cNvSpPr>
              <p:nvPr/>
            </p:nvSpPr>
            <p:spPr bwMode="auto">
              <a:xfrm flipH="1">
                <a:off x="4200" y="144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05" name="Line 25"/>
              <p:cNvSpPr>
                <a:spLocks noChangeShapeType="1"/>
              </p:cNvSpPr>
              <p:nvPr/>
            </p:nvSpPr>
            <p:spPr bwMode="auto">
              <a:xfrm flipH="1">
                <a:off x="4104" y="140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06" name="Line 26"/>
              <p:cNvSpPr>
                <a:spLocks noChangeShapeType="1"/>
              </p:cNvSpPr>
              <p:nvPr/>
            </p:nvSpPr>
            <p:spPr bwMode="auto">
              <a:xfrm flipH="1">
                <a:off x="4008" y="135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07" name="Line 27"/>
              <p:cNvSpPr>
                <a:spLocks noChangeShapeType="1"/>
              </p:cNvSpPr>
              <p:nvPr/>
            </p:nvSpPr>
            <p:spPr bwMode="auto">
              <a:xfrm flipH="1">
                <a:off x="3928" y="13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08" name="Line 28"/>
              <p:cNvSpPr>
                <a:spLocks noChangeShapeType="1"/>
              </p:cNvSpPr>
              <p:nvPr/>
            </p:nvSpPr>
            <p:spPr bwMode="auto">
              <a:xfrm flipH="1">
                <a:off x="3816" y="13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09" name="Line 29"/>
              <p:cNvSpPr>
                <a:spLocks noChangeShapeType="1"/>
              </p:cNvSpPr>
              <p:nvPr/>
            </p:nvSpPr>
            <p:spPr bwMode="auto">
              <a:xfrm flipH="1">
                <a:off x="4296" y="157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10" name="Line 30"/>
              <p:cNvSpPr>
                <a:spLocks noChangeShapeType="1"/>
              </p:cNvSpPr>
              <p:nvPr/>
            </p:nvSpPr>
            <p:spPr bwMode="auto">
              <a:xfrm flipH="1">
                <a:off x="4320" y="16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11" name="Line 31"/>
              <p:cNvSpPr>
                <a:spLocks noChangeShapeType="1"/>
              </p:cNvSpPr>
              <p:nvPr/>
            </p:nvSpPr>
            <p:spPr bwMode="auto">
              <a:xfrm flipH="1">
                <a:off x="4344" y="17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12" name="Line 32"/>
              <p:cNvSpPr>
                <a:spLocks noChangeShapeType="1"/>
              </p:cNvSpPr>
              <p:nvPr/>
            </p:nvSpPr>
            <p:spPr bwMode="auto">
              <a:xfrm flipH="1">
                <a:off x="4248" y="14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13" name="Line 33"/>
              <p:cNvSpPr>
                <a:spLocks noChangeShapeType="1"/>
              </p:cNvSpPr>
              <p:nvPr/>
            </p:nvSpPr>
            <p:spPr bwMode="auto">
              <a:xfrm flipV="1">
                <a:off x="3744" y="1289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8514" name="Group 34"/>
            <p:cNvGrpSpPr>
              <a:grpSpLocks/>
            </p:cNvGrpSpPr>
            <p:nvPr/>
          </p:nvGrpSpPr>
          <p:grpSpPr bwMode="auto">
            <a:xfrm flipV="1">
              <a:off x="2976" y="1824"/>
              <a:ext cx="1416" cy="488"/>
              <a:chOff x="2976" y="1288"/>
              <a:chExt cx="1416" cy="488"/>
            </a:xfrm>
          </p:grpSpPr>
          <p:sp>
            <p:nvSpPr>
              <p:cNvPr id="148515" name="Line 35"/>
              <p:cNvSpPr>
                <a:spLocks noChangeShapeType="1"/>
              </p:cNvSpPr>
              <p:nvPr/>
            </p:nvSpPr>
            <p:spPr bwMode="auto">
              <a:xfrm>
                <a:off x="3120" y="14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16" name="Line 36"/>
              <p:cNvSpPr>
                <a:spLocks noChangeShapeType="1"/>
              </p:cNvSpPr>
              <p:nvPr/>
            </p:nvSpPr>
            <p:spPr bwMode="auto">
              <a:xfrm>
                <a:off x="3216" y="13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17" name="Line 37"/>
              <p:cNvSpPr>
                <a:spLocks noChangeShapeType="1"/>
              </p:cNvSpPr>
              <p:nvPr/>
            </p:nvSpPr>
            <p:spPr bwMode="auto">
              <a:xfrm>
                <a:off x="3312" y="134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18" name="Line 38"/>
              <p:cNvSpPr>
                <a:spLocks noChangeShapeType="1"/>
              </p:cNvSpPr>
              <p:nvPr/>
            </p:nvSpPr>
            <p:spPr bwMode="auto">
              <a:xfrm>
                <a:off x="3392" y="13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19" name="Line 39"/>
              <p:cNvSpPr>
                <a:spLocks noChangeShapeType="1"/>
              </p:cNvSpPr>
              <p:nvPr/>
            </p:nvSpPr>
            <p:spPr bwMode="auto">
              <a:xfrm>
                <a:off x="3504" y="12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20" name="Line 40"/>
              <p:cNvSpPr>
                <a:spLocks noChangeShapeType="1"/>
              </p:cNvSpPr>
              <p:nvPr/>
            </p:nvSpPr>
            <p:spPr bwMode="auto">
              <a:xfrm>
                <a:off x="3024" y="156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21" name="Line 41"/>
              <p:cNvSpPr>
                <a:spLocks noChangeShapeType="1"/>
              </p:cNvSpPr>
              <p:nvPr/>
            </p:nvSpPr>
            <p:spPr bwMode="auto">
              <a:xfrm>
                <a:off x="3000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22" name="Line 42"/>
              <p:cNvSpPr>
                <a:spLocks noChangeShapeType="1"/>
              </p:cNvSpPr>
              <p:nvPr/>
            </p:nvSpPr>
            <p:spPr bwMode="auto">
              <a:xfrm>
                <a:off x="2976" y="17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23" name="Line 43"/>
              <p:cNvSpPr>
                <a:spLocks noChangeShapeType="1"/>
              </p:cNvSpPr>
              <p:nvPr/>
            </p:nvSpPr>
            <p:spPr bwMode="auto">
              <a:xfrm>
                <a:off x="3072" y="148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24" name="Line 44"/>
              <p:cNvSpPr>
                <a:spLocks noChangeShapeType="1"/>
              </p:cNvSpPr>
              <p:nvPr/>
            </p:nvSpPr>
            <p:spPr bwMode="auto">
              <a:xfrm flipV="1">
                <a:off x="3648" y="1288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25" name="Line 45"/>
              <p:cNvSpPr>
                <a:spLocks noChangeShapeType="1"/>
              </p:cNvSpPr>
              <p:nvPr/>
            </p:nvSpPr>
            <p:spPr bwMode="auto">
              <a:xfrm flipH="1">
                <a:off x="4200" y="144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26" name="Line 46"/>
              <p:cNvSpPr>
                <a:spLocks noChangeShapeType="1"/>
              </p:cNvSpPr>
              <p:nvPr/>
            </p:nvSpPr>
            <p:spPr bwMode="auto">
              <a:xfrm flipH="1">
                <a:off x="4104" y="140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27" name="Line 47"/>
              <p:cNvSpPr>
                <a:spLocks noChangeShapeType="1"/>
              </p:cNvSpPr>
              <p:nvPr/>
            </p:nvSpPr>
            <p:spPr bwMode="auto">
              <a:xfrm flipH="1">
                <a:off x="4008" y="135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28" name="Line 48"/>
              <p:cNvSpPr>
                <a:spLocks noChangeShapeType="1"/>
              </p:cNvSpPr>
              <p:nvPr/>
            </p:nvSpPr>
            <p:spPr bwMode="auto">
              <a:xfrm flipH="1">
                <a:off x="3928" y="13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29" name="Line 49"/>
              <p:cNvSpPr>
                <a:spLocks noChangeShapeType="1"/>
              </p:cNvSpPr>
              <p:nvPr/>
            </p:nvSpPr>
            <p:spPr bwMode="auto">
              <a:xfrm flipH="1">
                <a:off x="3816" y="13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30" name="Line 50"/>
              <p:cNvSpPr>
                <a:spLocks noChangeShapeType="1"/>
              </p:cNvSpPr>
              <p:nvPr/>
            </p:nvSpPr>
            <p:spPr bwMode="auto">
              <a:xfrm flipH="1">
                <a:off x="4296" y="157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31" name="Line 51"/>
              <p:cNvSpPr>
                <a:spLocks noChangeShapeType="1"/>
              </p:cNvSpPr>
              <p:nvPr/>
            </p:nvSpPr>
            <p:spPr bwMode="auto">
              <a:xfrm flipH="1">
                <a:off x="4320" y="16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32" name="Line 52"/>
              <p:cNvSpPr>
                <a:spLocks noChangeShapeType="1"/>
              </p:cNvSpPr>
              <p:nvPr/>
            </p:nvSpPr>
            <p:spPr bwMode="auto">
              <a:xfrm flipH="1">
                <a:off x="4344" y="17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33" name="Line 53"/>
              <p:cNvSpPr>
                <a:spLocks noChangeShapeType="1"/>
              </p:cNvSpPr>
              <p:nvPr/>
            </p:nvSpPr>
            <p:spPr bwMode="auto">
              <a:xfrm flipH="1">
                <a:off x="4248" y="14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534" name="Line 54"/>
              <p:cNvSpPr>
                <a:spLocks noChangeShapeType="1"/>
              </p:cNvSpPr>
              <p:nvPr/>
            </p:nvSpPr>
            <p:spPr bwMode="auto">
              <a:xfrm flipV="1">
                <a:off x="3744" y="1289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536" name="Group 56"/>
          <p:cNvGrpSpPr>
            <a:grpSpLocks/>
          </p:cNvGrpSpPr>
          <p:nvPr/>
        </p:nvGrpSpPr>
        <p:grpSpPr bwMode="auto">
          <a:xfrm>
            <a:off x="1543051" y="1714501"/>
            <a:ext cx="2663429" cy="1626394"/>
            <a:chOff x="2400" y="1536"/>
            <a:chExt cx="2237" cy="1366"/>
          </a:xfrm>
        </p:grpSpPr>
        <p:sp>
          <p:nvSpPr>
            <p:cNvPr id="148537" name="Line 57"/>
            <p:cNvSpPr>
              <a:spLocks noChangeShapeType="1"/>
            </p:cNvSpPr>
            <p:nvPr/>
          </p:nvSpPr>
          <p:spPr bwMode="auto">
            <a:xfrm>
              <a:off x="2544" y="2602"/>
              <a:ext cx="172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38" name="Line 58"/>
            <p:cNvSpPr>
              <a:spLocks noChangeShapeType="1"/>
            </p:cNvSpPr>
            <p:nvPr/>
          </p:nvSpPr>
          <p:spPr bwMode="auto">
            <a:xfrm rot="-5400000">
              <a:off x="2185" y="2183"/>
              <a:ext cx="1104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39" name="Text Box 59"/>
            <p:cNvSpPr txBox="1">
              <a:spLocks noChangeArrowheads="1"/>
            </p:cNvSpPr>
            <p:nvPr/>
          </p:nvSpPr>
          <p:spPr bwMode="auto">
            <a:xfrm>
              <a:off x="4320" y="2592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1</a:t>
              </a: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48540" name="Text Box 60"/>
            <p:cNvSpPr txBox="1">
              <a:spLocks noChangeArrowheads="1"/>
            </p:cNvSpPr>
            <p:nvPr/>
          </p:nvSpPr>
          <p:spPr bwMode="auto">
            <a:xfrm>
              <a:off x="2400" y="1536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2</a:t>
              </a:r>
              <a:endParaRPr lang="en-GB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8541" name="Group 61"/>
          <p:cNvGrpSpPr>
            <a:grpSpLocks/>
          </p:cNvGrpSpPr>
          <p:nvPr/>
        </p:nvGrpSpPr>
        <p:grpSpPr bwMode="auto">
          <a:xfrm>
            <a:off x="1943101" y="2057400"/>
            <a:ext cx="1379935" cy="114300"/>
            <a:chOff x="672" y="1008"/>
            <a:chExt cx="1159" cy="96"/>
          </a:xfrm>
        </p:grpSpPr>
        <p:sp>
          <p:nvSpPr>
            <p:cNvPr id="148542" name="Line 62"/>
            <p:cNvSpPr>
              <a:spLocks noChangeShapeType="1"/>
            </p:cNvSpPr>
            <p:nvPr/>
          </p:nvSpPr>
          <p:spPr bwMode="auto">
            <a:xfrm>
              <a:off x="672" y="11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43" name="Line 63"/>
            <p:cNvSpPr>
              <a:spLocks noChangeShapeType="1"/>
            </p:cNvSpPr>
            <p:nvPr/>
          </p:nvSpPr>
          <p:spPr bwMode="auto">
            <a:xfrm flipV="1">
              <a:off x="72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44" name="Line 64"/>
            <p:cNvSpPr>
              <a:spLocks noChangeShapeType="1"/>
            </p:cNvSpPr>
            <p:nvPr/>
          </p:nvSpPr>
          <p:spPr bwMode="auto">
            <a:xfrm flipV="1">
              <a:off x="81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45" name="Line 65"/>
            <p:cNvSpPr>
              <a:spLocks noChangeShapeType="1"/>
            </p:cNvSpPr>
            <p:nvPr/>
          </p:nvSpPr>
          <p:spPr bwMode="auto">
            <a:xfrm flipV="1">
              <a:off x="91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46" name="Line 66"/>
            <p:cNvSpPr>
              <a:spLocks noChangeShapeType="1"/>
            </p:cNvSpPr>
            <p:nvPr/>
          </p:nvSpPr>
          <p:spPr bwMode="auto">
            <a:xfrm flipV="1">
              <a:off x="100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47" name="Line 67"/>
            <p:cNvSpPr>
              <a:spLocks noChangeShapeType="1"/>
            </p:cNvSpPr>
            <p:nvPr/>
          </p:nvSpPr>
          <p:spPr bwMode="auto">
            <a:xfrm flipV="1">
              <a:off x="110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48" name="Line 68"/>
            <p:cNvSpPr>
              <a:spLocks noChangeShapeType="1"/>
            </p:cNvSpPr>
            <p:nvPr/>
          </p:nvSpPr>
          <p:spPr bwMode="auto">
            <a:xfrm flipV="1">
              <a:off x="120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49" name="Line 69"/>
            <p:cNvSpPr>
              <a:spLocks noChangeShapeType="1"/>
            </p:cNvSpPr>
            <p:nvPr/>
          </p:nvSpPr>
          <p:spPr bwMode="auto">
            <a:xfrm flipV="1">
              <a:off x="129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50" name="Line 70"/>
            <p:cNvSpPr>
              <a:spLocks noChangeShapeType="1"/>
            </p:cNvSpPr>
            <p:nvPr/>
          </p:nvSpPr>
          <p:spPr bwMode="auto">
            <a:xfrm flipV="1">
              <a:off x="139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51" name="Line 71"/>
            <p:cNvSpPr>
              <a:spLocks noChangeShapeType="1"/>
            </p:cNvSpPr>
            <p:nvPr/>
          </p:nvSpPr>
          <p:spPr bwMode="auto">
            <a:xfrm flipV="1">
              <a:off x="148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52" name="Line 72"/>
            <p:cNvSpPr>
              <a:spLocks noChangeShapeType="1"/>
            </p:cNvSpPr>
            <p:nvPr/>
          </p:nvSpPr>
          <p:spPr bwMode="auto">
            <a:xfrm flipV="1">
              <a:off x="158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53" name="Line 73"/>
            <p:cNvSpPr>
              <a:spLocks noChangeShapeType="1"/>
            </p:cNvSpPr>
            <p:nvPr/>
          </p:nvSpPr>
          <p:spPr bwMode="auto">
            <a:xfrm flipV="1">
              <a:off x="168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54" name="Line 74"/>
            <p:cNvSpPr>
              <a:spLocks noChangeShapeType="1"/>
            </p:cNvSpPr>
            <p:nvPr/>
          </p:nvSpPr>
          <p:spPr bwMode="auto">
            <a:xfrm flipV="1">
              <a:off x="177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8555" name="Group 75"/>
          <p:cNvGrpSpPr>
            <a:grpSpLocks/>
          </p:cNvGrpSpPr>
          <p:nvPr/>
        </p:nvGrpSpPr>
        <p:grpSpPr bwMode="auto">
          <a:xfrm>
            <a:off x="3256360" y="2162176"/>
            <a:ext cx="114300" cy="865585"/>
            <a:chOff x="1775" y="1096"/>
            <a:chExt cx="96" cy="727"/>
          </a:xfrm>
        </p:grpSpPr>
        <p:sp>
          <p:nvSpPr>
            <p:cNvPr id="148556" name="Line 76"/>
            <p:cNvSpPr>
              <a:spLocks noChangeShapeType="1"/>
            </p:cNvSpPr>
            <p:nvPr/>
          </p:nvSpPr>
          <p:spPr bwMode="auto">
            <a:xfrm rot="5400000">
              <a:off x="1443" y="1436"/>
              <a:ext cx="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57" name="Line 77"/>
            <p:cNvSpPr>
              <a:spLocks noChangeShapeType="1"/>
            </p:cNvSpPr>
            <p:nvPr/>
          </p:nvSpPr>
          <p:spPr bwMode="auto">
            <a:xfrm rot="5400000" flipV="1">
              <a:off x="1795" y="107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58" name="Line 78"/>
            <p:cNvSpPr>
              <a:spLocks noChangeShapeType="1"/>
            </p:cNvSpPr>
            <p:nvPr/>
          </p:nvSpPr>
          <p:spPr bwMode="auto">
            <a:xfrm rot="5400000" flipV="1">
              <a:off x="1795" y="117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59" name="Line 79"/>
            <p:cNvSpPr>
              <a:spLocks noChangeShapeType="1"/>
            </p:cNvSpPr>
            <p:nvPr/>
          </p:nvSpPr>
          <p:spPr bwMode="auto">
            <a:xfrm rot="5400000" flipV="1">
              <a:off x="1795" y="126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60" name="Line 80"/>
            <p:cNvSpPr>
              <a:spLocks noChangeShapeType="1"/>
            </p:cNvSpPr>
            <p:nvPr/>
          </p:nvSpPr>
          <p:spPr bwMode="auto">
            <a:xfrm rot="5400000" flipV="1">
              <a:off x="1795" y="1364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61" name="Line 81"/>
            <p:cNvSpPr>
              <a:spLocks noChangeShapeType="1"/>
            </p:cNvSpPr>
            <p:nvPr/>
          </p:nvSpPr>
          <p:spPr bwMode="auto">
            <a:xfrm rot="5400000" flipV="1">
              <a:off x="1795" y="1460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62" name="Line 82"/>
            <p:cNvSpPr>
              <a:spLocks noChangeShapeType="1"/>
            </p:cNvSpPr>
            <p:nvPr/>
          </p:nvSpPr>
          <p:spPr bwMode="auto">
            <a:xfrm rot="5400000" flipV="1">
              <a:off x="1795" y="155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63" name="Line 83"/>
            <p:cNvSpPr>
              <a:spLocks noChangeShapeType="1"/>
            </p:cNvSpPr>
            <p:nvPr/>
          </p:nvSpPr>
          <p:spPr bwMode="auto">
            <a:xfrm rot="5400000" flipV="1">
              <a:off x="1795" y="165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64" name="Line 84"/>
            <p:cNvSpPr>
              <a:spLocks noChangeShapeType="1"/>
            </p:cNvSpPr>
            <p:nvPr/>
          </p:nvSpPr>
          <p:spPr bwMode="auto">
            <a:xfrm rot="5400000" flipV="1">
              <a:off x="1795" y="174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8565" name="Group 85"/>
          <p:cNvGrpSpPr>
            <a:grpSpLocks/>
          </p:cNvGrpSpPr>
          <p:nvPr/>
        </p:nvGrpSpPr>
        <p:grpSpPr bwMode="auto">
          <a:xfrm rot="-10800000">
            <a:off x="1885951" y="2971800"/>
            <a:ext cx="1379935" cy="114300"/>
            <a:chOff x="672" y="1008"/>
            <a:chExt cx="1159" cy="96"/>
          </a:xfrm>
        </p:grpSpPr>
        <p:sp>
          <p:nvSpPr>
            <p:cNvPr id="148566" name="Line 86"/>
            <p:cNvSpPr>
              <a:spLocks noChangeShapeType="1"/>
            </p:cNvSpPr>
            <p:nvPr/>
          </p:nvSpPr>
          <p:spPr bwMode="auto">
            <a:xfrm>
              <a:off x="672" y="11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67" name="Line 87"/>
            <p:cNvSpPr>
              <a:spLocks noChangeShapeType="1"/>
            </p:cNvSpPr>
            <p:nvPr/>
          </p:nvSpPr>
          <p:spPr bwMode="auto">
            <a:xfrm flipV="1">
              <a:off x="72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68" name="Line 88"/>
            <p:cNvSpPr>
              <a:spLocks noChangeShapeType="1"/>
            </p:cNvSpPr>
            <p:nvPr/>
          </p:nvSpPr>
          <p:spPr bwMode="auto">
            <a:xfrm flipV="1">
              <a:off x="81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69" name="Line 89"/>
            <p:cNvSpPr>
              <a:spLocks noChangeShapeType="1"/>
            </p:cNvSpPr>
            <p:nvPr/>
          </p:nvSpPr>
          <p:spPr bwMode="auto">
            <a:xfrm flipV="1">
              <a:off x="91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70" name="Line 90"/>
            <p:cNvSpPr>
              <a:spLocks noChangeShapeType="1"/>
            </p:cNvSpPr>
            <p:nvPr/>
          </p:nvSpPr>
          <p:spPr bwMode="auto">
            <a:xfrm flipV="1">
              <a:off x="100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71" name="Line 91"/>
            <p:cNvSpPr>
              <a:spLocks noChangeShapeType="1"/>
            </p:cNvSpPr>
            <p:nvPr/>
          </p:nvSpPr>
          <p:spPr bwMode="auto">
            <a:xfrm flipV="1">
              <a:off x="110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72" name="Line 92"/>
            <p:cNvSpPr>
              <a:spLocks noChangeShapeType="1"/>
            </p:cNvSpPr>
            <p:nvPr/>
          </p:nvSpPr>
          <p:spPr bwMode="auto">
            <a:xfrm flipV="1">
              <a:off x="120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73" name="Line 93"/>
            <p:cNvSpPr>
              <a:spLocks noChangeShapeType="1"/>
            </p:cNvSpPr>
            <p:nvPr/>
          </p:nvSpPr>
          <p:spPr bwMode="auto">
            <a:xfrm flipV="1">
              <a:off x="129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74" name="Line 94"/>
            <p:cNvSpPr>
              <a:spLocks noChangeShapeType="1"/>
            </p:cNvSpPr>
            <p:nvPr/>
          </p:nvSpPr>
          <p:spPr bwMode="auto">
            <a:xfrm flipV="1">
              <a:off x="1392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75" name="Line 95"/>
            <p:cNvSpPr>
              <a:spLocks noChangeShapeType="1"/>
            </p:cNvSpPr>
            <p:nvPr/>
          </p:nvSpPr>
          <p:spPr bwMode="auto">
            <a:xfrm flipV="1">
              <a:off x="1488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76" name="Line 96"/>
            <p:cNvSpPr>
              <a:spLocks noChangeShapeType="1"/>
            </p:cNvSpPr>
            <p:nvPr/>
          </p:nvSpPr>
          <p:spPr bwMode="auto">
            <a:xfrm flipV="1">
              <a:off x="1584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77" name="Line 97"/>
            <p:cNvSpPr>
              <a:spLocks noChangeShapeType="1"/>
            </p:cNvSpPr>
            <p:nvPr/>
          </p:nvSpPr>
          <p:spPr bwMode="auto">
            <a:xfrm flipV="1">
              <a:off x="1680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78" name="Line 98"/>
            <p:cNvSpPr>
              <a:spLocks noChangeShapeType="1"/>
            </p:cNvSpPr>
            <p:nvPr/>
          </p:nvSpPr>
          <p:spPr bwMode="auto">
            <a:xfrm flipV="1">
              <a:off x="1776" y="100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8579" name="Group 99"/>
          <p:cNvGrpSpPr>
            <a:grpSpLocks/>
          </p:cNvGrpSpPr>
          <p:nvPr/>
        </p:nvGrpSpPr>
        <p:grpSpPr bwMode="auto">
          <a:xfrm rot="-10800000">
            <a:off x="1828800" y="2114551"/>
            <a:ext cx="114300" cy="865585"/>
            <a:chOff x="1775" y="1096"/>
            <a:chExt cx="96" cy="727"/>
          </a:xfrm>
        </p:grpSpPr>
        <p:sp>
          <p:nvSpPr>
            <p:cNvPr id="148580" name="Line 100"/>
            <p:cNvSpPr>
              <a:spLocks noChangeShapeType="1"/>
            </p:cNvSpPr>
            <p:nvPr/>
          </p:nvSpPr>
          <p:spPr bwMode="auto">
            <a:xfrm rot="5400000">
              <a:off x="1443" y="1436"/>
              <a:ext cx="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81" name="Line 101"/>
            <p:cNvSpPr>
              <a:spLocks noChangeShapeType="1"/>
            </p:cNvSpPr>
            <p:nvPr/>
          </p:nvSpPr>
          <p:spPr bwMode="auto">
            <a:xfrm rot="5400000" flipV="1">
              <a:off x="1795" y="107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82" name="Line 102"/>
            <p:cNvSpPr>
              <a:spLocks noChangeShapeType="1"/>
            </p:cNvSpPr>
            <p:nvPr/>
          </p:nvSpPr>
          <p:spPr bwMode="auto">
            <a:xfrm rot="5400000" flipV="1">
              <a:off x="1795" y="117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83" name="Line 103"/>
            <p:cNvSpPr>
              <a:spLocks noChangeShapeType="1"/>
            </p:cNvSpPr>
            <p:nvPr/>
          </p:nvSpPr>
          <p:spPr bwMode="auto">
            <a:xfrm rot="5400000" flipV="1">
              <a:off x="1795" y="126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84" name="Line 104"/>
            <p:cNvSpPr>
              <a:spLocks noChangeShapeType="1"/>
            </p:cNvSpPr>
            <p:nvPr/>
          </p:nvSpPr>
          <p:spPr bwMode="auto">
            <a:xfrm rot="5400000" flipV="1">
              <a:off x="1795" y="1364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85" name="Line 105"/>
            <p:cNvSpPr>
              <a:spLocks noChangeShapeType="1"/>
            </p:cNvSpPr>
            <p:nvPr/>
          </p:nvSpPr>
          <p:spPr bwMode="auto">
            <a:xfrm rot="5400000" flipV="1">
              <a:off x="1795" y="1460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86" name="Line 106"/>
            <p:cNvSpPr>
              <a:spLocks noChangeShapeType="1"/>
            </p:cNvSpPr>
            <p:nvPr/>
          </p:nvSpPr>
          <p:spPr bwMode="auto">
            <a:xfrm rot="5400000" flipV="1">
              <a:off x="1795" y="1556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87" name="Line 107"/>
            <p:cNvSpPr>
              <a:spLocks noChangeShapeType="1"/>
            </p:cNvSpPr>
            <p:nvPr/>
          </p:nvSpPr>
          <p:spPr bwMode="auto">
            <a:xfrm rot="5400000" flipV="1">
              <a:off x="1795" y="165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88" name="Line 108"/>
            <p:cNvSpPr>
              <a:spLocks noChangeShapeType="1"/>
            </p:cNvSpPr>
            <p:nvPr/>
          </p:nvSpPr>
          <p:spPr bwMode="auto">
            <a:xfrm rot="5400000" flipV="1">
              <a:off x="1795" y="1748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8589" name="Group 109"/>
          <p:cNvGrpSpPr>
            <a:grpSpLocks/>
          </p:cNvGrpSpPr>
          <p:nvPr/>
        </p:nvGrpSpPr>
        <p:grpSpPr bwMode="auto">
          <a:xfrm>
            <a:off x="4286251" y="1714501"/>
            <a:ext cx="2663429" cy="1626394"/>
            <a:chOff x="2400" y="1536"/>
            <a:chExt cx="2237" cy="1366"/>
          </a:xfrm>
        </p:grpSpPr>
        <p:sp>
          <p:nvSpPr>
            <p:cNvPr id="148590" name="Line 110"/>
            <p:cNvSpPr>
              <a:spLocks noChangeShapeType="1"/>
            </p:cNvSpPr>
            <p:nvPr/>
          </p:nvSpPr>
          <p:spPr bwMode="auto">
            <a:xfrm>
              <a:off x="2544" y="2602"/>
              <a:ext cx="172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91" name="Line 111"/>
            <p:cNvSpPr>
              <a:spLocks noChangeShapeType="1"/>
            </p:cNvSpPr>
            <p:nvPr/>
          </p:nvSpPr>
          <p:spPr bwMode="auto">
            <a:xfrm rot="-5400000">
              <a:off x="2185" y="2183"/>
              <a:ext cx="1104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92" name="Text Box 112"/>
            <p:cNvSpPr txBox="1">
              <a:spLocks noChangeArrowheads="1"/>
            </p:cNvSpPr>
            <p:nvPr/>
          </p:nvSpPr>
          <p:spPr bwMode="auto">
            <a:xfrm>
              <a:off x="4320" y="2592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1</a:t>
              </a: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48593" name="Text Box 113"/>
            <p:cNvSpPr txBox="1">
              <a:spLocks noChangeArrowheads="1"/>
            </p:cNvSpPr>
            <p:nvPr/>
          </p:nvSpPr>
          <p:spPr bwMode="auto">
            <a:xfrm>
              <a:off x="2400" y="1536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2</a:t>
              </a:r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148594" name="Rectangle 114"/>
          <p:cNvSpPr>
            <a:spLocks noChangeArrowheads="1"/>
          </p:cNvSpPr>
          <p:nvPr/>
        </p:nvSpPr>
        <p:spPr bwMode="auto">
          <a:xfrm>
            <a:off x="1943100" y="2171700"/>
            <a:ext cx="1314450" cy="800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48595" name="Group 115"/>
          <p:cNvGrpSpPr>
            <a:grpSpLocks/>
          </p:cNvGrpSpPr>
          <p:nvPr/>
        </p:nvGrpSpPr>
        <p:grpSpPr bwMode="auto">
          <a:xfrm>
            <a:off x="4872038" y="4000501"/>
            <a:ext cx="2663429" cy="1626394"/>
            <a:chOff x="2400" y="1536"/>
            <a:chExt cx="2237" cy="1366"/>
          </a:xfrm>
        </p:grpSpPr>
        <p:sp>
          <p:nvSpPr>
            <p:cNvPr id="148596" name="Line 116"/>
            <p:cNvSpPr>
              <a:spLocks noChangeShapeType="1"/>
            </p:cNvSpPr>
            <p:nvPr/>
          </p:nvSpPr>
          <p:spPr bwMode="auto">
            <a:xfrm>
              <a:off x="2544" y="2602"/>
              <a:ext cx="172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97" name="Line 117"/>
            <p:cNvSpPr>
              <a:spLocks noChangeShapeType="1"/>
            </p:cNvSpPr>
            <p:nvPr/>
          </p:nvSpPr>
          <p:spPr bwMode="auto">
            <a:xfrm rot="-5400000">
              <a:off x="2185" y="2183"/>
              <a:ext cx="1104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598" name="Text Box 118"/>
            <p:cNvSpPr txBox="1">
              <a:spLocks noChangeArrowheads="1"/>
            </p:cNvSpPr>
            <p:nvPr/>
          </p:nvSpPr>
          <p:spPr bwMode="auto">
            <a:xfrm>
              <a:off x="4320" y="2592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1</a:t>
              </a: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48599" name="Text Box 119"/>
            <p:cNvSpPr txBox="1">
              <a:spLocks noChangeArrowheads="1"/>
            </p:cNvSpPr>
            <p:nvPr/>
          </p:nvSpPr>
          <p:spPr bwMode="auto">
            <a:xfrm>
              <a:off x="2400" y="1536"/>
              <a:ext cx="3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prstClr val="black"/>
                  </a:solidFill>
                </a:rPr>
                <a:t>x</a:t>
              </a:r>
              <a:r>
                <a:rPr lang="en-GB" sz="1800" baseline="-25000">
                  <a:solidFill>
                    <a:prstClr val="black"/>
                  </a:solidFill>
                </a:rPr>
                <a:t>2</a:t>
              </a:r>
              <a:endParaRPr lang="en-GB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8600" name="Group 120"/>
          <p:cNvGrpSpPr>
            <a:grpSpLocks/>
          </p:cNvGrpSpPr>
          <p:nvPr/>
        </p:nvGrpSpPr>
        <p:grpSpPr bwMode="auto">
          <a:xfrm>
            <a:off x="6121004" y="1543050"/>
            <a:ext cx="1343025" cy="952500"/>
            <a:chOff x="2976" y="1288"/>
            <a:chExt cx="1416" cy="1024"/>
          </a:xfrm>
        </p:grpSpPr>
        <p:sp>
          <p:nvSpPr>
            <p:cNvPr id="148601" name="Oval 121"/>
            <p:cNvSpPr>
              <a:spLocks noChangeArrowheads="1"/>
            </p:cNvSpPr>
            <p:nvPr/>
          </p:nvSpPr>
          <p:spPr bwMode="auto">
            <a:xfrm>
              <a:off x="3024" y="1344"/>
              <a:ext cx="1296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148602" name="Group 122"/>
            <p:cNvGrpSpPr>
              <a:grpSpLocks/>
            </p:cNvGrpSpPr>
            <p:nvPr/>
          </p:nvGrpSpPr>
          <p:grpSpPr bwMode="auto">
            <a:xfrm>
              <a:off x="2976" y="1288"/>
              <a:ext cx="1416" cy="488"/>
              <a:chOff x="2976" y="1288"/>
              <a:chExt cx="1416" cy="488"/>
            </a:xfrm>
          </p:grpSpPr>
          <p:sp>
            <p:nvSpPr>
              <p:cNvPr id="148603" name="Line 123"/>
              <p:cNvSpPr>
                <a:spLocks noChangeShapeType="1"/>
              </p:cNvSpPr>
              <p:nvPr/>
            </p:nvSpPr>
            <p:spPr bwMode="auto">
              <a:xfrm>
                <a:off x="3120" y="14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04" name="Line 124"/>
              <p:cNvSpPr>
                <a:spLocks noChangeShapeType="1"/>
              </p:cNvSpPr>
              <p:nvPr/>
            </p:nvSpPr>
            <p:spPr bwMode="auto">
              <a:xfrm>
                <a:off x="3216" y="13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05" name="Line 125"/>
              <p:cNvSpPr>
                <a:spLocks noChangeShapeType="1"/>
              </p:cNvSpPr>
              <p:nvPr/>
            </p:nvSpPr>
            <p:spPr bwMode="auto">
              <a:xfrm>
                <a:off x="3312" y="134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06" name="Line 126"/>
              <p:cNvSpPr>
                <a:spLocks noChangeShapeType="1"/>
              </p:cNvSpPr>
              <p:nvPr/>
            </p:nvSpPr>
            <p:spPr bwMode="auto">
              <a:xfrm>
                <a:off x="3392" y="13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07" name="Line 127"/>
              <p:cNvSpPr>
                <a:spLocks noChangeShapeType="1"/>
              </p:cNvSpPr>
              <p:nvPr/>
            </p:nvSpPr>
            <p:spPr bwMode="auto">
              <a:xfrm>
                <a:off x="3504" y="12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08" name="Line 128"/>
              <p:cNvSpPr>
                <a:spLocks noChangeShapeType="1"/>
              </p:cNvSpPr>
              <p:nvPr/>
            </p:nvSpPr>
            <p:spPr bwMode="auto">
              <a:xfrm>
                <a:off x="3024" y="156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09" name="Line 129"/>
              <p:cNvSpPr>
                <a:spLocks noChangeShapeType="1"/>
              </p:cNvSpPr>
              <p:nvPr/>
            </p:nvSpPr>
            <p:spPr bwMode="auto">
              <a:xfrm>
                <a:off x="3000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10" name="Line 130"/>
              <p:cNvSpPr>
                <a:spLocks noChangeShapeType="1"/>
              </p:cNvSpPr>
              <p:nvPr/>
            </p:nvSpPr>
            <p:spPr bwMode="auto">
              <a:xfrm>
                <a:off x="2976" y="17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11" name="Line 131"/>
              <p:cNvSpPr>
                <a:spLocks noChangeShapeType="1"/>
              </p:cNvSpPr>
              <p:nvPr/>
            </p:nvSpPr>
            <p:spPr bwMode="auto">
              <a:xfrm>
                <a:off x="3072" y="148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12" name="Line 132"/>
              <p:cNvSpPr>
                <a:spLocks noChangeShapeType="1"/>
              </p:cNvSpPr>
              <p:nvPr/>
            </p:nvSpPr>
            <p:spPr bwMode="auto">
              <a:xfrm flipV="1">
                <a:off x="3648" y="1288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13" name="Line 133"/>
              <p:cNvSpPr>
                <a:spLocks noChangeShapeType="1"/>
              </p:cNvSpPr>
              <p:nvPr/>
            </p:nvSpPr>
            <p:spPr bwMode="auto">
              <a:xfrm flipH="1">
                <a:off x="4200" y="144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14" name="Line 134"/>
              <p:cNvSpPr>
                <a:spLocks noChangeShapeType="1"/>
              </p:cNvSpPr>
              <p:nvPr/>
            </p:nvSpPr>
            <p:spPr bwMode="auto">
              <a:xfrm flipH="1">
                <a:off x="4104" y="140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15" name="Line 135"/>
              <p:cNvSpPr>
                <a:spLocks noChangeShapeType="1"/>
              </p:cNvSpPr>
              <p:nvPr/>
            </p:nvSpPr>
            <p:spPr bwMode="auto">
              <a:xfrm flipH="1">
                <a:off x="4008" y="135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16" name="Line 136"/>
              <p:cNvSpPr>
                <a:spLocks noChangeShapeType="1"/>
              </p:cNvSpPr>
              <p:nvPr/>
            </p:nvSpPr>
            <p:spPr bwMode="auto">
              <a:xfrm flipH="1">
                <a:off x="3928" y="13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17" name="Line 137"/>
              <p:cNvSpPr>
                <a:spLocks noChangeShapeType="1"/>
              </p:cNvSpPr>
              <p:nvPr/>
            </p:nvSpPr>
            <p:spPr bwMode="auto">
              <a:xfrm flipH="1">
                <a:off x="3816" y="13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18" name="Line 138"/>
              <p:cNvSpPr>
                <a:spLocks noChangeShapeType="1"/>
              </p:cNvSpPr>
              <p:nvPr/>
            </p:nvSpPr>
            <p:spPr bwMode="auto">
              <a:xfrm flipH="1">
                <a:off x="4296" y="157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19" name="Line 139"/>
              <p:cNvSpPr>
                <a:spLocks noChangeShapeType="1"/>
              </p:cNvSpPr>
              <p:nvPr/>
            </p:nvSpPr>
            <p:spPr bwMode="auto">
              <a:xfrm flipH="1">
                <a:off x="4320" y="16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20" name="Line 140"/>
              <p:cNvSpPr>
                <a:spLocks noChangeShapeType="1"/>
              </p:cNvSpPr>
              <p:nvPr/>
            </p:nvSpPr>
            <p:spPr bwMode="auto">
              <a:xfrm flipH="1">
                <a:off x="4344" y="17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21" name="Line 141"/>
              <p:cNvSpPr>
                <a:spLocks noChangeShapeType="1"/>
              </p:cNvSpPr>
              <p:nvPr/>
            </p:nvSpPr>
            <p:spPr bwMode="auto">
              <a:xfrm flipH="1">
                <a:off x="4248" y="14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22" name="Line 142"/>
              <p:cNvSpPr>
                <a:spLocks noChangeShapeType="1"/>
              </p:cNvSpPr>
              <p:nvPr/>
            </p:nvSpPr>
            <p:spPr bwMode="auto">
              <a:xfrm flipV="1">
                <a:off x="3744" y="1289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8623" name="Group 143"/>
            <p:cNvGrpSpPr>
              <a:grpSpLocks/>
            </p:cNvGrpSpPr>
            <p:nvPr/>
          </p:nvGrpSpPr>
          <p:grpSpPr bwMode="auto">
            <a:xfrm flipV="1">
              <a:off x="2976" y="1824"/>
              <a:ext cx="1416" cy="488"/>
              <a:chOff x="2976" y="1288"/>
              <a:chExt cx="1416" cy="488"/>
            </a:xfrm>
          </p:grpSpPr>
          <p:sp>
            <p:nvSpPr>
              <p:cNvPr id="148624" name="Line 144"/>
              <p:cNvSpPr>
                <a:spLocks noChangeShapeType="1"/>
              </p:cNvSpPr>
              <p:nvPr/>
            </p:nvSpPr>
            <p:spPr bwMode="auto">
              <a:xfrm>
                <a:off x="3120" y="14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25" name="Line 145"/>
              <p:cNvSpPr>
                <a:spLocks noChangeShapeType="1"/>
              </p:cNvSpPr>
              <p:nvPr/>
            </p:nvSpPr>
            <p:spPr bwMode="auto">
              <a:xfrm>
                <a:off x="3216" y="13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26" name="Line 146"/>
              <p:cNvSpPr>
                <a:spLocks noChangeShapeType="1"/>
              </p:cNvSpPr>
              <p:nvPr/>
            </p:nvSpPr>
            <p:spPr bwMode="auto">
              <a:xfrm>
                <a:off x="3312" y="134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27" name="Line 147"/>
              <p:cNvSpPr>
                <a:spLocks noChangeShapeType="1"/>
              </p:cNvSpPr>
              <p:nvPr/>
            </p:nvSpPr>
            <p:spPr bwMode="auto">
              <a:xfrm>
                <a:off x="3392" y="13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28" name="Line 148"/>
              <p:cNvSpPr>
                <a:spLocks noChangeShapeType="1"/>
              </p:cNvSpPr>
              <p:nvPr/>
            </p:nvSpPr>
            <p:spPr bwMode="auto">
              <a:xfrm>
                <a:off x="3504" y="12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29" name="Line 149"/>
              <p:cNvSpPr>
                <a:spLocks noChangeShapeType="1"/>
              </p:cNvSpPr>
              <p:nvPr/>
            </p:nvSpPr>
            <p:spPr bwMode="auto">
              <a:xfrm>
                <a:off x="3024" y="156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30" name="Line 150"/>
              <p:cNvSpPr>
                <a:spLocks noChangeShapeType="1"/>
              </p:cNvSpPr>
              <p:nvPr/>
            </p:nvSpPr>
            <p:spPr bwMode="auto">
              <a:xfrm>
                <a:off x="3000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31" name="Line 151"/>
              <p:cNvSpPr>
                <a:spLocks noChangeShapeType="1"/>
              </p:cNvSpPr>
              <p:nvPr/>
            </p:nvSpPr>
            <p:spPr bwMode="auto">
              <a:xfrm>
                <a:off x="2976" y="17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32" name="Line 152"/>
              <p:cNvSpPr>
                <a:spLocks noChangeShapeType="1"/>
              </p:cNvSpPr>
              <p:nvPr/>
            </p:nvSpPr>
            <p:spPr bwMode="auto">
              <a:xfrm>
                <a:off x="3072" y="148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33" name="Line 153"/>
              <p:cNvSpPr>
                <a:spLocks noChangeShapeType="1"/>
              </p:cNvSpPr>
              <p:nvPr/>
            </p:nvSpPr>
            <p:spPr bwMode="auto">
              <a:xfrm flipV="1">
                <a:off x="3648" y="1288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34" name="Line 154"/>
              <p:cNvSpPr>
                <a:spLocks noChangeShapeType="1"/>
              </p:cNvSpPr>
              <p:nvPr/>
            </p:nvSpPr>
            <p:spPr bwMode="auto">
              <a:xfrm flipH="1">
                <a:off x="4200" y="144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35" name="Line 155"/>
              <p:cNvSpPr>
                <a:spLocks noChangeShapeType="1"/>
              </p:cNvSpPr>
              <p:nvPr/>
            </p:nvSpPr>
            <p:spPr bwMode="auto">
              <a:xfrm flipH="1">
                <a:off x="4104" y="140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36" name="Line 156"/>
              <p:cNvSpPr>
                <a:spLocks noChangeShapeType="1"/>
              </p:cNvSpPr>
              <p:nvPr/>
            </p:nvSpPr>
            <p:spPr bwMode="auto">
              <a:xfrm flipH="1">
                <a:off x="4008" y="135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37" name="Line 157"/>
              <p:cNvSpPr>
                <a:spLocks noChangeShapeType="1"/>
              </p:cNvSpPr>
              <p:nvPr/>
            </p:nvSpPr>
            <p:spPr bwMode="auto">
              <a:xfrm flipH="1">
                <a:off x="3928" y="13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38" name="Line 158"/>
              <p:cNvSpPr>
                <a:spLocks noChangeShapeType="1"/>
              </p:cNvSpPr>
              <p:nvPr/>
            </p:nvSpPr>
            <p:spPr bwMode="auto">
              <a:xfrm flipH="1">
                <a:off x="3816" y="130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39" name="Line 159"/>
              <p:cNvSpPr>
                <a:spLocks noChangeShapeType="1"/>
              </p:cNvSpPr>
              <p:nvPr/>
            </p:nvSpPr>
            <p:spPr bwMode="auto">
              <a:xfrm flipH="1">
                <a:off x="4296" y="1574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40" name="Line 160"/>
              <p:cNvSpPr>
                <a:spLocks noChangeShapeType="1"/>
              </p:cNvSpPr>
              <p:nvPr/>
            </p:nvSpPr>
            <p:spPr bwMode="auto">
              <a:xfrm flipH="1">
                <a:off x="4320" y="164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41" name="Line 161"/>
              <p:cNvSpPr>
                <a:spLocks noChangeShapeType="1"/>
              </p:cNvSpPr>
              <p:nvPr/>
            </p:nvSpPr>
            <p:spPr bwMode="auto">
              <a:xfrm flipH="1">
                <a:off x="4344" y="1728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42" name="Line 162"/>
              <p:cNvSpPr>
                <a:spLocks noChangeShapeType="1"/>
              </p:cNvSpPr>
              <p:nvPr/>
            </p:nvSpPr>
            <p:spPr bwMode="auto">
              <a:xfrm flipH="1">
                <a:off x="4248" y="14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643" name="Line 163"/>
              <p:cNvSpPr>
                <a:spLocks noChangeShapeType="1"/>
              </p:cNvSpPr>
              <p:nvPr/>
            </p:nvSpPr>
            <p:spPr bwMode="auto">
              <a:xfrm flipV="1">
                <a:off x="3744" y="1289"/>
                <a:ext cx="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8644" name="Oval 164"/>
          <p:cNvSpPr>
            <a:spLocks noChangeArrowheads="1"/>
          </p:cNvSpPr>
          <p:nvPr/>
        </p:nvSpPr>
        <p:spPr bwMode="auto">
          <a:xfrm>
            <a:off x="2343151" y="2436019"/>
            <a:ext cx="456010" cy="363141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45" name="Freeform 165"/>
          <p:cNvSpPr>
            <a:spLocks/>
          </p:cNvSpPr>
          <p:nvPr/>
        </p:nvSpPr>
        <p:spPr bwMode="auto">
          <a:xfrm>
            <a:off x="5619750" y="3876675"/>
            <a:ext cx="2400300" cy="1152525"/>
          </a:xfrm>
          <a:custGeom>
            <a:avLst/>
            <a:gdLst>
              <a:gd name="T0" fmla="*/ 1920 w 1920"/>
              <a:gd name="T1" fmla="*/ 8 h 968"/>
              <a:gd name="T2" fmla="*/ 0 w 1920"/>
              <a:gd name="T3" fmla="*/ 0 h 968"/>
              <a:gd name="T4" fmla="*/ 736 w 1920"/>
              <a:gd name="T5" fmla="*/ 496 h 968"/>
              <a:gd name="T6" fmla="*/ 48 w 1920"/>
              <a:gd name="T7" fmla="*/ 968 h 968"/>
              <a:gd name="T8" fmla="*/ 1912 w 1920"/>
              <a:gd name="T9" fmla="*/ 968 h 968"/>
              <a:gd name="T10" fmla="*/ 1920 w 1920"/>
              <a:gd name="T11" fmla="*/ 8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0" h="968">
                <a:moveTo>
                  <a:pt x="1920" y="8"/>
                </a:moveTo>
                <a:lnTo>
                  <a:pt x="0" y="0"/>
                </a:lnTo>
                <a:lnTo>
                  <a:pt x="736" y="496"/>
                </a:lnTo>
                <a:lnTo>
                  <a:pt x="48" y="968"/>
                </a:lnTo>
                <a:lnTo>
                  <a:pt x="1912" y="968"/>
                </a:lnTo>
                <a:lnTo>
                  <a:pt x="1920" y="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46" name="Line 166"/>
          <p:cNvSpPr>
            <a:spLocks noChangeShapeType="1"/>
          </p:cNvSpPr>
          <p:nvPr/>
        </p:nvSpPr>
        <p:spPr bwMode="auto">
          <a:xfrm flipV="1">
            <a:off x="56769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47" name="Line 167"/>
          <p:cNvSpPr>
            <a:spLocks noChangeShapeType="1"/>
          </p:cNvSpPr>
          <p:nvPr/>
        </p:nvSpPr>
        <p:spPr bwMode="auto">
          <a:xfrm flipV="1">
            <a:off x="57912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48" name="Line 168"/>
          <p:cNvSpPr>
            <a:spLocks noChangeShapeType="1"/>
          </p:cNvSpPr>
          <p:nvPr/>
        </p:nvSpPr>
        <p:spPr bwMode="auto">
          <a:xfrm flipV="1">
            <a:off x="59055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49" name="Line 169"/>
          <p:cNvSpPr>
            <a:spLocks noChangeShapeType="1"/>
          </p:cNvSpPr>
          <p:nvPr/>
        </p:nvSpPr>
        <p:spPr bwMode="auto">
          <a:xfrm flipV="1">
            <a:off x="60198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50" name="Line 170"/>
          <p:cNvSpPr>
            <a:spLocks noChangeShapeType="1"/>
          </p:cNvSpPr>
          <p:nvPr/>
        </p:nvSpPr>
        <p:spPr bwMode="auto">
          <a:xfrm flipV="1">
            <a:off x="61341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51" name="Line 171"/>
          <p:cNvSpPr>
            <a:spLocks noChangeShapeType="1"/>
          </p:cNvSpPr>
          <p:nvPr/>
        </p:nvSpPr>
        <p:spPr bwMode="auto">
          <a:xfrm flipV="1">
            <a:off x="62484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52" name="Line 172"/>
          <p:cNvSpPr>
            <a:spLocks noChangeShapeType="1"/>
          </p:cNvSpPr>
          <p:nvPr/>
        </p:nvSpPr>
        <p:spPr bwMode="auto">
          <a:xfrm flipV="1">
            <a:off x="63627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53" name="Line 173"/>
          <p:cNvSpPr>
            <a:spLocks noChangeShapeType="1"/>
          </p:cNvSpPr>
          <p:nvPr/>
        </p:nvSpPr>
        <p:spPr bwMode="auto">
          <a:xfrm flipV="1">
            <a:off x="64770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54" name="Line 174"/>
          <p:cNvSpPr>
            <a:spLocks noChangeShapeType="1"/>
          </p:cNvSpPr>
          <p:nvPr/>
        </p:nvSpPr>
        <p:spPr bwMode="auto">
          <a:xfrm flipV="1">
            <a:off x="65913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55" name="Line 175"/>
          <p:cNvSpPr>
            <a:spLocks noChangeShapeType="1"/>
          </p:cNvSpPr>
          <p:nvPr/>
        </p:nvSpPr>
        <p:spPr bwMode="auto">
          <a:xfrm flipV="1">
            <a:off x="67056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56" name="Line 176"/>
          <p:cNvSpPr>
            <a:spLocks noChangeShapeType="1"/>
          </p:cNvSpPr>
          <p:nvPr/>
        </p:nvSpPr>
        <p:spPr bwMode="auto">
          <a:xfrm flipV="1">
            <a:off x="68199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57" name="Line 177"/>
          <p:cNvSpPr>
            <a:spLocks noChangeShapeType="1"/>
          </p:cNvSpPr>
          <p:nvPr/>
        </p:nvSpPr>
        <p:spPr bwMode="auto">
          <a:xfrm flipV="1">
            <a:off x="69342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58" name="Line 178"/>
          <p:cNvSpPr>
            <a:spLocks noChangeShapeType="1"/>
          </p:cNvSpPr>
          <p:nvPr/>
        </p:nvSpPr>
        <p:spPr bwMode="auto">
          <a:xfrm flipV="1">
            <a:off x="70104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59" name="Line 179"/>
          <p:cNvSpPr>
            <a:spLocks noChangeShapeType="1"/>
          </p:cNvSpPr>
          <p:nvPr/>
        </p:nvSpPr>
        <p:spPr bwMode="auto">
          <a:xfrm flipV="1">
            <a:off x="71247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60" name="Line 180"/>
          <p:cNvSpPr>
            <a:spLocks noChangeShapeType="1"/>
          </p:cNvSpPr>
          <p:nvPr/>
        </p:nvSpPr>
        <p:spPr bwMode="auto">
          <a:xfrm flipV="1">
            <a:off x="72390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61" name="Line 181"/>
          <p:cNvSpPr>
            <a:spLocks noChangeShapeType="1"/>
          </p:cNvSpPr>
          <p:nvPr/>
        </p:nvSpPr>
        <p:spPr bwMode="auto">
          <a:xfrm flipV="1">
            <a:off x="73533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62" name="Line 182"/>
          <p:cNvSpPr>
            <a:spLocks noChangeShapeType="1"/>
          </p:cNvSpPr>
          <p:nvPr/>
        </p:nvSpPr>
        <p:spPr bwMode="auto">
          <a:xfrm flipV="1">
            <a:off x="74676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63" name="Line 183"/>
          <p:cNvSpPr>
            <a:spLocks noChangeShapeType="1"/>
          </p:cNvSpPr>
          <p:nvPr/>
        </p:nvSpPr>
        <p:spPr bwMode="auto">
          <a:xfrm flipV="1">
            <a:off x="75819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64" name="Line 184"/>
          <p:cNvSpPr>
            <a:spLocks noChangeShapeType="1"/>
          </p:cNvSpPr>
          <p:nvPr/>
        </p:nvSpPr>
        <p:spPr bwMode="auto">
          <a:xfrm flipV="1">
            <a:off x="76962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65" name="Line 185"/>
          <p:cNvSpPr>
            <a:spLocks noChangeShapeType="1"/>
          </p:cNvSpPr>
          <p:nvPr/>
        </p:nvSpPr>
        <p:spPr bwMode="auto">
          <a:xfrm flipV="1">
            <a:off x="78105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66" name="Line 186"/>
          <p:cNvSpPr>
            <a:spLocks noChangeShapeType="1"/>
          </p:cNvSpPr>
          <p:nvPr/>
        </p:nvSpPr>
        <p:spPr bwMode="auto">
          <a:xfrm flipV="1">
            <a:off x="7924801" y="3762375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67" name="Line 187"/>
          <p:cNvSpPr>
            <a:spLocks noChangeShapeType="1"/>
          </p:cNvSpPr>
          <p:nvPr/>
        </p:nvSpPr>
        <p:spPr bwMode="auto">
          <a:xfrm flipV="1">
            <a:off x="56578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68" name="Line 188"/>
          <p:cNvSpPr>
            <a:spLocks noChangeShapeType="1"/>
          </p:cNvSpPr>
          <p:nvPr/>
        </p:nvSpPr>
        <p:spPr bwMode="auto">
          <a:xfrm flipV="1">
            <a:off x="57721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69" name="Line 189"/>
          <p:cNvSpPr>
            <a:spLocks noChangeShapeType="1"/>
          </p:cNvSpPr>
          <p:nvPr/>
        </p:nvSpPr>
        <p:spPr bwMode="auto">
          <a:xfrm flipV="1">
            <a:off x="58864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70" name="Line 190"/>
          <p:cNvSpPr>
            <a:spLocks noChangeShapeType="1"/>
          </p:cNvSpPr>
          <p:nvPr/>
        </p:nvSpPr>
        <p:spPr bwMode="auto">
          <a:xfrm flipV="1">
            <a:off x="60007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71" name="Line 191"/>
          <p:cNvSpPr>
            <a:spLocks noChangeShapeType="1"/>
          </p:cNvSpPr>
          <p:nvPr/>
        </p:nvSpPr>
        <p:spPr bwMode="auto">
          <a:xfrm flipV="1">
            <a:off x="61150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72" name="Line 192"/>
          <p:cNvSpPr>
            <a:spLocks noChangeShapeType="1"/>
          </p:cNvSpPr>
          <p:nvPr/>
        </p:nvSpPr>
        <p:spPr bwMode="auto">
          <a:xfrm flipV="1">
            <a:off x="62293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73" name="Line 193"/>
          <p:cNvSpPr>
            <a:spLocks noChangeShapeType="1"/>
          </p:cNvSpPr>
          <p:nvPr/>
        </p:nvSpPr>
        <p:spPr bwMode="auto">
          <a:xfrm flipV="1">
            <a:off x="63436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74" name="Line 194"/>
          <p:cNvSpPr>
            <a:spLocks noChangeShapeType="1"/>
          </p:cNvSpPr>
          <p:nvPr/>
        </p:nvSpPr>
        <p:spPr bwMode="auto">
          <a:xfrm flipV="1">
            <a:off x="64579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75" name="Line 195"/>
          <p:cNvSpPr>
            <a:spLocks noChangeShapeType="1"/>
          </p:cNvSpPr>
          <p:nvPr/>
        </p:nvSpPr>
        <p:spPr bwMode="auto">
          <a:xfrm flipV="1">
            <a:off x="65722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76" name="Line 196"/>
          <p:cNvSpPr>
            <a:spLocks noChangeShapeType="1"/>
          </p:cNvSpPr>
          <p:nvPr/>
        </p:nvSpPr>
        <p:spPr bwMode="auto">
          <a:xfrm flipV="1">
            <a:off x="66865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77" name="Line 197"/>
          <p:cNvSpPr>
            <a:spLocks noChangeShapeType="1"/>
          </p:cNvSpPr>
          <p:nvPr/>
        </p:nvSpPr>
        <p:spPr bwMode="auto">
          <a:xfrm flipV="1">
            <a:off x="68008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78" name="Line 198"/>
          <p:cNvSpPr>
            <a:spLocks noChangeShapeType="1"/>
          </p:cNvSpPr>
          <p:nvPr/>
        </p:nvSpPr>
        <p:spPr bwMode="auto">
          <a:xfrm flipV="1">
            <a:off x="69151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79" name="Line 199"/>
          <p:cNvSpPr>
            <a:spLocks noChangeShapeType="1"/>
          </p:cNvSpPr>
          <p:nvPr/>
        </p:nvSpPr>
        <p:spPr bwMode="auto">
          <a:xfrm flipV="1">
            <a:off x="69913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80" name="Line 200"/>
          <p:cNvSpPr>
            <a:spLocks noChangeShapeType="1"/>
          </p:cNvSpPr>
          <p:nvPr/>
        </p:nvSpPr>
        <p:spPr bwMode="auto">
          <a:xfrm flipV="1">
            <a:off x="71056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81" name="Line 201"/>
          <p:cNvSpPr>
            <a:spLocks noChangeShapeType="1"/>
          </p:cNvSpPr>
          <p:nvPr/>
        </p:nvSpPr>
        <p:spPr bwMode="auto">
          <a:xfrm flipV="1">
            <a:off x="72199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82" name="Line 202"/>
          <p:cNvSpPr>
            <a:spLocks noChangeShapeType="1"/>
          </p:cNvSpPr>
          <p:nvPr/>
        </p:nvSpPr>
        <p:spPr bwMode="auto">
          <a:xfrm flipV="1">
            <a:off x="73342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83" name="Line 203"/>
          <p:cNvSpPr>
            <a:spLocks noChangeShapeType="1"/>
          </p:cNvSpPr>
          <p:nvPr/>
        </p:nvSpPr>
        <p:spPr bwMode="auto">
          <a:xfrm flipV="1">
            <a:off x="74485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84" name="Line 204"/>
          <p:cNvSpPr>
            <a:spLocks noChangeShapeType="1"/>
          </p:cNvSpPr>
          <p:nvPr/>
        </p:nvSpPr>
        <p:spPr bwMode="auto">
          <a:xfrm flipV="1">
            <a:off x="75628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85" name="Line 205"/>
          <p:cNvSpPr>
            <a:spLocks noChangeShapeType="1"/>
          </p:cNvSpPr>
          <p:nvPr/>
        </p:nvSpPr>
        <p:spPr bwMode="auto">
          <a:xfrm flipV="1">
            <a:off x="76771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86" name="Line 206"/>
          <p:cNvSpPr>
            <a:spLocks noChangeShapeType="1"/>
          </p:cNvSpPr>
          <p:nvPr/>
        </p:nvSpPr>
        <p:spPr bwMode="auto">
          <a:xfrm flipV="1">
            <a:off x="77914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87" name="Line 207"/>
          <p:cNvSpPr>
            <a:spLocks noChangeShapeType="1"/>
          </p:cNvSpPr>
          <p:nvPr/>
        </p:nvSpPr>
        <p:spPr bwMode="auto">
          <a:xfrm flipV="1">
            <a:off x="7905751" y="5029200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88" name="Line 208"/>
          <p:cNvSpPr>
            <a:spLocks noChangeShapeType="1"/>
          </p:cNvSpPr>
          <p:nvPr/>
        </p:nvSpPr>
        <p:spPr bwMode="auto">
          <a:xfrm rot="1894214" flipV="1">
            <a:off x="5544741" y="3874294"/>
            <a:ext cx="65484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89" name="Line 209"/>
          <p:cNvSpPr>
            <a:spLocks noChangeShapeType="1"/>
          </p:cNvSpPr>
          <p:nvPr/>
        </p:nvSpPr>
        <p:spPr bwMode="auto">
          <a:xfrm rot="1894214" flipV="1">
            <a:off x="5642372" y="3935016"/>
            <a:ext cx="65484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90" name="Line 210"/>
          <p:cNvSpPr>
            <a:spLocks noChangeShapeType="1"/>
          </p:cNvSpPr>
          <p:nvPr/>
        </p:nvSpPr>
        <p:spPr bwMode="auto">
          <a:xfrm rot="1894214" flipV="1">
            <a:off x="5740004" y="3994547"/>
            <a:ext cx="65484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91" name="Line 211"/>
          <p:cNvSpPr>
            <a:spLocks noChangeShapeType="1"/>
          </p:cNvSpPr>
          <p:nvPr/>
        </p:nvSpPr>
        <p:spPr bwMode="auto">
          <a:xfrm rot="1894214" flipV="1">
            <a:off x="5837635" y="4054079"/>
            <a:ext cx="65484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92" name="Line 212"/>
          <p:cNvSpPr>
            <a:spLocks noChangeShapeType="1"/>
          </p:cNvSpPr>
          <p:nvPr/>
        </p:nvSpPr>
        <p:spPr bwMode="auto">
          <a:xfrm rot="1894214" flipV="1">
            <a:off x="5935266" y="4114800"/>
            <a:ext cx="65484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93" name="Line 213"/>
          <p:cNvSpPr>
            <a:spLocks noChangeShapeType="1"/>
          </p:cNvSpPr>
          <p:nvPr/>
        </p:nvSpPr>
        <p:spPr bwMode="auto">
          <a:xfrm rot="1894214" flipV="1">
            <a:off x="6031707" y="4174331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94" name="Line 214"/>
          <p:cNvSpPr>
            <a:spLocks noChangeShapeType="1"/>
          </p:cNvSpPr>
          <p:nvPr/>
        </p:nvSpPr>
        <p:spPr bwMode="auto">
          <a:xfrm rot="1894214" flipV="1">
            <a:off x="6129339" y="4233863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95" name="Line 215"/>
          <p:cNvSpPr>
            <a:spLocks noChangeShapeType="1"/>
          </p:cNvSpPr>
          <p:nvPr/>
        </p:nvSpPr>
        <p:spPr bwMode="auto">
          <a:xfrm rot="1894214" flipV="1">
            <a:off x="6226970" y="4293394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96" name="Line 216"/>
          <p:cNvSpPr>
            <a:spLocks noChangeShapeType="1"/>
          </p:cNvSpPr>
          <p:nvPr/>
        </p:nvSpPr>
        <p:spPr bwMode="auto">
          <a:xfrm rot="1894214" flipV="1">
            <a:off x="6324601" y="4354116"/>
            <a:ext cx="6548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697" name="Line 217"/>
          <p:cNvSpPr>
            <a:spLocks noChangeShapeType="1"/>
          </p:cNvSpPr>
          <p:nvPr/>
        </p:nvSpPr>
        <p:spPr bwMode="auto">
          <a:xfrm rot="1894214" flipV="1">
            <a:off x="6421041" y="4413647"/>
            <a:ext cx="65484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48698" name="Group 218"/>
          <p:cNvGrpSpPr>
            <a:grpSpLocks/>
          </p:cNvGrpSpPr>
          <p:nvPr/>
        </p:nvGrpSpPr>
        <p:grpSpPr bwMode="auto">
          <a:xfrm rot="6876265">
            <a:off x="5645944" y="4469606"/>
            <a:ext cx="747713" cy="533400"/>
            <a:chOff x="3793" y="2630"/>
            <a:chExt cx="628" cy="448"/>
          </a:xfrm>
        </p:grpSpPr>
        <p:sp>
          <p:nvSpPr>
            <p:cNvPr id="148699" name="Line 219"/>
            <p:cNvSpPr>
              <a:spLocks noChangeShapeType="1"/>
            </p:cNvSpPr>
            <p:nvPr/>
          </p:nvSpPr>
          <p:spPr bwMode="auto">
            <a:xfrm rot="1894214" flipV="1">
              <a:off x="3793" y="2630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700" name="Line 220"/>
            <p:cNvSpPr>
              <a:spLocks noChangeShapeType="1"/>
            </p:cNvSpPr>
            <p:nvPr/>
          </p:nvSpPr>
          <p:spPr bwMode="auto">
            <a:xfrm rot="1894214" flipV="1">
              <a:off x="3875" y="2681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701" name="Line 221"/>
            <p:cNvSpPr>
              <a:spLocks noChangeShapeType="1"/>
            </p:cNvSpPr>
            <p:nvPr/>
          </p:nvSpPr>
          <p:spPr bwMode="auto">
            <a:xfrm rot="1894214" flipV="1">
              <a:off x="3957" y="2731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702" name="Line 222"/>
            <p:cNvSpPr>
              <a:spLocks noChangeShapeType="1"/>
            </p:cNvSpPr>
            <p:nvPr/>
          </p:nvSpPr>
          <p:spPr bwMode="auto">
            <a:xfrm rot="1894214" flipV="1">
              <a:off x="4039" y="2781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703" name="Line 223"/>
            <p:cNvSpPr>
              <a:spLocks noChangeShapeType="1"/>
            </p:cNvSpPr>
            <p:nvPr/>
          </p:nvSpPr>
          <p:spPr bwMode="auto">
            <a:xfrm rot="1894214" flipV="1">
              <a:off x="4121" y="283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704" name="Line 224"/>
            <p:cNvSpPr>
              <a:spLocks noChangeShapeType="1"/>
            </p:cNvSpPr>
            <p:nvPr/>
          </p:nvSpPr>
          <p:spPr bwMode="auto">
            <a:xfrm rot="1894214" flipV="1">
              <a:off x="4202" y="288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705" name="Line 225"/>
            <p:cNvSpPr>
              <a:spLocks noChangeShapeType="1"/>
            </p:cNvSpPr>
            <p:nvPr/>
          </p:nvSpPr>
          <p:spPr bwMode="auto">
            <a:xfrm rot="1894214" flipV="1">
              <a:off x="4284" y="293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706" name="Line 226"/>
            <p:cNvSpPr>
              <a:spLocks noChangeShapeType="1"/>
            </p:cNvSpPr>
            <p:nvPr/>
          </p:nvSpPr>
          <p:spPr bwMode="auto">
            <a:xfrm rot="1894214" flipV="1">
              <a:off x="4366" y="2982"/>
              <a:ext cx="5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48707" name="Group 227"/>
          <p:cNvGrpSpPr>
            <a:grpSpLocks/>
          </p:cNvGrpSpPr>
          <p:nvPr/>
        </p:nvGrpSpPr>
        <p:grpSpPr bwMode="auto">
          <a:xfrm>
            <a:off x="1881189" y="2283620"/>
            <a:ext cx="1441847" cy="640556"/>
            <a:chOff x="620" y="1198"/>
            <a:chExt cx="1211" cy="538"/>
          </a:xfrm>
        </p:grpSpPr>
        <p:sp>
          <p:nvSpPr>
            <p:cNvPr id="148708" name="Line 228"/>
            <p:cNvSpPr>
              <a:spLocks noChangeShapeType="1"/>
            </p:cNvSpPr>
            <p:nvPr/>
          </p:nvSpPr>
          <p:spPr bwMode="auto">
            <a:xfrm>
              <a:off x="716" y="1253"/>
              <a:ext cx="1059" cy="433"/>
            </a:xfrm>
            <a:prstGeom prst="line">
              <a:avLst/>
            </a:prstGeom>
            <a:noFill/>
            <a:ln w="38100">
              <a:solidFill>
                <a:srgbClr val="26A4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709" name="Oval 229"/>
            <p:cNvSpPr>
              <a:spLocks noChangeArrowheads="1"/>
            </p:cNvSpPr>
            <p:nvPr/>
          </p:nvSpPr>
          <p:spPr bwMode="auto">
            <a:xfrm>
              <a:off x="1740" y="1645"/>
              <a:ext cx="91" cy="9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710" name="Oval 230"/>
            <p:cNvSpPr>
              <a:spLocks noChangeArrowheads="1"/>
            </p:cNvSpPr>
            <p:nvPr/>
          </p:nvSpPr>
          <p:spPr bwMode="auto">
            <a:xfrm>
              <a:off x="620" y="1198"/>
              <a:ext cx="91" cy="9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711" name="Line 231"/>
            <p:cNvSpPr>
              <a:spLocks noChangeShapeType="1"/>
            </p:cNvSpPr>
            <p:nvPr/>
          </p:nvSpPr>
          <p:spPr bwMode="auto">
            <a:xfrm>
              <a:off x="1063" y="1398"/>
              <a:ext cx="328" cy="12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48712" name="Line 232"/>
          <p:cNvSpPr>
            <a:spLocks noChangeShapeType="1"/>
          </p:cNvSpPr>
          <p:nvPr/>
        </p:nvSpPr>
        <p:spPr bwMode="auto">
          <a:xfrm flipV="1">
            <a:off x="5123261" y="1914525"/>
            <a:ext cx="2230040" cy="1306116"/>
          </a:xfrm>
          <a:prstGeom prst="line">
            <a:avLst/>
          </a:prstGeom>
          <a:noFill/>
          <a:ln w="38100">
            <a:solidFill>
              <a:srgbClr val="26A4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13" name="Oval 233"/>
          <p:cNvSpPr>
            <a:spLocks noChangeArrowheads="1"/>
          </p:cNvSpPr>
          <p:nvPr/>
        </p:nvSpPr>
        <p:spPr bwMode="auto">
          <a:xfrm>
            <a:off x="7310439" y="1857376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14" name="Oval 234"/>
          <p:cNvSpPr>
            <a:spLocks noChangeArrowheads="1"/>
          </p:cNvSpPr>
          <p:nvPr/>
        </p:nvSpPr>
        <p:spPr bwMode="auto">
          <a:xfrm>
            <a:off x="5053014" y="3164683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15" name="Line 235"/>
          <p:cNvSpPr>
            <a:spLocks noChangeShapeType="1"/>
          </p:cNvSpPr>
          <p:nvPr/>
        </p:nvSpPr>
        <p:spPr bwMode="auto">
          <a:xfrm flipV="1">
            <a:off x="5886451" y="2399110"/>
            <a:ext cx="627460" cy="37504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16" name="Line 236"/>
          <p:cNvSpPr>
            <a:spLocks noChangeShapeType="1"/>
          </p:cNvSpPr>
          <p:nvPr/>
        </p:nvSpPr>
        <p:spPr bwMode="auto">
          <a:xfrm>
            <a:off x="6032898" y="3876675"/>
            <a:ext cx="53578" cy="1139429"/>
          </a:xfrm>
          <a:prstGeom prst="line">
            <a:avLst/>
          </a:prstGeom>
          <a:noFill/>
          <a:ln w="38100">
            <a:solidFill>
              <a:srgbClr val="26A4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17" name="Oval 237"/>
          <p:cNvSpPr>
            <a:spLocks noChangeArrowheads="1"/>
          </p:cNvSpPr>
          <p:nvPr/>
        </p:nvSpPr>
        <p:spPr bwMode="auto">
          <a:xfrm>
            <a:off x="6032897" y="4972051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18" name="Oval 238"/>
          <p:cNvSpPr>
            <a:spLocks noChangeArrowheads="1"/>
          </p:cNvSpPr>
          <p:nvPr/>
        </p:nvSpPr>
        <p:spPr bwMode="auto">
          <a:xfrm>
            <a:off x="5956697" y="3815953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19" name="Line 239"/>
          <p:cNvSpPr>
            <a:spLocks noChangeShapeType="1"/>
          </p:cNvSpPr>
          <p:nvPr/>
        </p:nvSpPr>
        <p:spPr bwMode="auto">
          <a:xfrm>
            <a:off x="6037660" y="4151710"/>
            <a:ext cx="27384" cy="62269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20" name="Line 240"/>
          <p:cNvSpPr>
            <a:spLocks noChangeShapeType="1"/>
          </p:cNvSpPr>
          <p:nvPr/>
        </p:nvSpPr>
        <p:spPr bwMode="auto">
          <a:xfrm>
            <a:off x="1550194" y="5155406"/>
            <a:ext cx="2057400" cy="1191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21" name="Text Box 241"/>
          <p:cNvSpPr txBox="1">
            <a:spLocks noChangeArrowheads="1"/>
          </p:cNvSpPr>
          <p:nvPr/>
        </p:nvSpPr>
        <p:spPr bwMode="auto">
          <a:xfrm>
            <a:off x="3664744" y="5143500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8722" name="Text Box 242"/>
          <p:cNvSpPr txBox="1">
            <a:spLocks noChangeArrowheads="1"/>
          </p:cNvSpPr>
          <p:nvPr/>
        </p:nvSpPr>
        <p:spPr bwMode="auto">
          <a:xfrm>
            <a:off x="1557338" y="5314950"/>
            <a:ext cx="445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r>
              <a:rPr lang="en-GB" sz="1800" baseline="30000">
                <a:solidFill>
                  <a:prstClr val="black"/>
                </a:solidFill>
              </a:rPr>
              <a:t>a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8723" name="Text Box 243"/>
          <p:cNvSpPr txBox="1">
            <a:spLocks noChangeArrowheads="1"/>
          </p:cNvSpPr>
          <p:nvPr/>
        </p:nvSpPr>
        <p:spPr bwMode="auto">
          <a:xfrm>
            <a:off x="2842022" y="5314950"/>
            <a:ext cx="453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r>
              <a:rPr lang="en-GB" sz="1800" baseline="30000">
                <a:solidFill>
                  <a:prstClr val="black"/>
                </a:solidFill>
              </a:rPr>
              <a:t>d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8724" name="Line 244"/>
          <p:cNvSpPr>
            <a:spLocks noChangeShapeType="1"/>
          </p:cNvSpPr>
          <p:nvPr/>
        </p:nvSpPr>
        <p:spPr bwMode="auto">
          <a:xfrm>
            <a:off x="1827611" y="5156597"/>
            <a:ext cx="120134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25" name="Line 245"/>
          <p:cNvSpPr>
            <a:spLocks noChangeShapeType="1"/>
          </p:cNvSpPr>
          <p:nvPr/>
        </p:nvSpPr>
        <p:spPr bwMode="auto">
          <a:xfrm>
            <a:off x="1827611" y="5070872"/>
            <a:ext cx="119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26" name="Line 246"/>
          <p:cNvSpPr>
            <a:spLocks noChangeShapeType="1"/>
          </p:cNvSpPr>
          <p:nvPr/>
        </p:nvSpPr>
        <p:spPr bwMode="auto">
          <a:xfrm>
            <a:off x="3056336" y="5070872"/>
            <a:ext cx="119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27" name="Line 247"/>
          <p:cNvSpPr>
            <a:spLocks noChangeShapeType="1"/>
          </p:cNvSpPr>
          <p:nvPr/>
        </p:nvSpPr>
        <p:spPr bwMode="auto">
          <a:xfrm>
            <a:off x="2227661" y="5070872"/>
            <a:ext cx="119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28" name="Line 248"/>
          <p:cNvSpPr>
            <a:spLocks noChangeShapeType="1"/>
          </p:cNvSpPr>
          <p:nvPr/>
        </p:nvSpPr>
        <p:spPr bwMode="auto">
          <a:xfrm>
            <a:off x="2634855" y="5070872"/>
            <a:ext cx="119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29" name="Line 249"/>
          <p:cNvSpPr>
            <a:spLocks noChangeShapeType="1"/>
          </p:cNvSpPr>
          <p:nvPr/>
        </p:nvSpPr>
        <p:spPr bwMode="auto">
          <a:xfrm>
            <a:off x="2227660" y="5156597"/>
            <a:ext cx="4095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30" name="Text Box 250"/>
          <p:cNvSpPr txBox="1">
            <a:spLocks noChangeArrowheads="1"/>
          </p:cNvSpPr>
          <p:nvPr/>
        </p:nvSpPr>
        <p:spPr bwMode="auto">
          <a:xfrm>
            <a:off x="2000250" y="5314950"/>
            <a:ext cx="453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r>
              <a:rPr lang="en-GB" sz="1800" baseline="30000">
                <a:solidFill>
                  <a:prstClr val="black"/>
                </a:solidFill>
              </a:rPr>
              <a:t>b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8731" name="Text Box 251"/>
          <p:cNvSpPr txBox="1">
            <a:spLocks noChangeArrowheads="1"/>
          </p:cNvSpPr>
          <p:nvPr/>
        </p:nvSpPr>
        <p:spPr bwMode="auto">
          <a:xfrm>
            <a:off x="2443163" y="5314950"/>
            <a:ext cx="445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r>
              <a:rPr lang="en-GB" sz="1800" baseline="30000">
                <a:solidFill>
                  <a:prstClr val="black"/>
                </a:solidFill>
              </a:rPr>
              <a:t>c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8732" name="Line 252"/>
          <p:cNvSpPr>
            <a:spLocks noChangeShapeType="1"/>
          </p:cNvSpPr>
          <p:nvPr/>
        </p:nvSpPr>
        <p:spPr bwMode="auto">
          <a:xfrm flipV="1">
            <a:off x="1989535" y="5155406"/>
            <a:ext cx="923925" cy="1191"/>
          </a:xfrm>
          <a:prstGeom prst="line">
            <a:avLst/>
          </a:prstGeom>
          <a:noFill/>
          <a:ln w="38100">
            <a:solidFill>
              <a:srgbClr val="26A4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33" name="Line 253"/>
          <p:cNvSpPr>
            <a:spLocks noChangeShapeType="1"/>
          </p:cNvSpPr>
          <p:nvPr/>
        </p:nvSpPr>
        <p:spPr bwMode="auto">
          <a:xfrm flipV="1">
            <a:off x="2228850" y="5156597"/>
            <a:ext cx="406004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34" name="Oval 254"/>
          <p:cNvSpPr>
            <a:spLocks noChangeArrowheads="1"/>
          </p:cNvSpPr>
          <p:nvPr/>
        </p:nvSpPr>
        <p:spPr bwMode="auto">
          <a:xfrm>
            <a:off x="2858691" y="5101828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35" name="Oval 255"/>
          <p:cNvSpPr>
            <a:spLocks noChangeArrowheads="1"/>
          </p:cNvSpPr>
          <p:nvPr/>
        </p:nvSpPr>
        <p:spPr bwMode="auto">
          <a:xfrm>
            <a:off x="1943101" y="5101828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8736" name="Text Box 256"/>
          <p:cNvSpPr txBox="1">
            <a:spLocks noChangeArrowheads="1"/>
          </p:cNvSpPr>
          <p:nvPr/>
        </p:nvSpPr>
        <p:spPr bwMode="auto">
          <a:xfrm>
            <a:off x="3683794" y="4276725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4375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of Convex Function</a:t>
            </a:r>
          </a:p>
        </p:txBody>
      </p:sp>
      <p:sp>
        <p:nvSpPr>
          <p:cNvPr id="149507" name="Line 3"/>
          <p:cNvSpPr>
            <a:spLocks noChangeShapeType="1"/>
          </p:cNvSpPr>
          <p:nvPr/>
        </p:nvSpPr>
        <p:spPr bwMode="auto">
          <a:xfrm>
            <a:off x="2171700" y="4241006"/>
            <a:ext cx="508635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 rot="-5400000">
            <a:off x="1143000" y="3431381"/>
            <a:ext cx="20574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49509" name="Group 5"/>
          <p:cNvGrpSpPr>
            <a:grpSpLocks/>
          </p:cNvGrpSpPr>
          <p:nvPr/>
        </p:nvGrpSpPr>
        <p:grpSpPr bwMode="auto">
          <a:xfrm flipV="1">
            <a:off x="2571750" y="2477691"/>
            <a:ext cx="4229100" cy="1428750"/>
            <a:chOff x="1200" y="1135"/>
            <a:chExt cx="3552" cy="1200"/>
          </a:xfrm>
        </p:grpSpPr>
        <p:sp>
          <p:nvSpPr>
            <p:cNvPr id="149510" name="Arc 6"/>
            <p:cNvSpPr>
              <a:spLocks/>
            </p:cNvSpPr>
            <p:nvPr/>
          </p:nvSpPr>
          <p:spPr bwMode="auto">
            <a:xfrm>
              <a:off x="2964" y="1135"/>
              <a:ext cx="1788" cy="1200"/>
            </a:xfrm>
            <a:custGeom>
              <a:avLst/>
              <a:gdLst>
                <a:gd name="G0" fmla="+- 151 0 0"/>
                <a:gd name="G1" fmla="+- 21600 0 0"/>
                <a:gd name="G2" fmla="+- 21600 0 0"/>
                <a:gd name="T0" fmla="*/ 0 w 21749"/>
                <a:gd name="T1" fmla="*/ 1 h 21600"/>
                <a:gd name="T2" fmla="*/ 21749 w 21749"/>
                <a:gd name="T3" fmla="*/ 21319 h 21600"/>
                <a:gd name="T4" fmla="*/ 151 w 217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9" h="21600" fill="none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</a:path>
                <a:path w="21749" h="21600" stroke="0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  <a:lnTo>
                    <a:pt x="151" y="2160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9511" name="Arc 7"/>
            <p:cNvSpPr>
              <a:spLocks/>
            </p:cNvSpPr>
            <p:nvPr/>
          </p:nvSpPr>
          <p:spPr bwMode="auto">
            <a:xfrm flipH="1">
              <a:off x="1200" y="1135"/>
              <a:ext cx="1788" cy="1200"/>
            </a:xfrm>
            <a:custGeom>
              <a:avLst/>
              <a:gdLst>
                <a:gd name="G0" fmla="+- 151 0 0"/>
                <a:gd name="G1" fmla="+- 21600 0 0"/>
                <a:gd name="G2" fmla="+- 21600 0 0"/>
                <a:gd name="T0" fmla="*/ 0 w 21749"/>
                <a:gd name="T1" fmla="*/ 1 h 21600"/>
                <a:gd name="T2" fmla="*/ 21749 w 21749"/>
                <a:gd name="T3" fmla="*/ 21319 h 21600"/>
                <a:gd name="T4" fmla="*/ 151 w 217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9" h="21600" fill="none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</a:path>
                <a:path w="21749" h="21600" stroke="0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  <a:lnTo>
                    <a:pt x="151" y="2160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7131844" y="428625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1616869" y="2220516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f(x)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00715" y="5801451"/>
            <a:ext cx="2877220" cy="273844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2015 Daniel Kirschen and University of Washington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>
                <a:solidFill>
                  <a:prstClr val="black"/>
                </a:solidFill>
              </a:rPr>
              <a:pPr/>
              <a:t>146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4524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of Convex Function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2015 Daniel Kirschen and University of Washington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>
                <a:solidFill>
                  <a:prstClr val="black"/>
                </a:solidFill>
              </a:rPr>
              <a:pPr/>
              <a:t>147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50531" name="Line 3"/>
          <p:cNvSpPr>
            <a:spLocks noChangeShapeType="1"/>
          </p:cNvSpPr>
          <p:nvPr/>
        </p:nvSpPr>
        <p:spPr bwMode="auto">
          <a:xfrm rot="5400000" flipV="1">
            <a:off x="4486275" y="3078956"/>
            <a:ext cx="0" cy="428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0532" name="Line 4"/>
          <p:cNvSpPr>
            <a:spLocks noChangeShapeType="1"/>
          </p:cNvSpPr>
          <p:nvPr/>
        </p:nvSpPr>
        <p:spPr bwMode="auto">
          <a:xfrm flipV="1">
            <a:off x="2343150" y="2478881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6350794" y="5314950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1885950" y="2478881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2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 rot="-1184770">
            <a:off x="3714750" y="3679031"/>
            <a:ext cx="1200150" cy="5143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 rot="-1184770">
            <a:off x="3314700" y="3507581"/>
            <a:ext cx="2000250" cy="8572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 rot="-1184770">
            <a:off x="2914650" y="3336131"/>
            <a:ext cx="2800350" cy="12001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 rot="-1184770">
            <a:off x="2555082" y="3088481"/>
            <a:ext cx="3559969" cy="1733550"/>
          </a:xfrm>
          <a:prstGeom prst="ellips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054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of Non-Convex Function</a:t>
            </a:r>
          </a:p>
        </p:txBody>
      </p:sp>
      <p:sp>
        <p:nvSpPr>
          <p:cNvPr id="151555" name="Line 3"/>
          <p:cNvSpPr>
            <a:spLocks noChangeShapeType="1"/>
          </p:cNvSpPr>
          <p:nvPr/>
        </p:nvSpPr>
        <p:spPr bwMode="auto">
          <a:xfrm>
            <a:off x="2171700" y="4641056"/>
            <a:ext cx="508635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1556" name="Line 4"/>
          <p:cNvSpPr>
            <a:spLocks noChangeShapeType="1"/>
          </p:cNvSpPr>
          <p:nvPr/>
        </p:nvSpPr>
        <p:spPr bwMode="auto">
          <a:xfrm rot="-5400000">
            <a:off x="1085850" y="3888581"/>
            <a:ext cx="21717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7131844" y="46863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600201" y="2802731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f(x)</a:t>
            </a:r>
          </a:p>
        </p:txBody>
      </p:sp>
      <p:sp>
        <p:nvSpPr>
          <p:cNvPr id="151559" name="Freeform 7"/>
          <p:cNvSpPr>
            <a:spLocks/>
          </p:cNvSpPr>
          <p:nvPr/>
        </p:nvSpPr>
        <p:spPr bwMode="auto">
          <a:xfrm>
            <a:off x="2362200" y="2162175"/>
            <a:ext cx="4276725" cy="2171700"/>
          </a:xfrm>
          <a:custGeom>
            <a:avLst/>
            <a:gdLst>
              <a:gd name="T0" fmla="*/ 0 w 3592"/>
              <a:gd name="T1" fmla="*/ 1824 h 1824"/>
              <a:gd name="T2" fmla="*/ 128 w 3592"/>
              <a:gd name="T3" fmla="*/ 1640 h 1824"/>
              <a:gd name="T4" fmla="*/ 344 w 3592"/>
              <a:gd name="T5" fmla="*/ 1288 h 1824"/>
              <a:gd name="T6" fmla="*/ 536 w 3592"/>
              <a:gd name="T7" fmla="*/ 1136 h 1824"/>
              <a:gd name="T8" fmla="*/ 656 w 3592"/>
              <a:gd name="T9" fmla="*/ 1264 h 1824"/>
              <a:gd name="T10" fmla="*/ 800 w 3592"/>
              <a:gd name="T11" fmla="*/ 1488 h 1824"/>
              <a:gd name="T12" fmla="*/ 888 w 3592"/>
              <a:gd name="T13" fmla="*/ 1632 h 1824"/>
              <a:gd name="T14" fmla="*/ 1008 w 3592"/>
              <a:gd name="T15" fmla="*/ 1682 h 1824"/>
              <a:gd name="T16" fmla="*/ 1160 w 3592"/>
              <a:gd name="T17" fmla="*/ 1642 h 1824"/>
              <a:gd name="T18" fmla="*/ 1248 w 3592"/>
              <a:gd name="T19" fmla="*/ 1474 h 1824"/>
              <a:gd name="T20" fmla="*/ 1304 w 3592"/>
              <a:gd name="T21" fmla="*/ 1338 h 1824"/>
              <a:gd name="T22" fmla="*/ 1368 w 3592"/>
              <a:gd name="T23" fmla="*/ 1226 h 1824"/>
              <a:gd name="T24" fmla="*/ 1440 w 3592"/>
              <a:gd name="T25" fmla="*/ 1154 h 1824"/>
              <a:gd name="T26" fmla="*/ 1584 w 3592"/>
              <a:gd name="T27" fmla="*/ 1114 h 1824"/>
              <a:gd name="T28" fmla="*/ 1768 w 3592"/>
              <a:gd name="T29" fmla="*/ 1106 h 1824"/>
              <a:gd name="T30" fmla="*/ 2032 w 3592"/>
              <a:gd name="T31" fmla="*/ 1106 h 1824"/>
              <a:gd name="T32" fmla="*/ 2208 w 3592"/>
              <a:gd name="T33" fmla="*/ 994 h 1824"/>
              <a:gd name="T34" fmla="*/ 2328 w 3592"/>
              <a:gd name="T35" fmla="*/ 744 h 1824"/>
              <a:gd name="T36" fmla="*/ 2536 w 3592"/>
              <a:gd name="T37" fmla="*/ 392 h 1824"/>
              <a:gd name="T38" fmla="*/ 2928 w 3592"/>
              <a:gd name="T39" fmla="*/ 848 h 1824"/>
              <a:gd name="T40" fmla="*/ 3248 w 3592"/>
              <a:gd name="T41" fmla="*/ 712 h 1824"/>
              <a:gd name="T42" fmla="*/ 3592 w 3592"/>
              <a:gd name="T43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92" h="1824">
                <a:moveTo>
                  <a:pt x="0" y="1824"/>
                </a:moveTo>
                <a:cubicBezTo>
                  <a:pt x="21" y="1793"/>
                  <a:pt x="70" y="1729"/>
                  <a:pt x="128" y="1640"/>
                </a:cubicBezTo>
                <a:cubicBezTo>
                  <a:pt x="185" y="1550"/>
                  <a:pt x="276" y="1371"/>
                  <a:pt x="344" y="1288"/>
                </a:cubicBezTo>
                <a:cubicBezTo>
                  <a:pt x="411" y="1204"/>
                  <a:pt x="484" y="1139"/>
                  <a:pt x="536" y="1136"/>
                </a:cubicBezTo>
                <a:cubicBezTo>
                  <a:pt x="587" y="1132"/>
                  <a:pt x="612" y="1205"/>
                  <a:pt x="656" y="1264"/>
                </a:cubicBezTo>
                <a:cubicBezTo>
                  <a:pt x="699" y="1322"/>
                  <a:pt x="761" y="1426"/>
                  <a:pt x="800" y="1488"/>
                </a:cubicBezTo>
                <a:cubicBezTo>
                  <a:pt x="838" y="1549"/>
                  <a:pt x="853" y="1599"/>
                  <a:pt x="888" y="1632"/>
                </a:cubicBezTo>
                <a:cubicBezTo>
                  <a:pt x="922" y="1664"/>
                  <a:pt x="962" y="1680"/>
                  <a:pt x="1008" y="1682"/>
                </a:cubicBezTo>
                <a:cubicBezTo>
                  <a:pt x="1053" y="1683"/>
                  <a:pt x="1120" y="1676"/>
                  <a:pt x="1160" y="1642"/>
                </a:cubicBezTo>
                <a:cubicBezTo>
                  <a:pt x="1199" y="1607"/>
                  <a:pt x="1224" y="1524"/>
                  <a:pt x="1248" y="1474"/>
                </a:cubicBezTo>
                <a:cubicBezTo>
                  <a:pt x="1271" y="1423"/>
                  <a:pt x="1284" y="1379"/>
                  <a:pt x="1304" y="1338"/>
                </a:cubicBezTo>
                <a:cubicBezTo>
                  <a:pt x="1323" y="1296"/>
                  <a:pt x="1345" y="1256"/>
                  <a:pt x="1368" y="1226"/>
                </a:cubicBezTo>
                <a:cubicBezTo>
                  <a:pt x="1390" y="1195"/>
                  <a:pt x="1404" y="1172"/>
                  <a:pt x="1440" y="1154"/>
                </a:cubicBezTo>
                <a:cubicBezTo>
                  <a:pt x="1475" y="1135"/>
                  <a:pt x="1529" y="1121"/>
                  <a:pt x="1584" y="1114"/>
                </a:cubicBezTo>
                <a:cubicBezTo>
                  <a:pt x="1638" y="1106"/>
                  <a:pt x="1693" y="1107"/>
                  <a:pt x="1768" y="1106"/>
                </a:cubicBezTo>
                <a:cubicBezTo>
                  <a:pt x="1842" y="1104"/>
                  <a:pt x="1958" y="1124"/>
                  <a:pt x="2032" y="1106"/>
                </a:cubicBezTo>
                <a:cubicBezTo>
                  <a:pt x="2105" y="1087"/>
                  <a:pt x="2158" y="1054"/>
                  <a:pt x="2208" y="994"/>
                </a:cubicBezTo>
                <a:cubicBezTo>
                  <a:pt x="2257" y="933"/>
                  <a:pt x="2273" y="844"/>
                  <a:pt x="2328" y="744"/>
                </a:cubicBezTo>
                <a:cubicBezTo>
                  <a:pt x="2382" y="643"/>
                  <a:pt x="2436" y="374"/>
                  <a:pt x="2536" y="392"/>
                </a:cubicBezTo>
                <a:cubicBezTo>
                  <a:pt x="2635" y="409"/>
                  <a:pt x="2809" y="794"/>
                  <a:pt x="2928" y="848"/>
                </a:cubicBezTo>
                <a:cubicBezTo>
                  <a:pt x="3046" y="901"/>
                  <a:pt x="3137" y="853"/>
                  <a:pt x="3248" y="712"/>
                </a:cubicBezTo>
                <a:cubicBezTo>
                  <a:pt x="3358" y="570"/>
                  <a:pt x="3520" y="148"/>
                  <a:pt x="3592" y="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00985"/>
            <a:ext cx="3563888" cy="273844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2015 Daniel Kirschen and University of Washington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>
                <a:solidFill>
                  <a:prstClr val="black"/>
                </a:solidFill>
              </a:rPr>
              <a:pPr/>
              <a:t>148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2959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of Non-Convex Function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2015 Daniel Kirschen and University of Washington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>
                <a:solidFill>
                  <a:prstClr val="black"/>
                </a:solidFill>
              </a:rPr>
              <a:pPr/>
              <a:t>149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52579" name="Line 3"/>
          <p:cNvSpPr>
            <a:spLocks noChangeShapeType="1"/>
          </p:cNvSpPr>
          <p:nvPr/>
        </p:nvSpPr>
        <p:spPr bwMode="auto">
          <a:xfrm>
            <a:off x="2171700" y="3955256"/>
            <a:ext cx="508635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2580" name="Line 4"/>
          <p:cNvSpPr>
            <a:spLocks noChangeShapeType="1"/>
          </p:cNvSpPr>
          <p:nvPr/>
        </p:nvSpPr>
        <p:spPr bwMode="auto">
          <a:xfrm rot="-5400000">
            <a:off x="2801541" y="3715941"/>
            <a:ext cx="3198019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7131844" y="4000500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1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4000500" y="1714500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2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52583" name="Oval 7"/>
          <p:cNvSpPr>
            <a:spLocks noChangeArrowheads="1"/>
          </p:cNvSpPr>
          <p:nvPr/>
        </p:nvSpPr>
        <p:spPr bwMode="auto">
          <a:xfrm rot="-1184770">
            <a:off x="6000750" y="2571750"/>
            <a:ext cx="1200150" cy="5143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2584" name="Oval 8"/>
          <p:cNvSpPr>
            <a:spLocks noChangeArrowheads="1"/>
          </p:cNvSpPr>
          <p:nvPr/>
        </p:nvSpPr>
        <p:spPr bwMode="auto">
          <a:xfrm rot="17384770" flipH="1">
            <a:off x="2514600" y="2628900"/>
            <a:ext cx="1200150" cy="5143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2585" name="Oval 9"/>
          <p:cNvSpPr>
            <a:spLocks noChangeArrowheads="1"/>
          </p:cNvSpPr>
          <p:nvPr/>
        </p:nvSpPr>
        <p:spPr bwMode="auto">
          <a:xfrm rot="4215230">
            <a:off x="5143500" y="4229100"/>
            <a:ext cx="1200150" cy="5143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2586" name="Oval 10"/>
          <p:cNvSpPr>
            <a:spLocks noChangeArrowheads="1"/>
          </p:cNvSpPr>
          <p:nvPr/>
        </p:nvSpPr>
        <p:spPr bwMode="auto">
          <a:xfrm rot="11984770" flipH="1">
            <a:off x="2228850" y="4171950"/>
            <a:ext cx="1200150" cy="5143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2587" name="Oval 11"/>
          <p:cNvSpPr>
            <a:spLocks noChangeArrowheads="1"/>
          </p:cNvSpPr>
          <p:nvPr/>
        </p:nvSpPr>
        <p:spPr bwMode="auto">
          <a:xfrm rot="11984770" flipH="1">
            <a:off x="2457450" y="4286250"/>
            <a:ext cx="742950" cy="2857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500">
                <a:solidFill>
                  <a:prstClr val="black"/>
                </a:solidFill>
              </a:rPr>
              <a:t>B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52588" name="Oval 12"/>
          <p:cNvSpPr>
            <a:spLocks noChangeArrowheads="1"/>
          </p:cNvSpPr>
          <p:nvPr/>
        </p:nvSpPr>
        <p:spPr bwMode="auto">
          <a:xfrm rot="17384770" flipH="1">
            <a:off x="2743200" y="2743200"/>
            <a:ext cx="742950" cy="2857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500">
                <a:solidFill>
                  <a:prstClr val="black"/>
                </a:solidFill>
              </a:rPr>
              <a:t>A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52589" name="Oval 13"/>
          <p:cNvSpPr>
            <a:spLocks noChangeArrowheads="1"/>
          </p:cNvSpPr>
          <p:nvPr/>
        </p:nvSpPr>
        <p:spPr bwMode="auto">
          <a:xfrm rot="9615230">
            <a:off x="6229350" y="2686050"/>
            <a:ext cx="742950" cy="2857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2590" name="Oval 14"/>
          <p:cNvSpPr>
            <a:spLocks noChangeArrowheads="1"/>
          </p:cNvSpPr>
          <p:nvPr/>
        </p:nvSpPr>
        <p:spPr bwMode="auto">
          <a:xfrm rot="4215230">
            <a:off x="5372100" y="4400550"/>
            <a:ext cx="742950" cy="2857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500">
                <a:solidFill>
                  <a:prstClr val="black"/>
                </a:solidFill>
              </a:rPr>
              <a:t>C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52591" name="Oval 15"/>
          <p:cNvSpPr>
            <a:spLocks noChangeArrowheads="1"/>
          </p:cNvSpPr>
          <p:nvPr/>
        </p:nvSpPr>
        <p:spPr bwMode="auto">
          <a:xfrm rot="9615230">
            <a:off x="6335316" y="2743201"/>
            <a:ext cx="514350" cy="197644"/>
          </a:xfrm>
          <a:prstGeom prst="ellips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500">
                <a:solidFill>
                  <a:prstClr val="black"/>
                </a:solidFill>
              </a:rPr>
              <a:t>D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52592" name="Oval 16"/>
          <p:cNvSpPr>
            <a:spLocks noChangeArrowheads="1"/>
          </p:cNvSpPr>
          <p:nvPr/>
        </p:nvSpPr>
        <p:spPr bwMode="auto">
          <a:xfrm rot="4671498">
            <a:off x="4972050" y="4114800"/>
            <a:ext cx="1543050" cy="742950"/>
          </a:xfrm>
          <a:prstGeom prst="ellips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2593" name="Oval 17"/>
          <p:cNvSpPr>
            <a:spLocks noChangeArrowheads="1"/>
          </p:cNvSpPr>
          <p:nvPr/>
        </p:nvSpPr>
        <p:spPr bwMode="auto">
          <a:xfrm rot="17384770" flipH="1">
            <a:off x="2521744" y="2255044"/>
            <a:ext cx="1485900" cy="1428750"/>
          </a:xfrm>
          <a:prstGeom prst="ellips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2594" name="Oval 18"/>
          <p:cNvSpPr>
            <a:spLocks noChangeArrowheads="1"/>
          </p:cNvSpPr>
          <p:nvPr/>
        </p:nvSpPr>
        <p:spPr bwMode="auto">
          <a:xfrm rot="11984770" flipH="1">
            <a:off x="2114550" y="4171950"/>
            <a:ext cx="1771650" cy="685800"/>
          </a:xfrm>
          <a:prstGeom prst="ellips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2595" name="Freeform 19"/>
          <p:cNvSpPr>
            <a:spLocks/>
          </p:cNvSpPr>
          <p:nvPr/>
        </p:nvSpPr>
        <p:spPr bwMode="auto">
          <a:xfrm>
            <a:off x="1657351" y="3648075"/>
            <a:ext cx="2580085" cy="1724025"/>
          </a:xfrm>
          <a:custGeom>
            <a:avLst/>
            <a:gdLst>
              <a:gd name="T0" fmla="*/ 0 w 2167"/>
              <a:gd name="T1" fmla="*/ 200 h 1448"/>
              <a:gd name="T2" fmla="*/ 384 w 2167"/>
              <a:gd name="T3" fmla="*/ 8 h 1448"/>
              <a:gd name="T4" fmla="*/ 1104 w 2167"/>
              <a:gd name="T5" fmla="*/ 152 h 1448"/>
              <a:gd name="T6" fmla="*/ 1968 w 2167"/>
              <a:gd name="T7" fmla="*/ 632 h 1448"/>
              <a:gd name="T8" fmla="*/ 2160 w 2167"/>
              <a:gd name="T9" fmla="*/ 1064 h 1448"/>
              <a:gd name="T10" fmla="*/ 2016 w 2167"/>
              <a:gd name="T11" fmla="*/ 1448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7" h="1448">
                <a:moveTo>
                  <a:pt x="0" y="200"/>
                </a:moveTo>
                <a:cubicBezTo>
                  <a:pt x="100" y="107"/>
                  <a:pt x="200" y="15"/>
                  <a:pt x="384" y="8"/>
                </a:cubicBezTo>
                <a:cubicBezTo>
                  <a:pt x="567" y="0"/>
                  <a:pt x="840" y="48"/>
                  <a:pt x="1104" y="152"/>
                </a:cubicBezTo>
                <a:cubicBezTo>
                  <a:pt x="1367" y="255"/>
                  <a:pt x="1792" y="480"/>
                  <a:pt x="1968" y="632"/>
                </a:cubicBezTo>
                <a:cubicBezTo>
                  <a:pt x="2144" y="784"/>
                  <a:pt x="2152" y="928"/>
                  <a:pt x="2160" y="1064"/>
                </a:cubicBezTo>
                <a:cubicBezTo>
                  <a:pt x="2167" y="1199"/>
                  <a:pt x="2091" y="1323"/>
                  <a:pt x="2016" y="1448"/>
                </a:cubicBezTo>
              </a:path>
            </a:pathLst>
          </a:custGeom>
          <a:noFill/>
          <a:ln w="28575" cmpd="sng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2596" name="Freeform 20"/>
          <p:cNvSpPr>
            <a:spLocks/>
          </p:cNvSpPr>
          <p:nvPr/>
        </p:nvSpPr>
        <p:spPr bwMode="auto">
          <a:xfrm>
            <a:off x="4619626" y="1828800"/>
            <a:ext cx="684610" cy="3371850"/>
          </a:xfrm>
          <a:custGeom>
            <a:avLst/>
            <a:gdLst>
              <a:gd name="T0" fmla="*/ 344 w 575"/>
              <a:gd name="T1" fmla="*/ 2832 h 2832"/>
              <a:gd name="T2" fmla="*/ 104 w 575"/>
              <a:gd name="T3" fmla="*/ 2352 h 2832"/>
              <a:gd name="T4" fmla="*/ 56 w 575"/>
              <a:gd name="T5" fmla="*/ 1632 h 2832"/>
              <a:gd name="T6" fmla="*/ 440 w 575"/>
              <a:gd name="T7" fmla="*/ 960 h 2832"/>
              <a:gd name="T8" fmla="*/ 536 w 575"/>
              <a:gd name="T9" fmla="*/ 384 h 2832"/>
              <a:gd name="T10" fmla="*/ 200 w 575"/>
              <a:gd name="T11" fmla="*/ 0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5" h="2832">
                <a:moveTo>
                  <a:pt x="344" y="2832"/>
                </a:moveTo>
                <a:cubicBezTo>
                  <a:pt x="247" y="2691"/>
                  <a:pt x="151" y="2551"/>
                  <a:pt x="104" y="2352"/>
                </a:cubicBezTo>
                <a:cubicBezTo>
                  <a:pt x="56" y="2152"/>
                  <a:pt x="0" y="1863"/>
                  <a:pt x="56" y="1632"/>
                </a:cubicBezTo>
                <a:cubicBezTo>
                  <a:pt x="111" y="1400"/>
                  <a:pt x="360" y="1168"/>
                  <a:pt x="440" y="960"/>
                </a:cubicBezTo>
                <a:cubicBezTo>
                  <a:pt x="520" y="752"/>
                  <a:pt x="575" y="543"/>
                  <a:pt x="536" y="384"/>
                </a:cubicBezTo>
                <a:cubicBezTo>
                  <a:pt x="496" y="224"/>
                  <a:pt x="348" y="112"/>
                  <a:pt x="200" y="0"/>
                </a:cubicBezTo>
              </a:path>
            </a:pathLst>
          </a:custGeom>
          <a:noFill/>
          <a:ln w="28575" cmpd="sng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2597" name="Freeform 21"/>
          <p:cNvSpPr>
            <a:spLocks/>
          </p:cNvSpPr>
          <p:nvPr/>
        </p:nvSpPr>
        <p:spPr bwMode="auto">
          <a:xfrm>
            <a:off x="6705600" y="3190875"/>
            <a:ext cx="1066800" cy="2181225"/>
          </a:xfrm>
          <a:custGeom>
            <a:avLst/>
            <a:gdLst>
              <a:gd name="T0" fmla="*/ 752 w 896"/>
              <a:gd name="T1" fmla="*/ 8 h 1832"/>
              <a:gd name="T2" fmla="*/ 704 w 896"/>
              <a:gd name="T3" fmla="*/ 8 h 1832"/>
              <a:gd name="T4" fmla="*/ 176 w 896"/>
              <a:gd name="T5" fmla="*/ 56 h 1832"/>
              <a:gd name="T6" fmla="*/ 32 w 896"/>
              <a:gd name="T7" fmla="*/ 248 h 1832"/>
              <a:gd name="T8" fmla="*/ 80 w 896"/>
              <a:gd name="T9" fmla="*/ 440 h 1832"/>
              <a:gd name="T10" fmla="*/ 320 w 896"/>
              <a:gd name="T11" fmla="*/ 728 h 1832"/>
              <a:gd name="T12" fmla="*/ 176 w 896"/>
              <a:gd name="T13" fmla="*/ 1016 h 1832"/>
              <a:gd name="T14" fmla="*/ 32 w 896"/>
              <a:gd name="T15" fmla="*/ 1304 h 1832"/>
              <a:gd name="T16" fmla="*/ 368 w 896"/>
              <a:gd name="T17" fmla="*/ 1736 h 1832"/>
              <a:gd name="T18" fmla="*/ 896 w 896"/>
              <a:gd name="T19" fmla="*/ 1832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6" h="1832">
                <a:moveTo>
                  <a:pt x="752" y="8"/>
                </a:moveTo>
                <a:cubicBezTo>
                  <a:pt x="776" y="4"/>
                  <a:pt x="800" y="0"/>
                  <a:pt x="704" y="8"/>
                </a:cubicBezTo>
                <a:cubicBezTo>
                  <a:pt x="608" y="16"/>
                  <a:pt x="288" y="16"/>
                  <a:pt x="176" y="56"/>
                </a:cubicBezTo>
                <a:cubicBezTo>
                  <a:pt x="64" y="96"/>
                  <a:pt x="47" y="184"/>
                  <a:pt x="32" y="248"/>
                </a:cubicBezTo>
                <a:cubicBezTo>
                  <a:pt x="16" y="311"/>
                  <a:pt x="32" y="360"/>
                  <a:pt x="80" y="440"/>
                </a:cubicBezTo>
                <a:cubicBezTo>
                  <a:pt x="128" y="520"/>
                  <a:pt x="304" y="632"/>
                  <a:pt x="320" y="728"/>
                </a:cubicBezTo>
                <a:cubicBezTo>
                  <a:pt x="336" y="824"/>
                  <a:pt x="224" y="920"/>
                  <a:pt x="176" y="1016"/>
                </a:cubicBezTo>
                <a:cubicBezTo>
                  <a:pt x="128" y="1112"/>
                  <a:pt x="0" y="1184"/>
                  <a:pt x="32" y="1304"/>
                </a:cubicBezTo>
                <a:cubicBezTo>
                  <a:pt x="63" y="1423"/>
                  <a:pt x="224" y="1648"/>
                  <a:pt x="368" y="1736"/>
                </a:cubicBezTo>
                <a:cubicBezTo>
                  <a:pt x="511" y="1823"/>
                  <a:pt x="703" y="1827"/>
                  <a:pt x="896" y="1832"/>
                </a:cubicBezTo>
              </a:path>
            </a:pathLst>
          </a:custGeom>
          <a:noFill/>
          <a:ln w="28575" cmpd="sng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2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Objective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Achieving the best possible design or operating conditions requires a way of measuring the goodness of this result</a:t>
            </a:r>
          </a:p>
          <a:p>
            <a:pPr>
              <a:lnSpc>
                <a:spcPct val="90000"/>
              </a:lnSpc>
            </a:pPr>
            <a:r>
              <a:rPr lang="en-GB" dirty="0"/>
              <a:t>We will call this measure our objective F</a:t>
            </a:r>
          </a:p>
          <a:p>
            <a:pPr>
              <a:lnSpc>
                <a:spcPct val="90000"/>
              </a:lnSpc>
            </a:pPr>
            <a:r>
              <a:rPr lang="en-GB" dirty="0"/>
              <a:t>Examples: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minimize cost of building a transformer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minimize cost of supplying power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minimize losses in a power system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maximize profit from a bidding strategy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Definition of a Convex Function</a:t>
            </a:r>
          </a:p>
        </p:txBody>
      </p:sp>
      <p:sp>
        <p:nvSpPr>
          <p:cNvPr id="153602" name="Line 2"/>
          <p:cNvSpPr>
            <a:spLocks noChangeShapeType="1"/>
          </p:cNvSpPr>
          <p:nvPr/>
        </p:nvSpPr>
        <p:spPr bwMode="auto">
          <a:xfrm flipH="1">
            <a:off x="2171700" y="3295650"/>
            <a:ext cx="17621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3603" name="Line 3"/>
          <p:cNvSpPr>
            <a:spLocks noChangeShapeType="1"/>
          </p:cNvSpPr>
          <p:nvPr/>
        </p:nvSpPr>
        <p:spPr bwMode="auto">
          <a:xfrm flipH="1">
            <a:off x="2190750" y="2705100"/>
            <a:ext cx="17621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3604" name="Line 4"/>
          <p:cNvSpPr>
            <a:spLocks noChangeShapeType="1"/>
          </p:cNvSpPr>
          <p:nvPr/>
        </p:nvSpPr>
        <p:spPr bwMode="auto">
          <a:xfrm>
            <a:off x="5657850" y="32575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>
            <a:off x="2633663" y="2305050"/>
            <a:ext cx="0" cy="142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>
            <a:off x="2619375" y="2295525"/>
            <a:ext cx="3038475" cy="942975"/>
          </a:xfrm>
          <a:prstGeom prst="line">
            <a:avLst/>
          </a:prstGeom>
          <a:noFill/>
          <a:ln w="28575">
            <a:solidFill>
              <a:srgbClr val="26A4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2171700" y="3724275"/>
            <a:ext cx="508635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 rot="16200000">
            <a:off x="1143000" y="2914650"/>
            <a:ext cx="20574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53610" name="Group 10"/>
          <p:cNvGrpSpPr>
            <a:grpSpLocks/>
          </p:cNvGrpSpPr>
          <p:nvPr/>
        </p:nvGrpSpPr>
        <p:grpSpPr bwMode="auto">
          <a:xfrm flipV="1">
            <a:off x="2571750" y="1960960"/>
            <a:ext cx="4229100" cy="1428750"/>
            <a:chOff x="1200" y="1135"/>
            <a:chExt cx="3552" cy="1200"/>
          </a:xfrm>
        </p:grpSpPr>
        <p:sp>
          <p:nvSpPr>
            <p:cNvPr id="153611" name="Arc 11"/>
            <p:cNvSpPr>
              <a:spLocks/>
            </p:cNvSpPr>
            <p:nvPr/>
          </p:nvSpPr>
          <p:spPr bwMode="auto">
            <a:xfrm>
              <a:off x="2964" y="1135"/>
              <a:ext cx="1788" cy="1200"/>
            </a:xfrm>
            <a:custGeom>
              <a:avLst/>
              <a:gdLst>
                <a:gd name="G0" fmla="+- 151 0 0"/>
                <a:gd name="G1" fmla="+- 21600 0 0"/>
                <a:gd name="G2" fmla="+- 21600 0 0"/>
                <a:gd name="T0" fmla="*/ 0 w 21749"/>
                <a:gd name="T1" fmla="*/ 1 h 21600"/>
                <a:gd name="T2" fmla="*/ 21749 w 21749"/>
                <a:gd name="T3" fmla="*/ 21319 h 21600"/>
                <a:gd name="T4" fmla="*/ 151 w 217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9" h="21600" fill="none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</a:path>
                <a:path w="21749" h="21600" stroke="0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  <a:lnTo>
                    <a:pt x="151" y="2160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3612" name="Arc 12"/>
            <p:cNvSpPr>
              <a:spLocks/>
            </p:cNvSpPr>
            <p:nvPr/>
          </p:nvSpPr>
          <p:spPr bwMode="auto">
            <a:xfrm flipH="1">
              <a:off x="1200" y="1135"/>
              <a:ext cx="1788" cy="1200"/>
            </a:xfrm>
            <a:custGeom>
              <a:avLst/>
              <a:gdLst>
                <a:gd name="G0" fmla="+- 151 0 0"/>
                <a:gd name="G1" fmla="+- 21600 0 0"/>
                <a:gd name="G2" fmla="+- 21600 0 0"/>
                <a:gd name="T0" fmla="*/ 0 w 21749"/>
                <a:gd name="T1" fmla="*/ 1 h 21600"/>
                <a:gd name="T2" fmla="*/ 21749 w 21749"/>
                <a:gd name="T3" fmla="*/ 21319 h 21600"/>
                <a:gd name="T4" fmla="*/ 151 w 217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9" h="21600" fill="none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</a:path>
                <a:path w="21749" h="21600" stroke="0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  <a:lnTo>
                    <a:pt x="151" y="2160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7131844" y="3769519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2140744" y="1627585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f(x)</a:t>
            </a:r>
          </a:p>
        </p:txBody>
      </p:sp>
      <p:sp>
        <p:nvSpPr>
          <p:cNvPr id="153615" name="Oval 15"/>
          <p:cNvSpPr>
            <a:spLocks noChangeArrowheads="1"/>
          </p:cNvSpPr>
          <p:nvPr/>
        </p:nvSpPr>
        <p:spPr bwMode="auto">
          <a:xfrm>
            <a:off x="5603083" y="3187303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3616" name="Oval 16"/>
          <p:cNvSpPr>
            <a:spLocks noChangeArrowheads="1"/>
          </p:cNvSpPr>
          <p:nvPr/>
        </p:nvSpPr>
        <p:spPr bwMode="auto">
          <a:xfrm>
            <a:off x="2580085" y="2244328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2474119" y="3693319"/>
            <a:ext cx="369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a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53618" name="Text Box 18"/>
          <p:cNvSpPr txBox="1">
            <a:spLocks noChangeArrowheads="1"/>
          </p:cNvSpPr>
          <p:nvPr/>
        </p:nvSpPr>
        <p:spPr bwMode="auto">
          <a:xfrm>
            <a:off x="5493544" y="3693319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  <a:r>
              <a:rPr lang="en-GB" sz="1800" baseline="-25000">
                <a:solidFill>
                  <a:prstClr val="black"/>
                </a:solidFill>
              </a:rPr>
              <a:t>b</a:t>
            </a: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3807619" y="3693319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y</a:t>
            </a:r>
          </a:p>
        </p:txBody>
      </p:sp>
      <p:sp>
        <p:nvSpPr>
          <p:cNvPr id="153620" name="Line 20"/>
          <p:cNvSpPr>
            <a:spLocks noChangeShapeType="1"/>
          </p:cNvSpPr>
          <p:nvPr/>
        </p:nvSpPr>
        <p:spPr bwMode="auto">
          <a:xfrm>
            <a:off x="3933825" y="269557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3621" name="Oval 21"/>
          <p:cNvSpPr>
            <a:spLocks noChangeArrowheads="1"/>
          </p:cNvSpPr>
          <p:nvPr/>
        </p:nvSpPr>
        <p:spPr bwMode="auto">
          <a:xfrm>
            <a:off x="3879058" y="3225403"/>
            <a:ext cx="108347" cy="10834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3622" name="Oval 22"/>
          <p:cNvSpPr>
            <a:spLocks noChangeArrowheads="1"/>
          </p:cNvSpPr>
          <p:nvPr/>
        </p:nvSpPr>
        <p:spPr bwMode="auto">
          <a:xfrm>
            <a:off x="3879058" y="2644378"/>
            <a:ext cx="108347" cy="108347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3623" name="Text Box 23"/>
          <p:cNvSpPr txBox="1">
            <a:spLocks noChangeArrowheads="1"/>
          </p:cNvSpPr>
          <p:nvPr/>
        </p:nvSpPr>
        <p:spPr bwMode="auto">
          <a:xfrm>
            <a:off x="1674019" y="3113485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f(y)</a:t>
            </a:r>
          </a:p>
        </p:txBody>
      </p:sp>
      <p:sp>
        <p:nvSpPr>
          <p:cNvPr id="153624" name="Text Box 24"/>
          <p:cNvSpPr txBox="1">
            <a:spLocks noChangeArrowheads="1"/>
          </p:cNvSpPr>
          <p:nvPr/>
        </p:nvSpPr>
        <p:spPr bwMode="auto">
          <a:xfrm>
            <a:off x="1826419" y="2531269"/>
            <a:ext cx="2872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153625" name="Text Box 25"/>
          <p:cNvSpPr txBox="1">
            <a:spLocks noChangeArrowheads="1"/>
          </p:cNvSpPr>
          <p:nvPr/>
        </p:nvSpPr>
        <p:spPr bwMode="auto">
          <a:xfrm>
            <a:off x="1294210" y="4455320"/>
            <a:ext cx="66593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A convex function is a function such that, for any two points x</a:t>
            </a:r>
            <a:r>
              <a:rPr lang="en-GB" sz="1800" baseline="-25000">
                <a:solidFill>
                  <a:prstClr val="black"/>
                </a:solidFill>
              </a:rPr>
              <a:t>a</a:t>
            </a:r>
            <a:r>
              <a:rPr lang="en-GB" sz="1800">
                <a:solidFill>
                  <a:prstClr val="black"/>
                </a:solidFill>
              </a:rPr>
              <a:t> and x</a:t>
            </a:r>
            <a:r>
              <a:rPr lang="en-GB" sz="1800" baseline="-25000">
                <a:solidFill>
                  <a:prstClr val="black"/>
                </a:solidFill>
              </a:rPr>
              <a:t>b</a:t>
            </a:r>
            <a:br>
              <a:rPr lang="en-GB" sz="1800">
                <a:solidFill>
                  <a:prstClr val="black"/>
                </a:solidFill>
              </a:rPr>
            </a:br>
            <a:r>
              <a:rPr lang="en-GB" sz="1800">
                <a:solidFill>
                  <a:prstClr val="black"/>
                </a:solidFill>
              </a:rPr>
              <a:t>belonging to the feasible set and any </a:t>
            </a:r>
            <a:r>
              <a:rPr lang="en-GB" sz="1800" i="1">
                <a:solidFill>
                  <a:prstClr val="black"/>
                </a:solidFill>
              </a:rPr>
              <a:t>k</a:t>
            </a:r>
            <a:r>
              <a:rPr lang="en-GB" sz="1800">
                <a:solidFill>
                  <a:prstClr val="black"/>
                </a:solidFill>
              </a:rPr>
              <a:t> such that 0 ≤ k ≤1, we have: </a:t>
            </a:r>
          </a:p>
        </p:txBody>
      </p:sp>
      <p:graphicFrame>
        <p:nvGraphicFramePr>
          <p:cNvPr id="153626" name="Object 26"/>
          <p:cNvGraphicFramePr>
            <a:graphicFrameLocks noChangeAspect="1"/>
          </p:cNvGraphicFramePr>
          <p:nvPr/>
        </p:nvGraphicFramePr>
        <p:xfrm>
          <a:off x="1800225" y="5348288"/>
          <a:ext cx="5506641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43" name="Equation" r:id="rId3" imgW="7340600" imgH="368300" progId="Equation.DSMT4">
                  <p:embed/>
                </p:oleObj>
              </mc:Choice>
              <mc:Fallback>
                <p:oleObj name="Equation" r:id="rId3" imgW="7340600" imgH="368300" progId="Equation.DSMT4">
                  <p:embed/>
                  <p:pic>
                    <p:nvPicPr>
                      <p:cNvPr id="1536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5348288"/>
                        <a:ext cx="5506641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13020"/>
            <a:ext cx="3635896" cy="273844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2015 Daniel Kirschen and University of Washington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>
                <a:solidFill>
                  <a:prstClr val="black"/>
                </a:solidFill>
              </a:rPr>
              <a:pPr/>
              <a:t>150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1872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of Non-Convex Function</a:t>
            </a:r>
          </a:p>
        </p:txBody>
      </p:sp>
      <p:sp>
        <p:nvSpPr>
          <p:cNvPr id="154627" name="Line 3"/>
          <p:cNvSpPr>
            <a:spLocks noChangeShapeType="1"/>
          </p:cNvSpPr>
          <p:nvPr/>
        </p:nvSpPr>
        <p:spPr bwMode="auto">
          <a:xfrm>
            <a:off x="2171700" y="4641056"/>
            <a:ext cx="508635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4628" name="Line 4"/>
          <p:cNvSpPr>
            <a:spLocks noChangeShapeType="1"/>
          </p:cNvSpPr>
          <p:nvPr/>
        </p:nvSpPr>
        <p:spPr bwMode="auto">
          <a:xfrm rot="-5400000">
            <a:off x="1085850" y="3888581"/>
            <a:ext cx="21717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7131844" y="46863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1600201" y="2802731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black"/>
                </a:solidFill>
              </a:rPr>
              <a:t>f(x)</a:t>
            </a:r>
          </a:p>
        </p:txBody>
      </p:sp>
      <p:sp>
        <p:nvSpPr>
          <p:cNvPr id="154631" name="Freeform 7"/>
          <p:cNvSpPr>
            <a:spLocks/>
          </p:cNvSpPr>
          <p:nvPr/>
        </p:nvSpPr>
        <p:spPr bwMode="auto">
          <a:xfrm>
            <a:off x="2362200" y="2162175"/>
            <a:ext cx="4276725" cy="2171700"/>
          </a:xfrm>
          <a:custGeom>
            <a:avLst/>
            <a:gdLst>
              <a:gd name="T0" fmla="*/ 0 w 3592"/>
              <a:gd name="T1" fmla="*/ 1824 h 1824"/>
              <a:gd name="T2" fmla="*/ 128 w 3592"/>
              <a:gd name="T3" fmla="*/ 1640 h 1824"/>
              <a:gd name="T4" fmla="*/ 344 w 3592"/>
              <a:gd name="T5" fmla="*/ 1288 h 1824"/>
              <a:gd name="T6" fmla="*/ 536 w 3592"/>
              <a:gd name="T7" fmla="*/ 1136 h 1824"/>
              <a:gd name="T8" fmla="*/ 656 w 3592"/>
              <a:gd name="T9" fmla="*/ 1264 h 1824"/>
              <a:gd name="T10" fmla="*/ 800 w 3592"/>
              <a:gd name="T11" fmla="*/ 1488 h 1824"/>
              <a:gd name="T12" fmla="*/ 888 w 3592"/>
              <a:gd name="T13" fmla="*/ 1632 h 1824"/>
              <a:gd name="T14" fmla="*/ 1008 w 3592"/>
              <a:gd name="T15" fmla="*/ 1682 h 1824"/>
              <a:gd name="T16" fmla="*/ 1160 w 3592"/>
              <a:gd name="T17" fmla="*/ 1642 h 1824"/>
              <a:gd name="T18" fmla="*/ 1248 w 3592"/>
              <a:gd name="T19" fmla="*/ 1474 h 1824"/>
              <a:gd name="T20" fmla="*/ 1304 w 3592"/>
              <a:gd name="T21" fmla="*/ 1338 h 1824"/>
              <a:gd name="T22" fmla="*/ 1368 w 3592"/>
              <a:gd name="T23" fmla="*/ 1226 h 1824"/>
              <a:gd name="T24" fmla="*/ 1440 w 3592"/>
              <a:gd name="T25" fmla="*/ 1154 h 1824"/>
              <a:gd name="T26" fmla="*/ 1584 w 3592"/>
              <a:gd name="T27" fmla="*/ 1114 h 1824"/>
              <a:gd name="T28" fmla="*/ 1768 w 3592"/>
              <a:gd name="T29" fmla="*/ 1106 h 1824"/>
              <a:gd name="T30" fmla="*/ 2032 w 3592"/>
              <a:gd name="T31" fmla="*/ 1106 h 1824"/>
              <a:gd name="T32" fmla="*/ 2208 w 3592"/>
              <a:gd name="T33" fmla="*/ 994 h 1824"/>
              <a:gd name="T34" fmla="*/ 2328 w 3592"/>
              <a:gd name="T35" fmla="*/ 744 h 1824"/>
              <a:gd name="T36" fmla="*/ 2536 w 3592"/>
              <a:gd name="T37" fmla="*/ 392 h 1824"/>
              <a:gd name="T38" fmla="*/ 2928 w 3592"/>
              <a:gd name="T39" fmla="*/ 848 h 1824"/>
              <a:gd name="T40" fmla="*/ 3248 w 3592"/>
              <a:gd name="T41" fmla="*/ 712 h 1824"/>
              <a:gd name="T42" fmla="*/ 3592 w 3592"/>
              <a:gd name="T43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92" h="1824">
                <a:moveTo>
                  <a:pt x="0" y="1824"/>
                </a:moveTo>
                <a:cubicBezTo>
                  <a:pt x="21" y="1793"/>
                  <a:pt x="70" y="1729"/>
                  <a:pt x="128" y="1640"/>
                </a:cubicBezTo>
                <a:cubicBezTo>
                  <a:pt x="185" y="1550"/>
                  <a:pt x="276" y="1371"/>
                  <a:pt x="344" y="1288"/>
                </a:cubicBezTo>
                <a:cubicBezTo>
                  <a:pt x="411" y="1204"/>
                  <a:pt x="484" y="1139"/>
                  <a:pt x="536" y="1136"/>
                </a:cubicBezTo>
                <a:cubicBezTo>
                  <a:pt x="587" y="1132"/>
                  <a:pt x="612" y="1205"/>
                  <a:pt x="656" y="1264"/>
                </a:cubicBezTo>
                <a:cubicBezTo>
                  <a:pt x="699" y="1322"/>
                  <a:pt x="761" y="1426"/>
                  <a:pt x="800" y="1488"/>
                </a:cubicBezTo>
                <a:cubicBezTo>
                  <a:pt x="838" y="1549"/>
                  <a:pt x="853" y="1599"/>
                  <a:pt x="888" y="1632"/>
                </a:cubicBezTo>
                <a:cubicBezTo>
                  <a:pt x="922" y="1664"/>
                  <a:pt x="962" y="1680"/>
                  <a:pt x="1008" y="1682"/>
                </a:cubicBezTo>
                <a:cubicBezTo>
                  <a:pt x="1053" y="1683"/>
                  <a:pt x="1120" y="1676"/>
                  <a:pt x="1160" y="1642"/>
                </a:cubicBezTo>
                <a:cubicBezTo>
                  <a:pt x="1199" y="1607"/>
                  <a:pt x="1224" y="1524"/>
                  <a:pt x="1248" y="1474"/>
                </a:cubicBezTo>
                <a:cubicBezTo>
                  <a:pt x="1271" y="1423"/>
                  <a:pt x="1284" y="1379"/>
                  <a:pt x="1304" y="1338"/>
                </a:cubicBezTo>
                <a:cubicBezTo>
                  <a:pt x="1323" y="1296"/>
                  <a:pt x="1345" y="1256"/>
                  <a:pt x="1368" y="1226"/>
                </a:cubicBezTo>
                <a:cubicBezTo>
                  <a:pt x="1390" y="1195"/>
                  <a:pt x="1404" y="1172"/>
                  <a:pt x="1440" y="1154"/>
                </a:cubicBezTo>
                <a:cubicBezTo>
                  <a:pt x="1475" y="1135"/>
                  <a:pt x="1529" y="1121"/>
                  <a:pt x="1584" y="1114"/>
                </a:cubicBezTo>
                <a:cubicBezTo>
                  <a:pt x="1638" y="1106"/>
                  <a:pt x="1693" y="1107"/>
                  <a:pt x="1768" y="1106"/>
                </a:cubicBezTo>
                <a:cubicBezTo>
                  <a:pt x="1842" y="1104"/>
                  <a:pt x="1958" y="1124"/>
                  <a:pt x="2032" y="1106"/>
                </a:cubicBezTo>
                <a:cubicBezTo>
                  <a:pt x="2105" y="1087"/>
                  <a:pt x="2158" y="1054"/>
                  <a:pt x="2208" y="994"/>
                </a:cubicBezTo>
                <a:cubicBezTo>
                  <a:pt x="2257" y="933"/>
                  <a:pt x="2273" y="844"/>
                  <a:pt x="2328" y="744"/>
                </a:cubicBezTo>
                <a:cubicBezTo>
                  <a:pt x="2382" y="643"/>
                  <a:pt x="2436" y="374"/>
                  <a:pt x="2536" y="392"/>
                </a:cubicBezTo>
                <a:cubicBezTo>
                  <a:pt x="2635" y="409"/>
                  <a:pt x="2809" y="794"/>
                  <a:pt x="2928" y="848"/>
                </a:cubicBezTo>
                <a:cubicBezTo>
                  <a:pt x="3046" y="901"/>
                  <a:pt x="3137" y="853"/>
                  <a:pt x="3248" y="712"/>
                </a:cubicBezTo>
                <a:cubicBezTo>
                  <a:pt x="3358" y="570"/>
                  <a:pt x="3520" y="148"/>
                  <a:pt x="3592" y="0"/>
                </a:cubicBezTo>
              </a:path>
            </a:pathLst>
          </a:custGeom>
          <a:noFill/>
          <a:ln w="28575" cmpd="sng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4632" name="Line 8"/>
          <p:cNvSpPr>
            <a:spLocks noChangeShapeType="1"/>
          </p:cNvSpPr>
          <p:nvPr/>
        </p:nvSpPr>
        <p:spPr bwMode="auto">
          <a:xfrm flipV="1">
            <a:off x="2657475" y="2571750"/>
            <a:ext cx="3800475" cy="1257300"/>
          </a:xfrm>
          <a:prstGeom prst="line">
            <a:avLst/>
          </a:prstGeom>
          <a:noFill/>
          <a:ln w="28575">
            <a:solidFill>
              <a:srgbClr val="26A4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4633" name="Oval 9"/>
          <p:cNvSpPr>
            <a:spLocks noChangeArrowheads="1"/>
          </p:cNvSpPr>
          <p:nvPr/>
        </p:nvSpPr>
        <p:spPr bwMode="auto">
          <a:xfrm>
            <a:off x="6400801" y="2514601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4634" name="Oval 10"/>
          <p:cNvSpPr>
            <a:spLocks noChangeArrowheads="1"/>
          </p:cNvSpPr>
          <p:nvPr/>
        </p:nvSpPr>
        <p:spPr bwMode="auto">
          <a:xfrm>
            <a:off x="2619376" y="3771901"/>
            <a:ext cx="108347" cy="10834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4635" name="Line 11"/>
          <p:cNvSpPr>
            <a:spLocks noChangeShapeType="1"/>
          </p:cNvSpPr>
          <p:nvPr/>
        </p:nvSpPr>
        <p:spPr bwMode="auto">
          <a:xfrm flipV="1">
            <a:off x="2667000" y="3667125"/>
            <a:ext cx="476250" cy="161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4636" name="Line 12"/>
          <p:cNvSpPr>
            <a:spLocks noChangeShapeType="1"/>
          </p:cNvSpPr>
          <p:nvPr/>
        </p:nvSpPr>
        <p:spPr bwMode="auto">
          <a:xfrm flipV="1">
            <a:off x="5162550" y="2861073"/>
            <a:ext cx="409575" cy="13930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582" y="6493446"/>
            <a:ext cx="3039238" cy="273844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2015 Daniel Kirschen and University of Washington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>
                <a:solidFill>
                  <a:prstClr val="black"/>
                </a:solidFill>
              </a:rPr>
              <a:pPr/>
              <a:t>151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274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Importance of Convexity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1409700" y="1771650"/>
            <a:ext cx="6324600" cy="3657600"/>
          </a:xfrm>
        </p:spPr>
        <p:txBody>
          <a:bodyPr/>
          <a:lstStyle/>
          <a:p>
            <a:r>
              <a:rPr lang="en-GB" sz="1800" dirty="0"/>
              <a:t>If we can prove that a minimization problem is convex:</a:t>
            </a:r>
          </a:p>
          <a:p>
            <a:pPr lvl="1"/>
            <a:r>
              <a:rPr lang="en-GB" sz="1500" dirty="0"/>
              <a:t>Convex feasible set</a:t>
            </a:r>
          </a:p>
          <a:p>
            <a:pPr lvl="1"/>
            <a:r>
              <a:rPr lang="en-GB" sz="1500" dirty="0"/>
              <a:t>Convex objective function</a:t>
            </a:r>
          </a:p>
          <a:p>
            <a:pPr>
              <a:buFontTx/>
              <a:buNone/>
            </a:pPr>
            <a:r>
              <a:rPr lang="en-GB" sz="1800" dirty="0">
                <a:solidFill>
                  <a:srgbClr val="CC0000"/>
                </a:solidFill>
                <a:sym typeface="Wingdings" charset="0"/>
              </a:rPr>
              <a:t></a:t>
            </a:r>
            <a:r>
              <a:rPr lang="en-GB" sz="1800" dirty="0"/>
              <a:t>Then, the problem has one and only one solution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Proving convexity is often difficult</a:t>
            </a:r>
          </a:p>
          <a:p>
            <a:r>
              <a:rPr lang="en-GB" sz="1800" dirty="0"/>
              <a:t>Power system problems are usually not convex </a:t>
            </a:r>
          </a:p>
          <a:p>
            <a:pPr>
              <a:buFontTx/>
              <a:buNone/>
            </a:pPr>
            <a:r>
              <a:rPr lang="en-GB" sz="1800" dirty="0">
                <a:solidFill>
                  <a:srgbClr val="CC0000"/>
                </a:solidFill>
                <a:sym typeface="Wingdings" charset="0"/>
              </a:rPr>
              <a:t></a:t>
            </a:r>
            <a:r>
              <a:rPr lang="en-GB" sz="1800" dirty="0"/>
              <a:t>There may be more than one solution to power system optimization problems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2015 Daniel Kirschen and University of Washington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>
                <a:solidFill>
                  <a:prstClr val="black"/>
                </a:solidFill>
              </a:rPr>
              <a:pPr/>
              <a:t>152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3064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4255" y="2571750"/>
            <a:ext cx="5855494" cy="85725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/>
              <a:t>Unit Commitment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25" y="3771900"/>
            <a:ext cx="4800600" cy="131445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t" anchorCtr="0" compatLnSpc="1">
            <a:prstTxWarp prst="textNoShape">
              <a:avLst/>
            </a:prstTxWarp>
          </a:bodyPr>
          <a:lstStyle/>
          <a:p>
            <a:pPr marL="257175" indent="-257175"/>
            <a:r>
              <a:rPr lang="en-GB" dirty="0"/>
              <a:t>Daniel Kirschen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2015 Daniel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7B10-2471-FD4B-924C-583E4A9B65D2}" type="slidenum">
              <a:rPr lang="en-GB"/>
              <a:pPr/>
              <a:t>153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253677"/>
      </p:ext>
    </p:extLst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Economic Dispatch: Problem Definition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Given load</a:t>
            </a:r>
          </a:p>
          <a:p>
            <a:r>
              <a:rPr lang="en-GB" dirty="0"/>
              <a:t>Given set of units on-line</a:t>
            </a:r>
          </a:p>
          <a:p>
            <a:r>
              <a:rPr lang="en-GB" dirty="0"/>
              <a:t>How much should each unit generate to meet this load at minimum cost?</a:t>
            </a:r>
            <a:endParaRPr lang="en-GB" sz="1800" dirty="0"/>
          </a:p>
        </p:txBody>
      </p:sp>
      <p:sp>
        <p:nvSpPr>
          <p:cNvPr id="2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2015 Daniel Kirschen and the University of Washington</a:t>
            </a:r>
            <a:endParaRPr lang="en-GB"/>
          </a:p>
        </p:txBody>
      </p:sp>
      <p:sp>
        <p:nvSpPr>
          <p:cNvPr id="29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E6CCEF-CE4D-1449-B669-696D7A54072A}" type="slidenum">
              <a:rPr lang="en-GB"/>
              <a:pPr/>
              <a:t>154</a:t>
            </a:fld>
            <a:endParaRPr lang="en-GB"/>
          </a:p>
        </p:txBody>
      </p:sp>
      <p:grpSp>
        <p:nvGrpSpPr>
          <p:cNvPr id="114716" name="Group 28"/>
          <p:cNvGrpSpPr>
            <a:grpSpLocks/>
          </p:cNvGrpSpPr>
          <p:nvPr/>
        </p:nvGrpSpPr>
        <p:grpSpPr bwMode="auto">
          <a:xfrm>
            <a:off x="4180286" y="4245770"/>
            <a:ext cx="2992040" cy="840581"/>
            <a:chOff x="1720" y="912"/>
            <a:chExt cx="2320" cy="706"/>
          </a:xfrm>
        </p:grpSpPr>
        <p:sp>
          <p:nvSpPr>
            <p:cNvPr id="114717" name="Line 29"/>
            <p:cNvSpPr>
              <a:spLocks noChangeShapeType="1"/>
            </p:cNvSpPr>
            <p:nvPr/>
          </p:nvSpPr>
          <p:spPr bwMode="auto">
            <a:xfrm>
              <a:off x="1720" y="912"/>
              <a:ext cx="232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18" name="Oval 30"/>
            <p:cNvSpPr>
              <a:spLocks noChangeArrowheads="1"/>
            </p:cNvSpPr>
            <p:nvPr/>
          </p:nvSpPr>
          <p:spPr bwMode="auto">
            <a:xfrm>
              <a:off x="2016" y="1380"/>
              <a:ext cx="231" cy="23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19" name="Oval 31"/>
            <p:cNvSpPr>
              <a:spLocks noChangeArrowheads="1"/>
            </p:cNvSpPr>
            <p:nvPr/>
          </p:nvSpPr>
          <p:spPr bwMode="auto">
            <a:xfrm>
              <a:off x="2008" y="1372"/>
              <a:ext cx="247" cy="246"/>
            </a:xfrm>
            <a:prstGeom prst="ellipse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20" name="Line 32"/>
            <p:cNvSpPr>
              <a:spLocks noChangeShapeType="1"/>
            </p:cNvSpPr>
            <p:nvPr/>
          </p:nvSpPr>
          <p:spPr bwMode="auto">
            <a:xfrm>
              <a:off x="2131" y="920"/>
              <a:ext cx="1" cy="45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21" name="Rectangle 33"/>
            <p:cNvSpPr>
              <a:spLocks noChangeArrowheads="1"/>
            </p:cNvSpPr>
            <p:nvPr/>
          </p:nvSpPr>
          <p:spPr bwMode="auto">
            <a:xfrm>
              <a:off x="2088" y="1428"/>
              <a:ext cx="87" cy="155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200">
                  <a:solidFill>
                    <a:schemeClr val="bg1"/>
                  </a:solidFill>
                  <a:latin typeface="Geneva" charset="0"/>
                </a:rPr>
                <a:t>A</a:t>
              </a:r>
              <a:endParaRPr lang="en-GB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14722" name="Rectangle 34"/>
            <p:cNvSpPr>
              <a:spLocks noChangeArrowheads="1"/>
            </p:cNvSpPr>
            <p:nvPr/>
          </p:nvSpPr>
          <p:spPr bwMode="auto">
            <a:xfrm>
              <a:off x="2080" y="1126"/>
              <a:ext cx="103" cy="10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23" name="Rectangle 35"/>
            <p:cNvSpPr>
              <a:spLocks noChangeArrowheads="1"/>
            </p:cNvSpPr>
            <p:nvPr/>
          </p:nvSpPr>
          <p:spPr bwMode="auto">
            <a:xfrm>
              <a:off x="2072" y="1118"/>
              <a:ext cx="119" cy="119"/>
            </a:xfrm>
            <a:prstGeom prst="rect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24" name="Oval 36"/>
            <p:cNvSpPr>
              <a:spLocks noChangeArrowheads="1"/>
            </p:cNvSpPr>
            <p:nvPr/>
          </p:nvSpPr>
          <p:spPr bwMode="auto">
            <a:xfrm>
              <a:off x="2598" y="1380"/>
              <a:ext cx="231" cy="23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25" name="Oval 37"/>
            <p:cNvSpPr>
              <a:spLocks noChangeArrowheads="1"/>
            </p:cNvSpPr>
            <p:nvPr/>
          </p:nvSpPr>
          <p:spPr bwMode="auto">
            <a:xfrm>
              <a:off x="2590" y="1372"/>
              <a:ext cx="247" cy="246"/>
            </a:xfrm>
            <a:prstGeom prst="ellipse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auto">
            <a:xfrm>
              <a:off x="2713" y="920"/>
              <a:ext cx="1" cy="45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27" name="Rectangle 39"/>
            <p:cNvSpPr>
              <a:spLocks noChangeArrowheads="1"/>
            </p:cNvSpPr>
            <p:nvPr/>
          </p:nvSpPr>
          <p:spPr bwMode="auto">
            <a:xfrm>
              <a:off x="2670" y="1428"/>
              <a:ext cx="76" cy="155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200">
                  <a:solidFill>
                    <a:schemeClr val="bg1"/>
                  </a:solidFill>
                  <a:latin typeface="Geneva" charset="0"/>
                </a:rPr>
                <a:t>B</a:t>
              </a:r>
              <a:endParaRPr lang="en-GB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14728" name="Rectangle 40"/>
            <p:cNvSpPr>
              <a:spLocks noChangeArrowheads="1"/>
            </p:cNvSpPr>
            <p:nvPr/>
          </p:nvSpPr>
          <p:spPr bwMode="auto">
            <a:xfrm>
              <a:off x="2662" y="1126"/>
              <a:ext cx="103" cy="10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29" name="Rectangle 41"/>
            <p:cNvSpPr>
              <a:spLocks noChangeArrowheads="1"/>
            </p:cNvSpPr>
            <p:nvPr/>
          </p:nvSpPr>
          <p:spPr bwMode="auto">
            <a:xfrm>
              <a:off x="2654" y="1118"/>
              <a:ext cx="119" cy="119"/>
            </a:xfrm>
            <a:prstGeom prst="rect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30" name="Oval 42"/>
            <p:cNvSpPr>
              <a:spLocks noChangeArrowheads="1"/>
            </p:cNvSpPr>
            <p:nvPr/>
          </p:nvSpPr>
          <p:spPr bwMode="auto">
            <a:xfrm>
              <a:off x="3198" y="1380"/>
              <a:ext cx="231" cy="23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31" name="Oval 43"/>
            <p:cNvSpPr>
              <a:spLocks noChangeArrowheads="1"/>
            </p:cNvSpPr>
            <p:nvPr/>
          </p:nvSpPr>
          <p:spPr bwMode="auto">
            <a:xfrm>
              <a:off x="3191" y="1372"/>
              <a:ext cx="247" cy="246"/>
            </a:xfrm>
            <a:prstGeom prst="ellipse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32" name="Line 44"/>
            <p:cNvSpPr>
              <a:spLocks noChangeShapeType="1"/>
            </p:cNvSpPr>
            <p:nvPr/>
          </p:nvSpPr>
          <p:spPr bwMode="auto">
            <a:xfrm>
              <a:off x="3313" y="920"/>
              <a:ext cx="1" cy="45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33" name="Rectangle 45"/>
            <p:cNvSpPr>
              <a:spLocks noChangeArrowheads="1"/>
            </p:cNvSpPr>
            <p:nvPr/>
          </p:nvSpPr>
          <p:spPr bwMode="auto">
            <a:xfrm>
              <a:off x="3270" y="1428"/>
              <a:ext cx="78" cy="155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200">
                  <a:solidFill>
                    <a:schemeClr val="bg1"/>
                  </a:solidFill>
                  <a:latin typeface="Geneva" charset="0"/>
                </a:rPr>
                <a:t>C</a:t>
              </a:r>
              <a:endParaRPr lang="en-GB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14734" name="Rectangle 46"/>
            <p:cNvSpPr>
              <a:spLocks noChangeArrowheads="1"/>
            </p:cNvSpPr>
            <p:nvPr/>
          </p:nvSpPr>
          <p:spPr bwMode="auto">
            <a:xfrm>
              <a:off x="3263" y="1126"/>
              <a:ext cx="103" cy="10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35" name="Rectangle 47"/>
            <p:cNvSpPr>
              <a:spLocks noChangeArrowheads="1"/>
            </p:cNvSpPr>
            <p:nvPr/>
          </p:nvSpPr>
          <p:spPr bwMode="auto">
            <a:xfrm>
              <a:off x="3255" y="1118"/>
              <a:ext cx="119" cy="119"/>
            </a:xfrm>
            <a:prstGeom prst="rect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736" name="Rectangle 48"/>
            <p:cNvSpPr>
              <a:spLocks noChangeArrowheads="1"/>
            </p:cNvSpPr>
            <p:nvPr/>
          </p:nvSpPr>
          <p:spPr bwMode="auto">
            <a:xfrm>
              <a:off x="3804" y="1364"/>
              <a:ext cx="7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200" b="1">
                  <a:latin typeface="Geneva" charset="0"/>
                </a:rPr>
                <a:t>L</a:t>
              </a:r>
              <a:endParaRPr lang="en-GB" sz="1800">
                <a:latin typeface="Times New Roman" charset="0"/>
              </a:endParaRPr>
            </a:p>
          </p:txBody>
        </p:sp>
        <p:grpSp>
          <p:nvGrpSpPr>
            <p:cNvPr id="114737" name="Group 49"/>
            <p:cNvGrpSpPr>
              <a:grpSpLocks/>
            </p:cNvGrpSpPr>
            <p:nvPr/>
          </p:nvGrpSpPr>
          <p:grpSpPr bwMode="auto">
            <a:xfrm>
              <a:off x="3761" y="936"/>
              <a:ext cx="160" cy="373"/>
              <a:chOff x="5121" y="3046"/>
              <a:chExt cx="160" cy="373"/>
            </a:xfrm>
          </p:grpSpPr>
          <p:sp>
            <p:nvSpPr>
              <p:cNvPr id="114738" name="Freeform 50"/>
              <p:cNvSpPr>
                <a:spLocks/>
              </p:cNvSpPr>
              <p:nvPr/>
            </p:nvSpPr>
            <p:spPr bwMode="auto">
              <a:xfrm>
                <a:off x="5121" y="3260"/>
                <a:ext cx="160" cy="159"/>
              </a:xfrm>
              <a:custGeom>
                <a:avLst/>
                <a:gdLst>
                  <a:gd name="T0" fmla="*/ 80 w 160"/>
                  <a:gd name="T1" fmla="*/ 159 h 159"/>
                  <a:gd name="T2" fmla="*/ 0 w 160"/>
                  <a:gd name="T3" fmla="*/ 0 h 159"/>
                  <a:gd name="T4" fmla="*/ 80 w 160"/>
                  <a:gd name="T5" fmla="*/ 0 h 159"/>
                  <a:gd name="T6" fmla="*/ 160 w 160"/>
                  <a:gd name="T7" fmla="*/ 0 h 159"/>
                  <a:gd name="T8" fmla="*/ 80 w 160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59">
                    <a:moveTo>
                      <a:pt x="80" y="159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160" y="0"/>
                    </a:ln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66CC"/>
              </a:solidFill>
              <a:ln w="28575" cmpd="sng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4739" name="Line 51"/>
              <p:cNvSpPr>
                <a:spLocks noChangeShapeType="1"/>
              </p:cNvSpPr>
              <p:nvPr/>
            </p:nvSpPr>
            <p:spPr bwMode="auto">
              <a:xfrm>
                <a:off x="5193" y="3046"/>
                <a:ext cx="1" cy="206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738065"/>
      </p:ext>
    </p:extLst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77032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Unit Commitment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Given load profile </a:t>
            </a:r>
            <a:br>
              <a:rPr lang="en-GB" dirty="0"/>
            </a:br>
            <a:r>
              <a:rPr lang="en-GB" dirty="0"/>
              <a:t>(e.g. values of the load for each hour of a day)</a:t>
            </a:r>
          </a:p>
          <a:p>
            <a:r>
              <a:rPr lang="en-GB" dirty="0"/>
              <a:t>Given set of units available</a:t>
            </a:r>
          </a:p>
          <a:p>
            <a:r>
              <a:rPr lang="en-GB" dirty="0"/>
              <a:t>When should each unit be started, stopped and how much should it generate to meet the load at minimum cost?</a:t>
            </a:r>
          </a:p>
        </p:txBody>
      </p:sp>
      <p:sp>
        <p:nvSpPr>
          <p:cNvPr id="28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635896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29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AC4B82-C7E0-4F47-8FB4-79AB6B14C5F5}" type="slidenum">
              <a:rPr lang="en-GB"/>
              <a:pPr/>
              <a:t>155</a:t>
            </a:fld>
            <a:endParaRPr lang="en-GB"/>
          </a:p>
        </p:txBody>
      </p:sp>
      <p:grpSp>
        <p:nvGrpSpPr>
          <p:cNvPr id="115739" name="Group 27"/>
          <p:cNvGrpSpPr>
            <a:grpSpLocks/>
          </p:cNvGrpSpPr>
          <p:nvPr/>
        </p:nvGrpSpPr>
        <p:grpSpPr bwMode="auto">
          <a:xfrm>
            <a:off x="4409983" y="4401107"/>
            <a:ext cx="3303882" cy="867966"/>
            <a:chOff x="2936" y="3158"/>
            <a:chExt cx="2562" cy="729"/>
          </a:xfrm>
        </p:grpSpPr>
        <p:sp>
          <p:nvSpPr>
            <p:cNvPr id="115716" name="Line 4"/>
            <p:cNvSpPr>
              <a:spLocks noChangeShapeType="1"/>
            </p:cNvSpPr>
            <p:nvPr/>
          </p:nvSpPr>
          <p:spPr bwMode="auto">
            <a:xfrm>
              <a:off x="2936" y="3158"/>
              <a:ext cx="2320" cy="1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15717" name="Group 5"/>
            <p:cNvGrpSpPr>
              <a:grpSpLocks/>
            </p:cNvGrpSpPr>
            <p:nvPr/>
          </p:nvGrpSpPr>
          <p:grpSpPr bwMode="auto">
            <a:xfrm>
              <a:off x="5033" y="3182"/>
              <a:ext cx="159" cy="373"/>
              <a:chOff x="5033" y="3182"/>
              <a:chExt cx="159" cy="373"/>
            </a:xfrm>
          </p:grpSpPr>
          <p:sp>
            <p:nvSpPr>
              <p:cNvPr id="115718" name="Freeform 6"/>
              <p:cNvSpPr>
                <a:spLocks/>
              </p:cNvSpPr>
              <p:nvPr/>
            </p:nvSpPr>
            <p:spPr bwMode="auto">
              <a:xfrm>
                <a:off x="5033" y="3396"/>
                <a:ext cx="159" cy="159"/>
              </a:xfrm>
              <a:custGeom>
                <a:avLst/>
                <a:gdLst>
                  <a:gd name="T0" fmla="*/ 80 w 159"/>
                  <a:gd name="T1" fmla="*/ 159 h 159"/>
                  <a:gd name="T2" fmla="*/ 0 w 159"/>
                  <a:gd name="T3" fmla="*/ 0 h 159"/>
                  <a:gd name="T4" fmla="*/ 80 w 159"/>
                  <a:gd name="T5" fmla="*/ 0 h 159"/>
                  <a:gd name="T6" fmla="*/ 159 w 159"/>
                  <a:gd name="T7" fmla="*/ 0 h 159"/>
                  <a:gd name="T8" fmla="*/ 80 w 159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159">
                    <a:moveTo>
                      <a:pt x="80" y="159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159" y="0"/>
                    </a:ln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3399"/>
              </a:solidFill>
              <a:ln w="285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5719" name="Line 7"/>
              <p:cNvSpPr>
                <a:spLocks noChangeShapeType="1"/>
              </p:cNvSpPr>
              <p:nvPr/>
            </p:nvSpPr>
            <p:spPr bwMode="auto">
              <a:xfrm>
                <a:off x="5105" y="3182"/>
                <a:ext cx="1" cy="206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15720" name="Oval 8"/>
            <p:cNvSpPr>
              <a:spLocks noChangeArrowheads="1"/>
            </p:cNvSpPr>
            <p:nvPr/>
          </p:nvSpPr>
          <p:spPr bwMode="auto">
            <a:xfrm>
              <a:off x="3255" y="3628"/>
              <a:ext cx="231" cy="23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21" name="Oval 9"/>
            <p:cNvSpPr>
              <a:spLocks noChangeArrowheads="1"/>
            </p:cNvSpPr>
            <p:nvPr/>
          </p:nvSpPr>
          <p:spPr bwMode="auto">
            <a:xfrm>
              <a:off x="3247" y="3620"/>
              <a:ext cx="247" cy="246"/>
            </a:xfrm>
            <a:prstGeom prst="ellipse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22" name="Line 10"/>
            <p:cNvSpPr>
              <a:spLocks noChangeShapeType="1"/>
            </p:cNvSpPr>
            <p:nvPr/>
          </p:nvSpPr>
          <p:spPr bwMode="auto">
            <a:xfrm>
              <a:off x="3370" y="3168"/>
              <a:ext cx="1" cy="45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23" name="Rectangle 11"/>
            <p:cNvSpPr>
              <a:spLocks noChangeArrowheads="1"/>
            </p:cNvSpPr>
            <p:nvPr/>
          </p:nvSpPr>
          <p:spPr bwMode="auto">
            <a:xfrm>
              <a:off x="3312" y="3654"/>
              <a:ext cx="139" cy="233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800" b="1">
                  <a:solidFill>
                    <a:schemeClr val="bg1"/>
                  </a:solidFill>
                </a:rPr>
                <a:t>G</a:t>
              </a:r>
              <a:endParaRPr lang="en-GB" sz="2700">
                <a:solidFill>
                  <a:schemeClr val="bg1"/>
                </a:solidFill>
              </a:endParaRPr>
            </a:p>
          </p:txBody>
        </p:sp>
        <p:sp>
          <p:nvSpPr>
            <p:cNvPr id="115724" name="Rectangle 12"/>
            <p:cNvSpPr>
              <a:spLocks noChangeArrowheads="1"/>
            </p:cNvSpPr>
            <p:nvPr/>
          </p:nvSpPr>
          <p:spPr bwMode="auto">
            <a:xfrm>
              <a:off x="3319" y="3372"/>
              <a:ext cx="103" cy="104"/>
            </a:xfrm>
            <a:prstGeom prst="rect">
              <a:avLst/>
            </a:prstGeom>
            <a:solidFill>
              <a:srgbClr val="FF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25" name="Oval 13"/>
            <p:cNvSpPr>
              <a:spLocks noChangeArrowheads="1"/>
            </p:cNvSpPr>
            <p:nvPr/>
          </p:nvSpPr>
          <p:spPr bwMode="auto">
            <a:xfrm>
              <a:off x="3837" y="3628"/>
              <a:ext cx="231" cy="23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26" name="Oval 14"/>
            <p:cNvSpPr>
              <a:spLocks noChangeArrowheads="1"/>
            </p:cNvSpPr>
            <p:nvPr/>
          </p:nvSpPr>
          <p:spPr bwMode="auto">
            <a:xfrm>
              <a:off x="3829" y="3620"/>
              <a:ext cx="247" cy="246"/>
            </a:xfrm>
            <a:prstGeom prst="ellipse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27" name="Line 15"/>
            <p:cNvSpPr>
              <a:spLocks noChangeShapeType="1"/>
            </p:cNvSpPr>
            <p:nvPr/>
          </p:nvSpPr>
          <p:spPr bwMode="auto">
            <a:xfrm>
              <a:off x="3952" y="3166"/>
              <a:ext cx="1" cy="45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28" name="Rectangle 16"/>
            <p:cNvSpPr>
              <a:spLocks noChangeArrowheads="1"/>
            </p:cNvSpPr>
            <p:nvPr/>
          </p:nvSpPr>
          <p:spPr bwMode="auto">
            <a:xfrm>
              <a:off x="3894" y="3654"/>
              <a:ext cx="139" cy="233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800" b="1">
                  <a:solidFill>
                    <a:schemeClr val="bg1"/>
                  </a:solidFill>
                </a:rPr>
                <a:t>G</a:t>
              </a:r>
              <a:endParaRPr lang="en-GB" sz="2700">
                <a:solidFill>
                  <a:schemeClr val="bg1"/>
                </a:solidFill>
              </a:endParaRPr>
            </a:p>
          </p:txBody>
        </p:sp>
        <p:sp>
          <p:nvSpPr>
            <p:cNvPr id="115729" name="Rectangle 17"/>
            <p:cNvSpPr>
              <a:spLocks noChangeArrowheads="1"/>
            </p:cNvSpPr>
            <p:nvPr/>
          </p:nvSpPr>
          <p:spPr bwMode="auto">
            <a:xfrm>
              <a:off x="3901" y="3372"/>
              <a:ext cx="103" cy="104"/>
            </a:xfrm>
            <a:prstGeom prst="rect">
              <a:avLst/>
            </a:prstGeom>
            <a:solidFill>
              <a:srgbClr val="FF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30" name="Oval 18"/>
            <p:cNvSpPr>
              <a:spLocks noChangeArrowheads="1"/>
            </p:cNvSpPr>
            <p:nvPr/>
          </p:nvSpPr>
          <p:spPr bwMode="auto">
            <a:xfrm>
              <a:off x="4419" y="3628"/>
              <a:ext cx="231" cy="23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31" name="Oval 19"/>
            <p:cNvSpPr>
              <a:spLocks noChangeArrowheads="1"/>
            </p:cNvSpPr>
            <p:nvPr/>
          </p:nvSpPr>
          <p:spPr bwMode="auto">
            <a:xfrm>
              <a:off x="4411" y="3620"/>
              <a:ext cx="247" cy="246"/>
            </a:xfrm>
            <a:prstGeom prst="ellipse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32" name="Line 20"/>
            <p:cNvSpPr>
              <a:spLocks noChangeShapeType="1"/>
            </p:cNvSpPr>
            <p:nvPr/>
          </p:nvSpPr>
          <p:spPr bwMode="auto">
            <a:xfrm>
              <a:off x="4534" y="3166"/>
              <a:ext cx="1" cy="45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33" name="Rectangle 21"/>
            <p:cNvSpPr>
              <a:spLocks noChangeArrowheads="1"/>
            </p:cNvSpPr>
            <p:nvPr/>
          </p:nvSpPr>
          <p:spPr bwMode="auto">
            <a:xfrm>
              <a:off x="4476" y="3654"/>
              <a:ext cx="139" cy="233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800" b="1">
                  <a:solidFill>
                    <a:schemeClr val="bg1"/>
                  </a:solidFill>
                </a:rPr>
                <a:t>G</a:t>
              </a:r>
              <a:endParaRPr lang="en-GB" sz="2700">
                <a:solidFill>
                  <a:schemeClr val="bg1"/>
                </a:solidFill>
              </a:endParaRPr>
            </a:p>
          </p:txBody>
        </p:sp>
        <p:sp>
          <p:nvSpPr>
            <p:cNvPr id="115734" name="Rectangle 22"/>
            <p:cNvSpPr>
              <a:spLocks noChangeArrowheads="1"/>
            </p:cNvSpPr>
            <p:nvPr/>
          </p:nvSpPr>
          <p:spPr bwMode="auto">
            <a:xfrm>
              <a:off x="4483" y="3372"/>
              <a:ext cx="103" cy="104"/>
            </a:xfrm>
            <a:prstGeom prst="rect">
              <a:avLst/>
            </a:prstGeom>
            <a:solidFill>
              <a:srgbClr val="FF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35" name="Rectangle 23"/>
            <p:cNvSpPr>
              <a:spLocks noChangeArrowheads="1"/>
            </p:cNvSpPr>
            <p:nvPr/>
          </p:nvSpPr>
          <p:spPr bwMode="auto">
            <a:xfrm>
              <a:off x="4818" y="3595"/>
              <a:ext cx="6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200" b="1">
                  <a:latin typeface="Geneva" charset="0"/>
                </a:rPr>
                <a:t>Load Profile</a:t>
              </a:r>
              <a:endParaRPr lang="en-GB" sz="1800"/>
            </a:p>
          </p:txBody>
        </p:sp>
        <p:sp>
          <p:nvSpPr>
            <p:cNvPr id="115736" name="Rectangle 24"/>
            <p:cNvSpPr>
              <a:spLocks noChangeArrowheads="1"/>
            </p:cNvSpPr>
            <p:nvPr/>
          </p:nvSpPr>
          <p:spPr bwMode="auto">
            <a:xfrm>
              <a:off x="3478" y="3365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200" b="1">
                  <a:latin typeface="Geneva" charset="0"/>
                </a:rPr>
                <a:t>?</a:t>
              </a:r>
              <a:endParaRPr lang="en-GB"/>
            </a:p>
          </p:txBody>
        </p:sp>
        <p:sp>
          <p:nvSpPr>
            <p:cNvPr id="115737" name="Rectangle 25"/>
            <p:cNvSpPr>
              <a:spLocks noChangeArrowheads="1"/>
            </p:cNvSpPr>
            <p:nvPr/>
          </p:nvSpPr>
          <p:spPr bwMode="auto">
            <a:xfrm>
              <a:off x="4060" y="3365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200" b="1">
                  <a:latin typeface="Geneva" charset="0"/>
                </a:rPr>
                <a:t>?</a:t>
              </a:r>
              <a:endParaRPr lang="en-GB"/>
            </a:p>
          </p:txBody>
        </p:sp>
        <p:sp>
          <p:nvSpPr>
            <p:cNvPr id="115738" name="Rectangle 26"/>
            <p:cNvSpPr>
              <a:spLocks noChangeArrowheads="1"/>
            </p:cNvSpPr>
            <p:nvPr/>
          </p:nvSpPr>
          <p:spPr bwMode="auto">
            <a:xfrm>
              <a:off x="4642" y="3360"/>
              <a:ext cx="1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GB" sz="1200" b="1">
                  <a:latin typeface="Geneva" charset="0"/>
                </a:rPr>
                <a:t>?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1728953"/>
      </p:ext>
    </p:extLst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summer and winter loads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dirty="0"/>
              <a:t>Figure courtesy of National Grid (UK)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6FC0-026B-6249-AED8-6EF71C0A5862}" type="slidenum">
              <a:rPr lang="en-GB"/>
              <a:pPr/>
              <a:t>156</a:t>
            </a:fld>
            <a:endParaRPr lang="en-GB"/>
          </a:p>
        </p:txBody>
      </p:sp>
      <p:graphicFrame>
        <p:nvGraphicFramePr>
          <p:cNvPr id="126978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69733"/>
              </p:ext>
            </p:extLst>
          </p:nvPr>
        </p:nvGraphicFramePr>
        <p:xfrm>
          <a:off x="1331640" y="1943100"/>
          <a:ext cx="6192687" cy="436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67" name="CorelDRAW!" r:id="rId4" imgW="1081362" imgH="1148218" progId="CDraw5">
                  <p:embed/>
                </p:oleObj>
              </mc:Choice>
              <mc:Fallback>
                <p:oleObj name="CorelDRAW!" r:id="rId4" imgW="1081362" imgH="1148218" progId="CDraw5">
                  <p:embed/>
                  <p:pic>
                    <p:nvPicPr>
                      <p:cNvPr id="126978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943100"/>
                        <a:ext cx="6192687" cy="4366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407338"/>
      </p:ext>
    </p:extLst>
  </p:cSld>
  <p:clrMapOvr>
    <a:masterClrMapping/>
  </p:clrMapOvr>
  <p:transition advClick="0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A Simple 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sz="1800" dirty="0"/>
              <a:t>Unit 1: </a:t>
            </a:r>
          </a:p>
          <a:p>
            <a:pPr lvl="2">
              <a:lnSpc>
                <a:spcPct val="90000"/>
              </a:lnSpc>
            </a:pPr>
            <a:r>
              <a:rPr lang="en-GB" dirty="0" err="1"/>
              <a:t>P</a:t>
            </a:r>
            <a:r>
              <a:rPr lang="en-GB" baseline="-25000" dirty="0" err="1"/>
              <a:t>Min</a:t>
            </a:r>
            <a:r>
              <a:rPr lang="en-GB" baseline="-25000" dirty="0"/>
              <a:t> </a:t>
            </a:r>
            <a:r>
              <a:rPr lang="en-GB" dirty="0"/>
              <a:t>= 250 MW, </a:t>
            </a:r>
            <a:r>
              <a:rPr lang="en-GB" dirty="0" err="1"/>
              <a:t>P</a:t>
            </a:r>
            <a:r>
              <a:rPr lang="en-GB" baseline="-25000" dirty="0" err="1"/>
              <a:t>Max</a:t>
            </a:r>
            <a:r>
              <a:rPr lang="en-GB" baseline="-25000" dirty="0"/>
              <a:t> </a:t>
            </a:r>
            <a:r>
              <a:rPr lang="en-GB" dirty="0"/>
              <a:t>= 600  MW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C</a:t>
            </a:r>
            <a:r>
              <a:rPr lang="en-GB" baseline="-25000" dirty="0"/>
              <a:t>1</a:t>
            </a:r>
            <a:r>
              <a:rPr lang="en-GB" dirty="0"/>
              <a:t> = 510.0 + 7.9 P</a:t>
            </a:r>
            <a:r>
              <a:rPr lang="en-GB" baseline="-25000" dirty="0"/>
              <a:t>1 </a:t>
            </a:r>
            <a:r>
              <a:rPr lang="en-GB" dirty="0"/>
              <a:t>+ 0.00172 P</a:t>
            </a:r>
            <a:r>
              <a:rPr lang="en-GB" baseline="-25000" dirty="0"/>
              <a:t>1</a:t>
            </a:r>
            <a:r>
              <a:rPr lang="en-GB" baseline="30000" dirty="0"/>
              <a:t>2</a:t>
            </a:r>
            <a:r>
              <a:rPr lang="en-GB" dirty="0"/>
              <a:t> $/h</a:t>
            </a:r>
            <a:endParaRPr lang="en-GB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dirty="0"/>
              <a:t>Unit 2: </a:t>
            </a:r>
          </a:p>
          <a:p>
            <a:pPr lvl="2">
              <a:lnSpc>
                <a:spcPct val="90000"/>
              </a:lnSpc>
            </a:pPr>
            <a:r>
              <a:rPr lang="en-GB" dirty="0" err="1"/>
              <a:t>P</a:t>
            </a:r>
            <a:r>
              <a:rPr lang="en-GB" baseline="-25000" dirty="0" err="1"/>
              <a:t>Min</a:t>
            </a:r>
            <a:r>
              <a:rPr lang="en-GB" baseline="-25000" dirty="0"/>
              <a:t> </a:t>
            </a:r>
            <a:r>
              <a:rPr lang="en-GB" dirty="0"/>
              <a:t>= 200 MW, </a:t>
            </a:r>
            <a:r>
              <a:rPr lang="en-GB" dirty="0" err="1"/>
              <a:t>P</a:t>
            </a:r>
            <a:r>
              <a:rPr lang="en-GB" baseline="-25000" dirty="0" err="1"/>
              <a:t>Max</a:t>
            </a:r>
            <a:r>
              <a:rPr lang="en-GB" baseline="-25000" dirty="0"/>
              <a:t> </a:t>
            </a:r>
            <a:r>
              <a:rPr lang="en-GB" dirty="0"/>
              <a:t>= 400  MW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C</a:t>
            </a:r>
            <a:r>
              <a:rPr lang="en-GB" baseline="-25000" dirty="0"/>
              <a:t>2</a:t>
            </a:r>
            <a:r>
              <a:rPr lang="en-GB" dirty="0"/>
              <a:t> = 310.0 + 7.85 P</a:t>
            </a:r>
            <a:r>
              <a:rPr lang="en-GB" baseline="-25000" dirty="0"/>
              <a:t>2</a:t>
            </a:r>
            <a:r>
              <a:rPr lang="en-GB" dirty="0"/>
              <a:t> + 0.00194 P</a:t>
            </a:r>
            <a:r>
              <a:rPr lang="en-GB" baseline="-25000" dirty="0"/>
              <a:t>2</a:t>
            </a:r>
            <a:r>
              <a:rPr lang="en-GB" baseline="30000" dirty="0"/>
              <a:t>2</a:t>
            </a:r>
            <a:r>
              <a:rPr lang="en-GB" dirty="0"/>
              <a:t> $/h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Unit 3: </a:t>
            </a:r>
          </a:p>
          <a:p>
            <a:pPr lvl="2">
              <a:lnSpc>
                <a:spcPct val="90000"/>
              </a:lnSpc>
            </a:pPr>
            <a:r>
              <a:rPr lang="en-GB" dirty="0" err="1"/>
              <a:t>P</a:t>
            </a:r>
            <a:r>
              <a:rPr lang="en-GB" baseline="-25000" dirty="0" err="1"/>
              <a:t>Min</a:t>
            </a:r>
            <a:r>
              <a:rPr lang="en-GB" baseline="-25000" dirty="0"/>
              <a:t> </a:t>
            </a:r>
            <a:r>
              <a:rPr lang="en-GB" dirty="0"/>
              <a:t>= 150 MW, </a:t>
            </a:r>
            <a:r>
              <a:rPr lang="en-GB" dirty="0" err="1"/>
              <a:t>P</a:t>
            </a:r>
            <a:r>
              <a:rPr lang="en-GB" baseline="-25000" dirty="0" err="1"/>
              <a:t>Max</a:t>
            </a:r>
            <a:r>
              <a:rPr lang="en-GB" dirty="0"/>
              <a:t> = 500  MW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C</a:t>
            </a:r>
            <a:r>
              <a:rPr lang="en-GB" baseline="-25000" dirty="0"/>
              <a:t>3</a:t>
            </a:r>
            <a:r>
              <a:rPr lang="en-GB" dirty="0"/>
              <a:t> = 78.0 + 9.56 P</a:t>
            </a:r>
            <a:r>
              <a:rPr lang="en-GB" baseline="-25000" dirty="0"/>
              <a:t>3</a:t>
            </a:r>
            <a:r>
              <a:rPr lang="en-GB" dirty="0"/>
              <a:t> + 0.00694 P</a:t>
            </a:r>
            <a:r>
              <a:rPr lang="en-GB" baseline="-25000" dirty="0"/>
              <a:t>3</a:t>
            </a:r>
            <a:r>
              <a:rPr lang="en-GB" baseline="30000" dirty="0"/>
              <a:t>2 </a:t>
            </a:r>
            <a:r>
              <a:rPr lang="en-GB" dirty="0"/>
              <a:t>$/h</a:t>
            </a:r>
            <a:endParaRPr lang="en-GB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dirty="0"/>
              <a:t>What </a:t>
            </a:r>
            <a:r>
              <a:rPr lang="en-GB" sz="1800" i="1" dirty="0"/>
              <a:t>combination</a:t>
            </a:r>
            <a:r>
              <a:rPr lang="en-GB" sz="1800" dirty="0"/>
              <a:t> of units 1, 2 and 3 will produce 550 MW at minimum cost?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How much should each unit in that combination generate?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491880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DF7661-534D-7D4E-8DD4-3B93CB6B7368}" type="slidenum">
              <a:rPr lang="en-GB"/>
              <a:pPr/>
              <a:t>157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795385"/>
      </p:ext>
    </p:extLst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72008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b" anchorCtr="0" compatLnSpc="1">
            <a:prstTxWarp prst="textNoShape">
              <a:avLst/>
            </a:prstTxWarp>
          </a:bodyPr>
          <a:lstStyle/>
          <a:p>
            <a:r>
              <a:rPr lang="en-GB"/>
              <a:t>Cost of the various combinations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2267"/>
            <a:ext cx="5076056" cy="365125"/>
          </a:xfrm>
        </p:spPr>
        <p:txBody>
          <a:bodyPr/>
          <a:lstStyle/>
          <a:p>
            <a:pPr algn="l"/>
            <a:r>
              <a:rPr lang="en-US" dirty="0"/>
              <a:t>Example borrowed from Wood and </a:t>
            </a:r>
            <a:r>
              <a:rPr lang="en-US" dirty="0" err="1"/>
              <a:t>Wollenberg’s</a:t>
            </a:r>
            <a:r>
              <a:rPr lang="en-US" dirty="0"/>
              <a:t> Power Generation, Operation and Control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AC6-4027-8940-ABE5-AF8FB548E82C}" type="slidenum">
              <a:rPr lang="en-GB"/>
              <a:pPr/>
              <a:t>158</a:t>
            </a:fld>
            <a:endParaRPr lang="en-GB"/>
          </a:p>
        </p:txBody>
      </p:sp>
      <p:graphicFrame>
        <p:nvGraphicFramePr>
          <p:cNvPr id="8195" name="Object 3"/>
          <p:cNvGraphicFramePr>
            <a:graphicFrameLocks noGrp="1"/>
          </p:cNvGraphicFramePr>
          <p:nvPr>
            <p:ph type="tbl" idx="4294967295"/>
            <p:extLst/>
          </p:nvPr>
        </p:nvGraphicFramePr>
        <p:xfrm>
          <a:off x="1223628" y="1982800"/>
          <a:ext cx="6696744" cy="3498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191" name="Document" r:id="rId4" imgW="10871200" imgH="5143500" progId="Word.Document.8">
                  <p:embed/>
                </p:oleObj>
              </mc:Choice>
              <mc:Fallback>
                <p:oleObj name="Document" r:id="rId4" imgW="10871200" imgH="5143500" progId="Word.Document.8">
                  <p:embed/>
                  <p:pic>
                    <p:nvPicPr>
                      <p:cNvPr id="8195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628" y="1982800"/>
                        <a:ext cx="6696744" cy="3498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805455"/>
      </p:ext>
    </p:extLst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82098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Observations on the example: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223628" y="1949105"/>
            <a:ext cx="7463172" cy="3726414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dirty="0"/>
              <a:t>Far too few units committed: </a:t>
            </a:r>
            <a:br>
              <a:rPr lang="en-GB" dirty="0"/>
            </a:br>
            <a:r>
              <a:rPr lang="en-GB" dirty="0"/>
              <a:t>	Can</a:t>
            </a:r>
            <a:r>
              <a:rPr lang="ja-JP" altLang="en-GB" dirty="0">
                <a:latin typeface="Arial"/>
              </a:rPr>
              <a:t>’</a:t>
            </a:r>
            <a:r>
              <a:rPr lang="en-GB" dirty="0"/>
              <a:t>t meet the demand </a:t>
            </a:r>
          </a:p>
          <a:p>
            <a:pPr>
              <a:lnSpc>
                <a:spcPct val="90000"/>
              </a:lnSpc>
            </a:pPr>
            <a:r>
              <a:rPr lang="en-GB" dirty="0"/>
              <a:t>Not enough units committed:</a:t>
            </a:r>
            <a:br>
              <a:rPr lang="en-GB" dirty="0"/>
            </a:br>
            <a:r>
              <a:rPr lang="en-GB" dirty="0"/>
              <a:t>	Some units operate above optimum</a:t>
            </a:r>
          </a:p>
          <a:p>
            <a:pPr>
              <a:lnSpc>
                <a:spcPct val="90000"/>
              </a:lnSpc>
            </a:pPr>
            <a:r>
              <a:rPr lang="en-GB" dirty="0"/>
              <a:t>Too many units committed:</a:t>
            </a:r>
            <a:br>
              <a:rPr lang="en-GB" dirty="0"/>
            </a:br>
            <a:r>
              <a:rPr lang="en-GB" dirty="0"/>
              <a:t>	Some units below optimum</a:t>
            </a:r>
          </a:p>
          <a:p>
            <a:pPr>
              <a:lnSpc>
                <a:spcPct val="90000"/>
              </a:lnSpc>
            </a:pPr>
            <a:r>
              <a:rPr lang="en-GB" dirty="0"/>
              <a:t>Far too many units committed:</a:t>
            </a:r>
            <a:br>
              <a:rPr lang="en-GB" dirty="0"/>
            </a:br>
            <a:r>
              <a:rPr lang="en-GB" dirty="0"/>
              <a:t>	Minimum generation exceeds demand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4427984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7F5324-6DDF-CE43-999C-F345CE48D671}" type="slidenum">
              <a:rPr lang="en-GB"/>
              <a:pPr/>
              <a:t>159</a:t>
            </a:fld>
            <a:endParaRPr lang="en-GB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223628" y="2582508"/>
            <a:ext cx="390525" cy="104775"/>
          </a:xfrm>
          <a:prstGeom prst="rightArrow">
            <a:avLst>
              <a:gd name="adj1" fmla="val 50000"/>
              <a:gd name="adj2" fmla="val 186381"/>
            </a:avLst>
          </a:prstGeom>
          <a:solidFill>
            <a:schemeClr val="hlink"/>
          </a:solidFill>
          <a:ln w="12700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223628" y="3548690"/>
            <a:ext cx="390525" cy="104775"/>
          </a:xfrm>
          <a:prstGeom prst="rightArrow">
            <a:avLst>
              <a:gd name="adj1" fmla="val 50000"/>
              <a:gd name="adj2" fmla="val 186381"/>
            </a:avLst>
          </a:prstGeom>
          <a:solidFill>
            <a:schemeClr val="hlink"/>
          </a:solidFill>
          <a:ln w="12700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223628" y="4585911"/>
            <a:ext cx="390525" cy="104775"/>
          </a:xfrm>
          <a:prstGeom prst="rightArrow">
            <a:avLst>
              <a:gd name="adj1" fmla="val 50000"/>
              <a:gd name="adj2" fmla="val 186381"/>
            </a:avLst>
          </a:prstGeom>
          <a:solidFill>
            <a:schemeClr val="hlink"/>
          </a:solidFill>
          <a:ln w="12700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224818" y="5535030"/>
            <a:ext cx="389335" cy="104775"/>
          </a:xfrm>
          <a:prstGeom prst="rightArrow">
            <a:avLst>
              <a:gd name="adj1" fmla="val 50000"/>
              <a:gd name="adj2" fmla="val 185813"/>
            </a:avLst>
          </a:prstGeom>
          <a:solidFill>
            <a:schemeClr val="hlink"/>
          </a:solidFill>
          <a:ln w="12700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467239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Decision Variables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value of the objective is a function of some decision variables: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dirty="0"/>
              <a:t>Examples of decision variables:</a:t>
            </a:r>
          </a:p>
          <a:p>
            <a:pPr lvl="1"/>
            <a:r>
              <a:rPr lang="en-GB" dirty="0"/>
              <a:t>Dimensions of the transformer</a:t>
            </a:r>
          </a:p>
          <a:p>
            <a:pPr lvl="1"/>
            <a:r>
              <a:rPr lang="en-GB" dirty="0"/>
              <a:t>Output of generating units, position of taps</a:t>
            </a:r>
          </a:p>
          <a:p>
            <a:pPr lvl="1"/>
            <a:r>
              <a:rPr lang="en-GB" dirty="0"/>
              <a:t>Parameters of bids for selling electrical energy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819400" y="2603500"/>
          <a:ext cx="3136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Equation" r:id="rId3" imgW="3136900" imgH="368300" progId="Equation.DSMT4">
                  <p:embed/>
                </p:oleObj>
              </mc:Choice>
              <mc:Fallback>
                <p:oleObj name="Equation" r:id="rId3" imgW="31369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03500"/>
                        <a:ext cx="3136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the no-load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Example:</a:t>
            </a:r>
          </a:p>
          <a:p>
            <a:pPr>
              <a:lnSpc>
                <a:spcPct val="90000"/>
              </a:lnSpc>
            </a:pPr>
            <a:endParaRPr lang="en-US" sz="27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700" dirty="0">
                <a:solidFill>
                  <a:prstClr val="black"/>
                </a:solidFill>
              </a:rPr>
              <a:t>Economic dispatch looks only at marginal cost:</a:t>
            </a:r>
          </a:p>
          <a:p>
            <a:pPr>
              <a:lnSpc>
                <a:spcPct val="90000"/>
              </a:lnSpc>
            </a:pPr>
            <a:endParaRPr lang="en-GB" sz="27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n-GB" sz="27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700" dirty="0">
                <a:solidFill>
                  <a:prstClr val="black"/>
                </a:solidFill>
              </a:rPr>
              <a:t>This example considered the total cost</a:t>
            </a:r>
          </a:p>
          <a:p>
            <a:pPr>
              <a:lnSpc>
                <a:spcPct val="90000"/>
              </a:lnSpc>
            </a:pPr>
            <a:r>
              <a:rPr lang="en-GB" sz="2700" dirty="0">
                <a:solidFill>
                  <a:prstClr val="black"/>
                </a:solidFill>
              </a:rPr>
              <a:t>The no-load cost affects the solution</a:t>
            </a:r>
            <a:endParaRPr lang="en-GB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BB450-54EB-754A-B101-3E86ED60F337}" type="slidenum">
              <a:rPr lang="en-GB" smtClean="0"/>
              <a:pPr/>
              <a:t>160</a:t>
            </a:fld>
            <a:endParaRPr lang="en-GB"/>
          </a:p>
        </p:txBody>
      </p:sp>
      <p:sp>
        <p:nvSpPr>
          <p:cNvPr id="6" name="Left Brace 5"/>
          <p:cNvSpPr/>
          <p:nvPr/>
        </p:nvSpPr>
        <p:spPr>
          <a:xfrm rot="16200000">
            <a:off x="3437874" y="2132856"/>
            <a:ext cx="162018" cy="48605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951783" y="251089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No-load cost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789802" y="1970838"/>
          <a:ext cx="3098604" cy="395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21" name="Equation" r:id="rId3" imgW="1790700" imgH="228600" progId="Equation.DSMT4">
                  <p:embed/>
                </p:oleObj>
              </mc:Choice>
              <mc:Fallback>
                <p:oleObj name="Equation" r:id="rId3" imgW="179070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9802" y="1970838"/>
                        <a:ext cx="3098604" cy="395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843808" y="3320989"/>
          <a:ext cx="2439591" cy="748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22" name="Equation" r:id="rId5" imgW="1409700" imgH="431800" progId="Equation.DSMT4">
                  <p:embed/>
                </p:oleObj>
              </mc:Choice>
              <mc:Fallback>
                <p:oleObj name="Equation" r:id="rId5" imgW="1409700" imgH="431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3808" y="3320989"/>
                        <a:ext cx="2439591" cy="748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77728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45" y="-76832"/>
            <a:ext cx="8229600" cy="10668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Another Example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>
          <a:xfrm>
            <a:off x="395537" y="1916832"/>
            <a:ext cx="4230470" cy="4248472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Optimal generation schedule for a load profile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Decompose the profile into a set of period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Assume load is constant over each period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For each time period, which units should be committed to generate at minimum cost during that period?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5580112" cy="365125"/>
          </a:xfrm>
        </p:spPr>
        <p:txBody>
          <a:bodyPr/>
          <a:lstStyle/>
          <a:p>
            <a:r>
              <a:rPr lang="en-US" dirty="0"/>
              <a:t>Example borrowed from Wood and </a:t>
            </a:r>
            <a:r>
              <a:rPr lang="en-US" dirty="0" err="1"/>
              <a:t>Wollenberg’s</a:t>
            </a:r>
            <a:r>
              <a:rPr lang="en-US" dirty="0"/>
              <a:t> Power Generation, Operation and Control</a:t>
            </a:r>
            <a:endParaRPr lang="en-GB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5822E5-4176-814B-9CF0-5687F6E432FF}" type="slidenum">
              <a:rPr lang="en-GB"/>
              <a:pPr/>
              <a:t>161</a:t>
            </a:fld>
            <a:endParaRPr lang="en-GB"/>
          </a:p>
        </p:txBody>
      </p: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4575145" y="2456892"/>
            <a:ext cx="3400524" cy="2305050"/>
            <a:chOff x="2584" y="1784"/>
            <a:chExt cx="2636" cy="1936"/>
          </a:xfrm>
        </p:grpSpPr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 flipV="1">
              <a:off x="3019" y="1800"/>
              <a:ext cx="1" cy="172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3019" y="3521"/>
              <a:ext cx="2121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3100" y="1784"/>
              <a:ext cx="34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500" b="1">
                  <a:solidFill>
                    <a:srgbClr val="000066"/>
                  </a:solidFill>
                  <a:latin typeface="Geneva" charset="0"/>
                </a:rPr>
                <a:t>Load</a:t>
              </a:r>
              <a:endParaRPr lang="en-GB" sz="2100" b="1">
                <a:solidFill>
                  <a:srgbClr val="000066"/>
                </a:solidFill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4757" y="3361"/>
              <a:ext cx="2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200" b="1">
                  <a:solidFill>
                    <a:srgbClr val="000066"/>
                  </a:solidFill>
                  <a:latin typeface="Geneva" charset="0"/>
                </a:rPr>
                <a:t>Time</a:t>
              </a:r>
              <a:endParaRPr lang="en-GB" sz="2100" b="1">
                <a:solidFill>
                  <a:srgbClr val="000066"/>
                </a:solidFill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4042" y="3576"/>
              <a:ext cx="1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50" b="1">
                  <a:solidFill>
                    <a:srgbClr val="000066"/>
                  </a:solidFill>
                  <a:latin typeface="Geneva" charset="0"/>
                </a:rPr>
                <a:t>12</a:t>
              </a:r>
              <a:endParaRPr lang="en-GB" sz="2100" b="1">
                <a:solidFill>
                  <a:srgbClr val="000066"/>
                </a:solidFill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3534" y="3584"/>
              <a:ext cx="7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50" b="1">
                  <a:solidFill>
                    <a:srgbClr val="000066"/>
                  </a:solidFill>
                  <a:latin typeface="Geneva" charset="0"/>
                </a:rPr>
                <a:t>6</a:t>
              </a:r>
              <a:endParaRPr lang="en-GB" sz="2100" b="1">
                <a:solidFill>
                  <a:srgbClr val="000066"/>
                </a:solidFill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3005" y="3576"/>
              <a:ext cx="7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50" b="1">
                  <a:solidFill>
                    <a:srgbClr val="000066"/>
                  </a:solidFill>
                  <a:latin typeface="Geneva" charset="0"/>
                </a:rPr>
                <a:t>0</a:t>
              </a:r>
              <a:endParaRPr lang="en-GB" sz="2100" b="1">
                <a:solidFill>
                  <a:srgbClr val="000066"/>
                </a:solidFill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4573" y="3584"/>
              <a:ext cx="1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50" b="1">
                  <a:solidFill>
                    <a:srgbClr val="000066"/>
                  </a:solidFill>
                  <a:latin typeface="Geneva" charset="0"/>
                </a:rPr>
                <a:t>18</a:t>
              </a:r>
              <a:endParaRPr lang="en-GB" sz="2100" b="1">
                <a:solidFill>
                  <a:srgbClr val="000066"/>
                </a:solidFill>
              </a:endParaRP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5081" y="3576"/>
              <a:ext cx="1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50" b="1">
                  <a:solidFill>
                    <a:srgbClr val="000066"/>
                  </a:solidFill>
                  <a:latin typeface="Geneva" charset="0"/>
                </a:rPr>
                <a:t>24</a:t>
              </a:r>
              <a:endParaRPr lang="en-GB" sz="2100" b="1">
                <a:solidFill>
                  <a:srgbClr val="000066"/>
                </a:solidFill>
              </a:endParaRPr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3019" y="2278"/>
              <a:ext cx="2121" cy="685"/>
            </a:xfrm>
            <a:custGeom>
              <a:avLst/>
              <a:gdLst>
                <a:gd name="T0" fmla="*/ 0 w 2297"/>
                <a:gd name="T1" fmla="*/ 685 h 685"/>
                <a:gd name="T2" fmla="*/ 287 w 2297"/>
                <a:gd name="T3" fmla="*/ 685 h 685"/>
                <a:gd name="T4" fmla="*/ 287 w 2297"/>
                <a:gd name="T5" fmla="*/ 685 h 685"/>
                <a:gd name="T6" fmla="*/ 287 w 2297"/>
                <a:gd name="T7" fmla="*/ 446 h 685"/>
                <a:gd name="T8" fmla="*/ 287 w 2297"/>
                <a:gd name="T9" fmla="*/ 446 h 685"/>
                <a:gd name="T10" fmla="*/ 574 w 2297"/>
                <a:gd name="T11" fmla="*/ 446 h 685"/>
                <a:gd name="T12" fmla="*/ 574 w 2297"/>
                <a:gd name="T13" fmla="*/ 446 h 685"/>
                <a:gd name="T14" fmla="*/ 574 w 2297"/>
                <a:gd name="T15" fmla="*/ 255 h 685"/>
                <a:gd name="T16" fmla="*/ 574 w 2297"/>
                <a:gd name="T17" fmla="*/ 255 h 685"/>
                <a:gd name="T18" fmla="*/ 853 w 2297"/>
                <a:gd name="T19" fmla="*/ 255 h 685"/>
                <a:gd name="T20" fmla="*/ 853 w 2297"/>
                <a:gd name="T21" fmla="*/ 255 h 685"/>
                <a:gd name="T22" fmla="*/ 853 w 2297"/>
                <a:gd name="T23" fmla="*/ 0 h 685"/>
                <a:gd name="T24" fmla="*/ 853 w 2297"/>
                <a:gd name="T25" fmla="*/ 0 h 685"/>
                <a:gd name="T26" fmla="*/ 1148 w 2297"/>
                <a:gd name="T27" fmla="*/ 0 h 685"/>
                <a:gd name="T28" fmla="*/ 1148 w 2297"/>
                <a:gd name="T29" fmla="*/ 0 h 685"/>
                <a:gd name="T30" fmla="*/ 1148 w 2297"/>
                <a:gd name="T31" fmla="*/ 111 h 685"/>
                <a:gd name="T32" fmla="*/ 1148 w 2297"/>
                <a:gd name="T33" fmla="*/ 111 h 685"/>
                <a:gd name="T34" fmla="*/ 1436 w 2297"/>
                <a:gd name="T35" fmla="*/ 111 h 685"/>
                <a:gd name="T36" fmla="*/ 1436 w 2297"/>
                <a:gd name="T37" fmla="*/ 111 h 685"/>
                <a:gd name="T38" fmla="*/ 1436 w 2297"/>
                <a:gd name="T39" fmla="*/ 199 h 685"/>
                <a:gd name="T40" fmla="*/ 1436 w 2297"/>
                <a:gd name="T41" fmla="*/ 199 h 685"/>
                <a:gd name="T42" fmla="*/ 1715 w 2297"/>
                <a:gd name="T43" fmla="*/ 199 h 685"/>
                <a:gd name="T44" fmla="*/ 1715 w 2297"/>
                <a:gd name="T45" fmla="*/ 199 h 685"/>
                <a:gd name="T46" fmla="*/ 1715 w 2297"/>
                <a:gd name="T47" fmla="*/ 358 h 685"/>
                <a:gd name="T48" fmla="*/ 1715 w 2297"/>
                <a:gd name="T49" fmla="*/ 358 h 685"/>
                <a:gd name="T50" fmla="*/ 1970 w 2297"/>
                <a:gd name="T51" fmla="*/ 358 h 685"/>
                <a:gd name="T52" fmla="*/ 1970 w 2297"/>
                <a:gd name="T53" fmla="*/ 358 h 685"/>
                <a:gd name="T54" fmla="*/ 1970 w 2297"/>
                <a:gd name="T55" fmla="*/ 677 h 685"/>
                <a:gd name="T56" fmla="*/ 1970 w 2297"/>
                <a:gd name="T57" fmla="*/ 677 h 685"/>
                <a:gd name="T58" fmla="*/ 2297 w 2297"/>
                <a:gd name="T59" fmla="*/ 677 h 685"/>
                <a:gd name="T60" fmla="*/ 2297 w 2297"/>
                <a:gd name="T61" fmla="*/ 677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97" h="685">
                  <a:moveTo>
                    <a:pt x="0" y="685"/>
                  </a:moveTo>
                  <a:lnTo>
                    <a:pt x="287" y="685"/>
                  </a:lnTo>
                  <a:lnTo>
                    <a:pt x="287" y="685"/>
                  </a:lnTo>
                  <a:lnTo>
                    <a:pt x="287" y="446"/>
                  </a:lnTo>
                  <a:lnTo>
                    <a:pt x="287" y="446"/>
                  </a:lnTo>
                  <a:lnTo>
                    <a:pt x="574" y="446"/>
                  </a:lnTo>
                  <a:lnTo>
                    <a:pt x="574" y="446"/>
                  </a:lnTo>
                  <a:lnTo>
                    <a:pt x="574" y="255"/>
                  </a:lnTo>
                  <a:lnTo>
                    <a:pt x="574" y="255"/>
                  </a:lnTo>
                  <a:lnTo>
                    <a:pt x="853" y="255"/>
                  </a:lnTo>
                  <a:lnTo>
                    <a:pt x="853" y="255"/>
                  </a:lnTo>
                  <a:lnTo>
                    <a:pt x="853" y="0"/>
                  </a:lnTo>
                  <a:lnTo>
                    <a:pt x="853" y="0"/>
                  </a:lnTo>
                  <a:lnTo>
                    <a:pt x="1148" y="0"/>
                  </a:lnTo>
                  <a:lnTo>
                    <a:pt x="1148" y="0"/>
                  </a:lnTo>
                  <a:lnTo>
                    <a:pt x="1148" y="111"/>
                  </a:lnTo>
                  <a:lnTo>
                    <a:pt x="1148" y="111"/>
                  </a:lnTo>
                  <a:lnTo>
                    <a:pt x="1436" y="111"/>
                  </a:lnTo>
                  <a:lnTo>
                    <a:pt x="1436" y="111"/>
                  </a:lnTo>
                  <a:lnTo>
                    <a:pt x="1436" y="199"/>
                  </a:lnTo>
                  <a:lnTo>
                    <a:pt x="1436" y="199"/>
                  </a:lnTo>
                  <a:lnTo>
                    <a:pt x="1715" y="199"/>
                  </a:lnTo>
                  <a:lnTo>
                    <a:pt x="1715" y="199"/>
                  </a:lnTo>
                  <a:lnTo>
                    <a:pt x="1715" y="358"/>
                  </a:lnTo>
                  <a:lnTo>
                    <a:pt x="1715" y="358"/>
                  </a:lnTo>
                  <a:lnTo>
                    <a:pt x="1970" y="358"/>
                  </a:lnTo>
                  <a:lnTo>
                    <a:pt x="1970" y="358"/>
                  </a:lnTo>
                  <a:lnTo>
                    <a:pt x="1970" y="677"/>
                  </a:lnTo>
                  <a:lnTo>
                    <a:pt x="1970" y="677"/>
                  </a:lnTo>
                  <a:lnTo>
                    <a:pt x="2297" y="677"/>
                  </a:lnTo>
                  <a:lnTo>
                    <a:pt x="2297" y="67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3012" y="2270"/>
              <a:ext cx="2120" cy="685"/>
            </a:xfrm>
            <a:custGeom>
              <a:avLst/>
              <a:gdLst>
                <a:gd name="T0" fmla="*/ 0 w 2297"/>
                <a:gd name="T1" fmla="*/ 685 h 685"/>
                <a:gd name="T2" fmla="*/ 287 w 2297"/>
                <a:gd name="T3" fmla="*/ 685 h 685"/>
                <a:gd name="T4" fmla="*/ 287 w 2297"/>
                <a:gd name="T5" fmla="*/ 446 h 685"/>
                <a:gd name="T6" fmla="*/ 574 w 2297"/>
                <a:gd name="T7" fmla="*/ 446 h 685"/>
                <a:gd name="T8" fmla="*/ 574 w 2297"/>
                <a:gd name="T9" fmla="*/ 255 h 685"/>
                <a:gd name="T10" fmla="*/ 853 w 2297"/>
                <a:gd name="T11" fmla="*/ 255 h 685"/>
                <a:gd name="T12" fmla="*/ 853 w 2297"/>
                <a:gd name="T13" fmla="*/ 0 h 685"/>
                <a:gd name="T14" fmla="*/ 1148 w 2297"/>
                <a:gd name="T15" fmla="*/ 0 h 685"/>
                <a:gd name="T16" fmla="*/ 1148 w 2297"/>
                <a:gd name="T17" fmla="*/ 112 h 685"/>
                <a:gd name="T18" fmla="*/ 1436 w 2297"/>
                <a:gd name="T19" fmla="*/ 112 h 685"/>
                <a:gd name="T20" fmla="*/ 1436 w 2297"/>
                <a:gd name="T21" fmla="*/ 199 h 685"/>
                <a:gd name="T22" fmla="*/ 1715 w 2297"/>
                <a:gd name="T23" fmla="*/ 199 h 685"/>
                <a:gd name="T24" fmla="*/ 1715 w 2297"/>
                <a:gd name="T25" fmla="*/ 358 h 685"/>
                <a:gd name="T26" fmla="*/ 1970 w 2297"/>
                <a:gd name="T27" fmla="*/ 358 h 685"/>
                <a:gd name="T28" fmla="*/ 1970 w 2297"/>
                <a:gd name="T29" fmla="*/ 677 h 685"/>
                <a:gd name="T30" fmla="*/ 2297 w 2297"/>
                <a:gd name="T31" fmla="*/ 677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7" h="685">
                  <a:moveTo>
                    <a:pt x="0" y="685"/>
                  </a:moveTo>
                  <a:lnTo>
                    <a:pt x="287" y="685"/>
                  </a:lnTo>
                  <a:lnTo>
                    <a:pt x="287" y="446"/>
                  </a:lnTo>
                  <a:lnTo>
                    <a:pt x="574" y="446"/>
                  </a:lnTo>
                  <a:lnTo>
                    <a:pt x="574" y="255"/>
                  </a:lnTo>
                  <a:lnTo>
                    <a:pt x="853" y="255"/>
                  </a:lnTo>
                  <a:lnTo>
                    <a:pt x="853" y="0"/>
                  </a:lnTo>
                  <a:lnTo>
                    <a:pt x="1148" y="0"/>
                  </a:lnTo>
                  <a:lnTo>
                    <a:pt x="1148" y="112"/>
                  </a:lnTo>
                  <a:lnTo>
                    <a:pt x="1436" y="112"/>
                  </a:lnTo>
                  <a:lnTo>
                    <a:pt x="1436" y="199"/>
                  </a:lnTo>
                  <a:lnTo>
                    <a:pt x="1715" y="199"/>
                  </a:lnTo>
                  <a:lnTo>
                    <a:pt x="1715" y="358"/>
                  </a:lnTo>
                  <a:lnTo>
                    <a:pt x="1970" y="358"/>
                  </a:lnTo>
                  <a:lnTo>
                    <a:pt x="1970" y="677"/>
                  </a:lnTo>
                  <a:lnTo>
                    <a:pt x="2297" y="677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2670" y="2859"/>
              <a:ext cx="2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200" b="1">
                  <a:solidFill>
                    <a:srgbClr val="000066"/>
                  </a:solidFill>
                  <a:latin typeface="Geneva" charset="0"/>
                </a:rPr>
                <a:t>500</a:t>
              </a:r>
              <a:endParaRPr lang="en-GB" b="1">
                <a:solidFill>
                  <a:srgbClr val="000066"/>
                </a:solidFill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2584" y="2293"/>
              <a:ext cx="31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200" b="1">
                  <a:solidFill>
                    <a:srgbClr val="000066"/>
                  </a:solidFill>
                  <a:latin typeface="Geneva" charset="0"/>
                </a:rPr>
                <a:t>1000</a:t>
              </a:r>
              <a:endParaRPr lang="en-GB" b="1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487675"/>
      </p:ext>
    </p:extLst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Optimal combination for each hour</a:t>
            </a:r>
          </a:p>
        </p:txBody>
      </p:sp>
      <p:graphicFrame>
        <p:nvGraphicFramePr>
          <p:cNvPr id="11267" name="Object 3"/>
          <p:cNvGraphicFramePr>
            <a:graphicFrameLocks noGrp="1"/>
          </p:cNvGraphicFramePr>
          <p:nvPr>
            <p:ph idx="1"/>
          </p:nvPr>
        </p:nvGraphicFramePr>
        <p:xfrm>
          <a:off x="1590675" y="2284810"/>
          <a:ext cx="596265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39" name="Document" r:id="rId4" imgW="7950200" imgH="3987800" progId="Word.Document.8">
                  <p:embed/>
                </p:oleObj>
              </mc:Choice>
              <mc:Fallback>
                <p:oleObj name="Document" r:id="rId4" imgW="7950200" imgH="3987800" progId="Word.Document.8">
                  <p:embed/>
                  <p:pic>
                    <p:nvPicPr>
                      <p:cNvPr id="11267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2284810"/>
                        <a:ext cx="596265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5004048" cy="365125"/>
          </a:xfrm>
        </p:spPr>
        <p:txBody>
          <a:bodyPr/>
          <a:lstStyle/>
          <a:p>
            <a:r>
              <a:rPr lang="en-US" dirty="0"/>
              <a:t>Example borrowed from Wood and </a:t>
            </a:r>
            <a:r>
              <a:rPr lang="en-US" dirty="0" err="1"/>
              <a:t>Wollenberg’s</a:t>
            </a:r>
            <a:r>
              <a:rPr lang="en-US" dirty="0"/>
              <a:t> Power Generation, Operation and Control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1163A1-3F3D-A440-BA84-7A36A6DCBC48}" type="slidenum">
              <a:rPr lang="en-GB"/>
              <a:pPr/>
              <a:t>162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884433"/>
      </p:ext>
    </p:extLst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Matching the combinations to the load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2015 Daniel Kirschen and the University of Washington</a:t>
            </a:r>
            <a:endParaRPr lang="en-GB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B133-C1F6-7F43-A2EC-BAF36E1F0133}" type="slidenum">
              <a:rPr lang="en-GB"/>
              <a:pPr/>
              <a:t>163</a:t>
            </a:fld>
            <a:endParaRPr lang="en-GB"/>
          </a:p>
        </p:txBody>
      </p:sp>
      <p:grpSp>
        <p:nvGrpSpPr>
          <p:cNvPr id="70689" name="Group 33"/>
          <p:cNvGrpSpPr>
            <a:grpSpLocks/>
          </p:cNvGrpSpPr>
          <p:nvPr/>
        </p:nvGrpSpPr>
        <p:grpSpPr bwMode="auto">
          <a:xfrm>
            <a:off x="1979713" y="2186863"/>
            <a:ext cx="5079778" cy="3227933"/>
            <a:chOff x="1950" y="1584"/>
            <a:chExt cx="2569" cy="1895"/>
          </a:xfrm>
        </p:grpSpPr>
        <p:sp>
          <p:nvSpPr>
            <p:cNvPr id="70661" name="Rectangle 5"/>
            <p:cNvSpPr>
              <a:spLocks noChangeArrowheads="1"/>
            </p:cNvSpPr>
            <p:nvPr/>
          </p:nvSpPr>
          <p:spPr bwMode="auto">
            <a:xfrm>
              <a:off x="2737" y="1927"/>
              <a:ext cx="295" cy="262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2230" y="2189"/>
              <a:ext cx="1553" cy="423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0663" name="Rectangle 7"/>
            <p:cNvSpPr>
              <a:spLocks noChangeArrowheads="1"/>
            </p:cNvSpPr>
            <p:nvPr/>
          </p:nvSpPr>
          <p:spPr bwMode="auto">
            <a:xfrm>
              <a:off x="1972" y="2612"/>
              <a:ext cx="2120" cy="725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70666" name="Group 10"/>
            <p:cNvGrpSpPr>
              <a:grpSpLocks/>
            </p:cNvGrpSpPr>
            <p:nvPr/>
          </p:nvGrpSpPr>
          <p:grpSpPr bwMode="auto">
            <a:xfrm>
              <a:off x="1965" y="1630"/>
              <a:ext cx="2120" cy="1722"/>
              <a:chOff x="2343" y="1320"/>
              <a:chExt cx="2297" cy="1722"/>
            </a:xfrm>
          </p:grpSpPr>
          <p:sp>
            <p:nvSpPr>
              <p:cNvPr id="70664" name="Line 8"/>
              <p:cNvSpPr>
                <a:spLocks noChangeShapeType="1"/>
              </p:cNvSpPr>
              <p:nvPr/>
            </p:nvSpPr>
            <p:spPr bwMode="auto">
              <a:xfrm flipV="1">
                <a:off x="2343" y="1320"/>
                <a:ext cx="1" cy="172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70665" name="Line 9"/>
              <p:cNvSpPr>
                <a:spLocks noChangeShapeType="1"/>
              </p:cNvSpPr>
              <p:nvPr/>
            </p:nvSpPr>
            <p:spPr bwMode="auto">
              <a:xfrm>
                <a:off x="2343" y="3041"/>
                <a:ext cx="2297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70667" name="Rectangle 11"/>
            <p:cNvSpPr>
              <a:spLocks noChangeArrowheads="1"/>
            </p:cNvSpPr>
            <p:nvPr/>
          </p:nvSpPr>
          <p:spPr bwMode="auto">
            <a:xfrm>
              <a:off x="2045" y="1584"/>
              <a:ext cx="24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800">
                  <a:solidFill>
                    <a:srgbClr val="000066"/>
                  </a:solidFill>
                </a:rPr>
                <a:t>Load</a:t>
              </a:r>
            </a:p>
          </p:txBody>
        </p:sp>
        <p:sp>
          <p:nvSpPr>
            <p:cNvPr id="70668" name="Rectangle 12"/>
            <p:cNvSpPr>
              <a:spLocks noChangeArrowheads="1"/>
            </p:cNvSpPr>
            <p:nvPr/>
          </p:nvSpPr>
          <p:spPr bwMode="auto">
            <a:xfrm>
              <a:off x="4277" y="3256"/>
              <a:ext cx="2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800">
                  <a:solidFill>
                    <a:srgbClr val="000066"/>
                  </a:solidFill>
                </a:rPr>
                <a:t>Time</a:t>
              </a:r>
            </a:p>
          </p:txBody>
        </p:sp>
        <p:sp>
          <p:nvSpPr>
            <p:cNvPr id="70669" name="Rectangle 13"/>
            <p:cNvSpPr>
              <a:spLocks noChangeArrowheads="1"/>
            </p:cNvSpPr>
            <p:nvPr/>
          </p:nvSpPr>
          <p:spPr bwMode="auto">
            <a:xfrm>
              <a:off x="2987" y="3376"/>
              <a:ext cx="6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50">
                  <a:solidFill>
                    <a:srgbClr val="000066"/>
                  </a:solidFill>
                </a:rPr>
                <a:t>12</a:t>
              </a:r>
              <a:endParaRPr lang="en-GB" sz="2100">
                <a:solidFill>
                  <a:srgbClr val="000066"/>
                </a:solidFill>
              </a:endParaRPr>
            </a:p>
          </p:txBody>
        </p:sp>
        <p:sp>
          <p:nvSpPr>
            <p:cNvPr id="70670" name="Rectangle 14"/>
            <p:cNvSpPr>
              <a:spLocks noChangeArrowheads="1"/>
            </p:cNvSpPr>
            <p:nvPr/>
          </p:nvSpPr>
          <p:spPr bwMode="auto">
            <a:xfrm>
              <a:off x="2480" y="3384"/>
              <a:ext cx="3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50">
                  <a:solidFill>
                    <a:srgbClr val="000066"/>
                  </a:solidFill>
                </a:rPr>
                <a:t>6</a:t>
              </a:r>
              <a:endParaRPr lang="en-GB" sz="2100">
                <a:solidFill>
                  <a:srgbClr val="000066"/>
                </a:solidFill>
              </a:endParaRPr>
            </a:p>
          </p:txBody>
        </p:sp>
        <p:sp>
          <p:nvSpPr>
            <p:cNvPr id="70671" name="Rectangle 15"/>
            <p:cNvSpPr>
              <a:spLocks noChangeArrowheads="1"/>
            </p:cNvSpPr>
            <p:nvPr/>
          </p:nvSpPr>
          <p:spPr bwMode="auto">
            <a:xfrm>
              <a:off x="1950" y="3376"/>
              <a:ext cx="3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50">
                  <a:solidFill>
                    <a:srgbClr val="000066"/>
                  </a:solidFill>
                </a:rPr>
                <a:t>0</a:t>
              </a:r>
              <a:endParaRPr lang="en-GB" sz="2100">
                <a:solidFill>
                  <a:srgbClr val="000066"/>
                </a:solidFill>
              </a:endParaRPr>
            </a:p>
          </p:txBody>
        </p:sp>
        <p:sp>
          <p:nvSpPr>
            <p:cNvPr id="70672" name="Rectangle 16"/>
            <p:cNvSpPr>
              <a:spLocks noChangeArrowheads="1"/>
            </p:cNvSpPr>
            <p:nvPr/>
          </p:nvSpPr>
          <p:spPr bwMode="auto">
            <a:xfrm>
              <a:off x="3518" y="3384"/>
              <a:ext cx="6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50">
                  <a:solidFill>
                    <a:srgbClr val="000066"/>
                  </a:solidFill>
                </a:rPr>
                <a:t>18</a:t>
              </a:r>
              <a:endParaRPr lang="en-GB" sz="2100">
                <a:solidFill>
                  <a:srgbClr val="000066"/>
                </a:solidFill>
              </a:endParaRPr>
            </a:p>
          </p:txBody>
        </p:sp>
        <p:sp>
          <p:nvSpPr>
            <p:cNvPr id="70673" name="Rectangle 17"/>
            <p:cNvSpPr>
              <a:spLocks noChangeArrowheads="1"/>
            </p:cNvSpPr>
            <p:nvPr/>
          </p:nvSpPr>
          <p:spPr bwMode="auto">
            <a:xfrm>
              <a:off x="4026" y="3376"/>
              <a:ext cx="6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50">
                  <a:solidFill>
                    <a:srgbClr val="000066"/>
                  </a:solidFill>
                </a:rPr>
                <a:t>24</a:t>
              </a:r>
              <a:endParaRPr lang="en-GB" sz="2100">
                <a:solidFill>
                  <a:srgbClr val="000066"/>
                </a:solidFill>
              </a:endParaRPr>
            </a:p>
          </p:txBody>
        </p:sp>
        <p:sp>
          <p:nvSpPr>
            <p:cNvPr id="70676" name="Freeform 20"/>
            <p:cNvSpPr>
              <a:spLocks/>
            </p:cNvSpPr>
            <p:nvPr/>
          </p:nvSpPr>
          <p:spPr bwMode="auto">
            <a:xfrm>
              <a:off x="1965" y="2078"/>
              <a:ext cx="2120" cy="685"/>
            </a:xfrm>
            <a:custGeom>
              <a:avLst/>
              <a:gdLst>
                <a:gd name="T0" fmla="*/ 0 w 2297"/>
                <a:gd name="T1" fmla="*/ 685 h 685"/>
                <a:gd name="T2" fmla="*/ 287 w 2297"/>
                <a:gd name="T3" fmla="*/ 685 h 685"/>
                <a:gd name="T4" fmla="*/ 287 w 2297"/>
                <a:gd name="T5" fmla="*/ 685 h 685"/>
                <a:gd name="T6" fmla="*/ 287 w 2297"/>
                <a:gd name="T7" fmla="*/ 446 h 685"/>
                <a:gd name="T8" fmla="*/ 287 w 2297"/>
                <a:gd name="T9" fmla="*/ 446 h 685"/>
                <a:gd name="T10" fmla="*/ 574 w 2297"/>
                <a:gd name="T11" fmla="*/ 446 h 685"/>
                <a:gd name="T12" fmla="*/ 574 w 2297"/>
                <a:gd name="T13" fmla="*/ 446 h 685"/>
                <a:gd name="T14" fmla="*/ 574 w 2297"/>
                <a:gd name="T15" fmla="*/ 255 h 685"/>
                <a:gd name="T16" fmla="*/ 574 w 2297"/>
                <a:gd name="T17" fmla="*/ 255 h 685"/>
                <a:gd name="T18" fmla="*/ 853 w 2297"/>
                <a:gd name="T19" fmla="*/ 255 h 685"/>
                <a:gd name="T20" fmla="*/ 853 w 2297"/>
                <a:gd name="T21" fmla="*/ 255 h 685"/>
                <a:gd name="T22" fmla="*/ 853 w 2297"/>
                <a:gd name="T23" fmla="*/ 0 h 685"/>
                <a:gd name="T24" fmla="*/ 853 w 2297"/>
                <a:gd name="T25" fmla="*/ 0 h 685"/>
                <a:gd name="T26" fmla="*/ 1148 w 2297"/>
                <a:gd name="T27" fmla="*/ 0 h 685"/>
                <a:gd name="T28" fmla="*/ 1148 w 2297"/>
                <a:gd name="T29" fmla="*/ 0 h 685"/>
                <a:gd name="T30" fmla="*/ 1148 w 2297"/>
                <a:gd name="T31" fmla="*/ 111 h 685"/>
                <a:gd name="T32" fmla="*/ 1148 w 2297"/>
                <a:gd name="T33" fmla="*/ 111 h 685"/>
                <a:gd name="T34" fmla="*/ 1436 w 2297"/>
                <a:gd name="T35" fmla="*/ 111 h 685"/>
                <a:gd name="T36" fmla="*/ 1436 w 2297"/>
                <a:gd name="T37" fmla="*/ 111 h 685"/>
                <a:gd name="T38" fmla="*/ 1436 w 2297"/>
                <a:gd name="T39" fmla="*/ 199 h 685"/>
                <a:gd name="T40" fmla="*/ 1436 w 2297"/>
                <a:gd name="T41" fmla="*/ 199 h 685"/>
                <a:gd name="T42" fmla="*/ 1715 w 2297"/>
                <a:gd name="T43" fmla="*/ 199 h 685"/>
                <a:gd name="T44" fmla="*/ 1715 w 2297"/>
                <a:gd name="T45" fmla="*/ 199 h 685"/>
                <a:gd name="T46" fmla="*/ 1715 w 2297"/>
                <a:gd name="T47" fmla="*/ 358 h 685"/>
                <a:gd name="T48" fmla="*/ 1715 w 2297"/>
                <a:gd name="T49" fmla="*/ 358 h 685"/>
                <a:gd name="T50" fmla="*/ 1970 w 2297"/>
                <a:gd name="T51" fmla="*/ 358 h 685"/>
                <a:gd name="T52" fmla="*/ 1970 w 2297"/>
                <a:gd name="T53" fmla="*/ 358 h 685"/>
                <a:gd name="T54" fmla="*/ 1970 w 2297"/>
                <a:gd name="T55" fmla="*/ 677 h 685"/>
                <a:gd name="T56" fmla="*/ 1970 w 2297"/>
                <a:gd name="T57" fmla="*/ 677 h 685"/>
                <a:gd name="T58" fmla="*/ 2297 w 2297"/>
                <a:gd name="T59" fmla="*/ 677 h 685"/>
                <a:gd name="T60" fmla="*/ 2297 w 2297"/>
                <a:gd name="T61" fmla="*/ 677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97" h="685">
                  <a:moveTo>
                    <a:pt x="0" y="685"/>
                  </a:moveTo>
                  <a:lnTo>
                    <a:pt x="287" y="685"/>
                  </a:lnTo>
                  <a:lnTo>
                    <a:pt x="287" y="685"/>
                  </a:lnTo>
                  <a:lnTo>
                    <a:pt x="287" y="446"/>
                  </a:lnTo>
                  <a:lnTo>
                    <a:pt x="287" y="446"/>
                  </a:lnTo>
                  <a:lnTo>
                    <a:pt x="574" y="446"/>
                  </a:lnTo>
                  <a:lnTo>
                    <a:pt x="574" y="446"/>
                  </a:lnTo>
                  <a:lnTo>
                    <a:pt x="574" y="255"/>
                  </a:lnTo>
                  <a:lnTo>
                    <a:pt x="574" y="255"/>
                  </a:lnTo>
                  <a:lnTo>
                    <a:pt x="853" y="255"/>
                  </a:lnTo>
                  <a:lnTo>
                    <a:pt x="853" y="255"/>
                  </a:lnTo>
                  <a:lnTo>
                    <a:pt x="853" y="0"/>
                  </a:lnTo>
                  <a:lnTo>
                    <a:pt x="853" y="0"/>
                  </a:lnTo>
                  <a:lnTo>
                    <a:pt x="1148" y="0"/>
                  </a:lnTo>
                  <a:lnTo>
                    <a:pt x="1148" y="0"/>
                  </a:lnTo>
                  <a:lnTo>
                    <a:pt x="1148" y="111"/>
                  </a:lnTo>
                  <a:lnTo>
                    <a:pt x="1148" y="111"/>
                  </a:lnTo>
                  <a:lnTo>
                    <a:pt x="1436" y="111"/>
                  </a:lnTo>
                  <a:lnTo>
                    <a:pt x="1436" y="111"/>
                  </a:lnTo>
                  <a:lnTo>
                    <a:pt x="1436" y="199"/>
                  </a:lnTo>
                  <a:lnTo>
                    <a:pt x="1436" y="199"/>
                  </a:lnTo>
                  <a:lnTo>
                    <a:pt x="1715" y="199"/>
                  </a:lnTo>
                  <a:lnTo>
                    <a:pt x="1715" y="199"/>
                  </a:lnTo>
                  <a:lnTo>
                    <a:pt x="1715" y="358"/>
                  </a:lnTo>
                  <a:lnTo>
                    <a:pt x="1715" y="358"/>
                  </a:lnTo>
                  <a:lnTo>
                    <a:pt x="1970" y="358"/>
                  </a:lnTo>
                  <a:lnTo>
                    <a:pt x="1970" y="358"/>
                  </a:lnTo>
                  <a:lnTo>
                    <a:pt x="1970" y="677"/>
                  </a:lnTo>
                  <a:lnTo>
                    <a:pt x="1970" y="677"/>
                  </a:lnTo>
                  <a:lnTo>
                    <a:pt x="2297" y="677"/>
                  </a:lnTo>
                  <a:lnTo>
                    <a:pt x="2297" y="67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0677" name="Freeform 21"/>
            <p:cNvSpPr>
              <a:spLocks/>
            </p:cNvSpPr>
            <p:nvPr/>
          </p:nvSpPr>
          <p:spPr bwMode="auto">
            <a:xfrm>
              <a:off x="1957" y="2070"/>
              <a:ext cx="2121" cy="685"/>
            </a:xfrm>
            <a:custGeom>
              <a:avLst/>
              <a:gdLst>
                <a:gd name="T0" fmla="*/ 0 w 2297"/>
                <a:gd name="T1" fmla="*/ 685 h 685"/>
                <a:gd name="T2" fmla="*/ 287 w 2297"/>
                <a:gd name="T3" fmla="*/ 685 h 685"/>
                <a:gd name="T4" fmla="*/ 287 w 2297"/>
                <a:gd name="T5" fmla="*/ 446 h 685"/>
                <a:gd name="T6" fmla="*/ 574 w 2297"/>
                <a:gd name="T7" fmla="*/ 446 h 685"/>
                <a:gd name="T8" fmla="*/ 574 w 2297"/>
                <a:gd name="T9" fmla="*/ 255 h 685"/>
                <a:gd name="T10" fmla="*/ 853 w 2297"/>
                <a:gd name="T11" fmla="*/ 255 h 685"/>
                <a:gd name="T12" fmla="*/ 853 w 2297"/>
                <a:gd name="T13" fmla="*/ 0 h 685"/>
                <a:gd name="T14" fmla="*/ 1148 w 2297"/>
                <a:gd name="T15" fmla="*/ 0 h 685"/>
                <a:gd name="T16" fmla="*/ 1148 w 2297"/>
                <a:gd name="T17" fmla="*/ 112 h 685"/>
                <a:gd name="T18" fmla="*/ 1436 w 2297"/>
                <a:gd name="T19" fmla="*/ 112 h 685"/>
                <a:gd name="T20" fmla="*/ 1436 w 2297"/>
                <a:gd name="T21" fmla="*/ 199 h 685"/>
                <a:gd name="T22" fmla="*/ 1715 w 2297"/>
                <a:gd name="T23" fmla="*/ 199 h 685"/>
                <a:gd name="T24" fmla="*/ 1715 w 2297"/>
                <a:gd name="T25" fmla="*/ 358 h 685"/>
                <a:gd name="T26" fmla="*/ 1970 w 2297"/>
                <a:gd name="T27" fmla="*/ 358 h 685"/>
                <a:gd name="T28" fmla="*/ 1970 w 2297"/>
                <a:gd name="T29" fmla="*/ 677 h 685"/>
                <a:gd name="T30" fmla="*/ 2297 w 2297"/>
                <a:gd name="T31" fmla="*/ 677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7" h="685">
                  <a:moveTo>
                    <a:pt x="0" y="685"/>
                  </a:moveTo>
                  <a:lnTo>
                    <a:pt x="287" y="685"/>
                  </a:lnTo>
                  <a:lnTo>
                    <a:pt x="287" y="446"/>
                  </a:lnTo>
                  <a:lnTo>
                    <a:pt x="574" y="446"/>
                  </a:lnTo>
                  <a:lnTo>
                    <a:pt x="574" y="255"/>
                  </a:lnTo>
                  <a:lnTo>
                    <a:pt x="853" y="255"/>
                  </a:lnTo>
                  <a:lnTo>
                    <a:pt x="853" y="0"/>
                  </a:lnTo>
                  <a:lnTo>
                    <a:pt x="1148" y="0"/>
                  </a:lnTo>
                  <a:lnTo>
                    <a:pt x="1148" y="112"/>
                  </a:lnTo>
                  <a:lnTo>
                    <a:pt x="1436" y="112"/>
                  </a:lnTo>
                  <a:lnTo>
                    <a:pt x="1436" y="199"/>
                  </a:lnTo>
                  <a:lnTo>
                    <a:pt x="1715" y="199"/>
                  </a:lnTo>
                  <a:lnTo>
                    <a:pt x="1715" y="358"/>
                  </a:lnTo>
                  <a:lnTo>
                    <a:pt x="1970" y="358"/>
                  </a:lnTo>
                  <a:lnTo>
                    <a:pt x="1970" y="677"/>
                  </a:lnTo>
                  <a:lnTo>
                    <a:pt x="2297" y="677"/>
                  </a:lnTo>
                </a:path>
              </a:pathLst>
            </a:custGeom>
            <a:noFill/>
            <a:ln w="2540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0682" name="Rectangle 26"/>
            <p:cNvSpPr>
              <a:spLocks noChangeArrowheads="1"/>
            </p:cNvSpPr>
            <p:nvPr/>
          </p:nvSpPr>
          <p:spPr bwMode="auto">
            <a:xfrm>
              <a:off x="2815" y="2723"/>
              <a:ext cx="29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800">
                  <a:solidFill>
                    <a:srgbClr val="000066"/>
                  </a:solidFill>
                </a:rPr>
                <a:t>Unit 1</a:t>
              </a:r>
            </a:p>
          </p:txBody>
        </p:sp>
        <p:sp>
          <p:nvSpPr>
            <p:cNvPr id="70683" name="Rectangle 27"/>
            <p:cNvSpPr>
              <a:spLocks noChangeArrowheads="1"/>
            </p:cNvSpPr>
            <p:nvPr/>
          </p:nvSpPr>
          <p:spPr bwMode="auto">
            <a:xfrm>
              <a:off x="2815" y="2372"/>
              <a:ext cx="29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800">
                  <a:solidFill>
                    <a:srgbClr val="000066"/>
                  </a:solidFill>
                </a:rPr>
                <a:t>Unit 2</a:t>
              </a:r>
            </a:p>
          </p:txBody>
        </p:sp>
        <p:sp>
          <p:nvSpPr>
            <p:cNvPr id="70684" name="Rectangle 28"/>
            <p:cNvSpPr>
              <a:spLocks noChangeArrowheads="1"/>
            </p:cNvSpPr>
            <p:nvPr/>
          </p:nvSpPr>
          <p:spPr bwMode="auto">
            <a:xfrm>
              <a:off x="2959" y="1695"/>
              <a:ext cx="29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800">
                  <a:solidFill>
                    <a:srgbClr val="000066"/>
                  </a:solidFill>
                </a:rPr>
                <a:t>Unit 3</a:t>
              </a:r>
            </a:p>
          </p:txBody>
        </p:sp>
        <p:grpSp>
          <p:nvGrpSpPr>
            <p:cNvPr id="70687" name="Group 31"/>
            <p:cNvGrpSpPr>
              <a:grpSpLocks/>
            </p:cNvGrpSpPr>
            <p:nvPr/>
          </p:nvGrpSpPr>
          <p:grpSpPr bwMode="auto">
            <a:xfrm>
              <a:off x="2878" y="1791"/>
              <a:ext cx="213" cy="207"/>
              <a:chOff x="3332" y="1511"/>
              <a:chExt cx="231" cy="207"/>
            </a:xfrm>
          </p:grpSpPr>
          <p:sp>
            <p:nvSpPr>
              <p:cNvPr id="70685" name="Freeform 29"/>
              <p:cNvSpPr>
                <a:spLocks/>
              </p:cNvSpPr>
              <p:nvPr/>
            </p:nvSpPr>
            <p:spPr bwMode="auto">
              <a:xfrm>
                <a:off x="3332" y="1623"/>
                <a:ext cx="96" cy="95"/>
              </a:xfrm>
              <a:custGeom>
                <a:avLst/>
                <a:gdLst>
                  <a:gd name="T0" fmla="*/ 0 w 96"/>
                  <a:gd name="T1" fmla="*/ 95 h 95"/>
                  <a:gd name="T2" fmla="*/ 64 w 96"/>
                  <a:gd name="T3" fmla="*/ 0 h 95"/>
                  <a:gd name="T4" fmla="*/ 80 w 96"/>
                  <a:gd name="T5" fmla="*/ 24 h 95"/>
                  <a:gd name="T6" fmla="*/ 96 w 96"/>
                  <a:gd name="T7" fmla="*/ 39 h 95"/>
                  <a:gd name="T8" fmla="*/ 0 w 96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5">
                    <a:moveTo>
                      <a:pt x="0" y="95"/>
                    </a:moveTo>
                    <a:lnTo>
                      <a:pt x="64" y="0"/>
                    </a:lnTo>
                    <a:lnTo>
                      <a:pt x="80" y="24"/>
                    </a:lnTo>
                    <a:lnTo>
                      <a:pt x="96" y="39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70686" name="Line 30"/>
              <p:cNvSpPr>
                <a:spLocks noChangeShapeType="1"/>
              </p:cNvSpPr>
              <p:nvPr/>
            </p:nvSpPr>
            <p:spPr bwMode="auto">
              <a:xfrm flipH="1">
                <a:off x="3412" y="1511"/>
                <a:ext cx="151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206801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Unit commitment as an optimization problem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Minimize total cost over time horizon</a:t>
            </a:r>
          </a:p>
          <a:p>
            <a:pPr lvl="1"/>
            <a:r>
              <a:rPr lang="en-GB" dirty="0"/>
              <a:t>Total cost = running cost + </a:t>
            </a:r>
            <a:r>
              <a:rPr lang="en-GB" dirty="0" err="1"/>
              <a:t>startup</a:t>
            </a:r>
            <a:r>
              <a:rPr lang="en-GB" dirty="0"/>
              <a:t> cost</a:t>
            </a:r>
          </a:p>
          <a:p>
            <a:r>
              <a:rPr lang="en-GB" dirty="0"/>
              <a:t>Constraints</a:t>
            </a:r>
          </a:p>
          <a:p>
            <a:pPr lvl="1"/>
            <a:r>
              <a:rPr lang="en-GB" dirty="0"/>
              <a:t>Unit constraints</a:t>
            </a:r>
          </a:p>
          <a:p>
            <a:pPr lvl="1"/>
            <a:r>
              <a:rPr lang="en-GB" dirty="0"/>
              <a:t>System constraints</a:t>
            </a:r>
          </a:p>
          <a:p>
            <a:pPr lvl="1"/>
            <a:endParaRPr lang="en-GB" sz="1875" dirty="0"/>
          </a:p>
          <a:p>
            <a:r>
              <a:rPr lang="en-GB" sz="2175" dirty="0"/>
              <a:t>Time horizon is divided in a set of optimization periods:</a:t>
            </a:r>
          </a:p>
          <a:p>
            <a:r>
              <a:rPr lang="en-GB" sz="2175" dirty="0"/>
              <a:t>During each period:</a:t>
            </a:r>
          </a:p>
          <a:p>
            <a:pPr lvl="1"/>
            <a:r>
              <a:rPr lang="en-GB" sz="1875" dirty="0"/>
              <a:t>The load is assumed constant </a:t>
            </a:r>
          </a:p>
          <a:p>
            <a:pPr lvl="1"/>
            <a:r>
              <a:rPr lang="en-GB" sz="1875" dirty="0"/>
              <a:t>The decision variables are constant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923928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956D3-8DCD-DF4A-B6B2-D1C39FA7900F}" type="slidenum">
              <a:rPr lang="en-GB"/>
              <a:pPr/>
              <a:t>164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0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Notations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157-42AB-7140-8813-B557360A5A7A}" type="slidenum">
              <a:rPr lang="en-GB"/>
              <a:pPr/>
              <a:t>165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641872" y="1797278"/>
            <a:ext cx="3684284" cy="369332"/>
            <a:chOff x="1046163" y="1600091"/>
            <a:chExt cx="4912378" cy="492443"/>
          </a:xfrm>
        </p:grpSpPr>
        <p:graphicFrame>
          <p:nvGraphicFramePr>
            <p:cNvPr id="113667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046163" y="1682750"/>
            <a:ext cx="800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305" name="Equation" r:id="rId4" imgW="800100" imgH="317500" progId="Equation.DSMT4">
                    <p:embed/>
                  </p:oleObj>
                </mc:Choice>
                <mc:Fallback>
                  <p:oleObj name="Equation" r:id="rId4" imgW="800100" imgH="317500" progId="Equation.DSMT4">
                    <p:embed/>
                    <p:pic>
                      <p:nvPicPr>
                        <p:cNvPr id="11366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6163" y="1682750"/>
                          <a:ext cx="8001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68" name="Text Box 4"/>
            <p:cNvSpPr txBox="1">
              <a:spLocks noChangeArrowheads="1"/>
            </p:cNvSpPr>
            <p:nvPr/>
          </p:nvSpPr>
          <p:spPr bwMode="auto">
            <a:xfrm>
              <a:off x="2583259" y="1600091"/>
              <a:ext cx="3375282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GB" sz="1800" dirty="0"/>
                <a:t>Status of unit </a:t>
              </a:r>
              <a:r>
                <a:rPr lang="en-GB" sz="1800" i="1" dirty="0" err="1"/>
                <a:t>i</a:t>
              </a:r>
              <a:r>
                <a:rPr lang="en-GB" sz="1800" dirty="0"/>
                <a:t> at period </a:t>
              </a:r>
              <a:r>
                <a:rPr lang="en-GB" sz="1800" i="1" dirty="0"/>
                <a:t>t</a:t>
              </a:r>
              <a:endParaRPr lang="en-GB" sz="1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41873" y="3361407"/>
            <a:ext cx="5101339" cy="369332"/>
            <a:chOff x="1046163" y="3962291"/>
            <a:chExt cx="6801785" cy="492443"/>
          </a:xfrm>
        </p:grpSpPr>
        <p:graphicFrame>
          <p:nvGraphicFramePr>
            <p:cNvPr id="113675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1046163" y="4044950"/>
            <a:ext cx="8255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306" name="Equation" r:id="rId6" imgW="825500" imgH="317500" progId="Equation.DSMT4">
                    <p:embed/>
                  </p:oleObj>
                </mc:Choice>
                <mc:Fallback>
                  <p:oleObj name="Equation" r:id="rId6" imgW="825500" imgH="317500" progId="Equation.DSMT4">
                    <p:embed/>
                    <p:pic>
                      <p:nvPicPr>
                        <p:cNvPr id="11367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6163" y="4044950"/>
                          <a:ext cx="8255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76" name="Text Box 12"/>
            <p:cNvSpPr txBox="1">
              <a:spLocks noChangeArrowheads="1"/>
            </p:cNvSpPr>
            <p:nvPr/>
          </p:nvSpPr>
          <p:spPr bwMode="auto">
            <a:xfrm>
              <a:off x="2583259" y="3962291"/>
              <a:ext cx="5264689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GB" sz="1800" dirty="0"/>
                <a:t>Power produced by unit </a:t>
              </a:r>
              <a:r>
                <a:rPr lang="en-GB" sz="1800" i="1" dirty="0" err="1"/>
                <a:t>i</a:t>
              </a:r>
              <a:r>
                <a:rPr lang="en-GB" sz="1800" dirty="0"/>
                <a:t> during period </a:t>
              </a:r>
              <a:r>
                <a:rPr lang="en-GB" sz="1800" i="1" dirty="0"/>
                <a:t>t</a:t>
              </a:r>
              <a:endParaRPr lang="en-GB" sz="1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65577" y="2319212"/>
            <a:ext cx="3902293" cy="369332"/>
            <a:chOff x="1477769" y="2387491"/>
            <a:chExt cx="5203058" cy="492443"/>
          </a:xfrm>
        </p:grpSpPr>
        <p:sp>
          <p:nvSpPr>
            <p:cNvPr id="113670" name="Text Box 6"/>
            <p:cNvSpPr txBox="1">
              <a:spLocks noChangeArrowheads="1"/>
            </p:cNvSpPr>
            <p:nvPr/>
          </p:nvSpPr>
          <p:spPr bwMode="auto">
            <a:xfrm>
              <a:off x="3014865" y="2387491"/>
              <a:ext cx="3665962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GB" sz="1800" dirty="0"/>
                <a:t>Unit </a:t>
              </a:r>
              <a:r>
                <a:rPr lang="en-GB" sz="1800" i="1" dirty="0" err="1"/>
                <a:t>i</a:t>
              </a:r>
              <a:r>
                <a:rPr lang="en-GB" sz="1800" i="1" dirty="0"/>
                <a:t> </a:t>
              </a:r>
              <a:r>
                <a:rPr lang="en-GB" sz="1800" dirty="0"/>
                <a:t>is ON during period </a:t>
              </a:r>
              <a:r>
                <a:rPr lang="en-GB" sz="1800" i="1" dirty="0"/>
                <a:t>t</a:t>
              </a:r>
              <a:endParaRPr lang="en-GB" sz="1800" dirty="0"/>
            </a:p>
          </p:txBody>
        </p:sp>
        <p:graphicFrame>
          <p:nvGraphicFramePr>
            <p:cNvPr id="1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477769" y="2470150"/>
            <a:ext cx="12065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307" name="Equation" r:id="rId8" imgW="1206500" imgH="317500" progId="Equation.DSMT4">
                    <p:embed/>
                  </p:oleObj>
                </mc:Choice>
                <mc:Fallback>
                  <p:oleObj name="Equation" r:id="rId8" imgW="1206500" imgH="317500" progId="Equation.DSMT4">
                    <p:embed/>
                    <p:pic>
                      <p:nvPicPr>
                        <p:cNvPr id="1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7769" y="2470150"/>
                          <a:ext cx="12065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1965835" y="2841146"/>
            <a:ext cx="3992061" cy="369332"/>
            <a:chOff x="1478112" y="3174891"/>
            <a:chExt cx="5322748" cy="492443"/>
          </a:xfrm>
        </p:grpSpPr>
        <p:sp>
          <p:nvSpPr>
            <p:cNvPr id="113674" name="Text Box 10"/>
            <p:cNvSpPr txBox="1">
              <a:spLocks noChangeArrowheads="1"/>
            </p:cNvSpPr>
            <p:nvPr/>
          </p:nvSpPr>
          <p:spPr bwMode="auto">
            <a:xfrm>
              <a:off x="3015208" y="3174891"/>
              <a:ext cx="3785652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GB" sz="1800" dirty="0"/>
                <a:t>Unit </a:t>
              </a:r>
              <a:r>
                <a:rPr lang="en-GB" sz="1800" i="1" dirty="0" err="1"/>
                <a:t>i</a:t>
              </a:r>
              <a:r>
                <a:rPr lang="en-GB" sz="1800" i="1" dirty="0"/>
                <a:t> </a:t>
              </a:r>
              <a:r>
                <a:rPr lang="en-GB" sz="1800" dirty="0"/>
                <a:t>is OFF during period </a:t>
              </a:r>
              <a:r>
                <a:rPr lang="en-GB" sz="1800" i="1" dirty="0"/>
                <a:t>t</a:t>
              </a:r>
              <a:endParaRPr lang="en-GB" sz="1800" dirty="0"/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478112" y="3257550"/>
            <a:ext cx="1257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308" name="Equation" r:id="rId10" imgW="1257300" imgH="317500" progId="Equation.DSMT4">
                    <p:embed/>
                  </p:oleObj>
                </mc:Choice>
                <mc:Fallback>
                  <p:oleObj name="Equation" r:id="rId10" imgW="1257300" imgH="317500" progId="Equation.DSMT4">
                    <p:embed/>
                    <p:pic>
                      <p:nvPicPr>
                        <p:cNvPr id="1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8112" y="3257550"/>
                          <a:ext cx="12573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1641873" y="3881666"/>
            <a:ext cx="4780738" cy="369332"/>
            <a:chOff x="1046163" y="4851539"/>
            <a:chExt cx="6374317" cy="492443"/>
          </a:xfrm>
        </p:grpSpPr>
        <p:graphicFrame>
          <p:nvGraphicFramePr>
            <p:cNvPr id="16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1046163" y="4922838"/>
            <a:ext cx="12954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309" name="Equation" r:id="rId12" imgW="1295400" imgH="355600" progId="Equation.DSMT4">
                    <p:embed/>
                  </p:oleObj>
                </mc:Choice>
                <mc:Fallback>
                  <p:oleObj name="Equation" r:id="rId12" imgW="1295400" imgH="355600" progId="Equation.DSMT4">
                    <p:embed/>
                    <p:pic>
                      <p:nvPicPr>
                        <p:cNvPr id="16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6163" y="4922838"/>
                          <a:ext cx="12954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2583259" y="4851539"/>
              <a:ext cx="4837221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GB" sz="1800" dirty="0"/>
                <a:t>Running cost of unit </a:t>
              </a:r>
              <a:r>
                <a:rPr lang="en-GB" sz="1800" i="1" dirty="0" err="1"/>
                <a:t>i</a:t>
              </a:r>
              <a:r>
                <a:rPr lang="en-GB" sz="1800" dirty="0"/>
                <a:t> during period </a:t>
              </a:r>
              <a:r>
                <a:rPr lang="en-GB" sz="1800" i="1" dirty="0"/>
                <a:t>t</a:t>
              </a:r>
              <a:endParaRPr lang="en-GB" sz="1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41872" y="4403606"/>
            <a:ext cx="4652498" cy="369332"/>
            <a:chOff x="1046163" y="5573851"/>
            <a:chExt cx="6203330" cy="492443"/>
          </a:xfrm>
        </p:grpSpPr>
        <p:graphicFrame>
          <p:nvGraphicFramePr>
            <p:cNvPr id="18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1046163" y="5661025"/>
            <a:ext cx="14224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310" name="Equation" r:id="rId14" imgW="1422400" imgH="355600" progId="Equation.DSMT4">
                    <p:embed/>
                  </p:oleObj>
                </mc:Choice>
                <mc:Fallback>
                  <p:oleObj name="Equation" r:id="rId14" imgW="1422400" imgH="355600" progId="Equation.DSMT4">
                    <p:embed/>
                    <p:pic>
                      <p:nvPicPr>
                        <p:cNvPr id="1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6163" y="5661025"/>
                          <a:ext cx="14224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2583259" y="5573851"/>
              <a:ext cx="4666234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GB" sz="1800" dirty="0" err="1"/>
                <a:t>Startup</a:t>
              </a:r>
              <a:r>
                <a:rPr lang="en-GB" sz="1800" dirty="0"/>
                <a:t> cost of unit </a:t>
              </a:r>
              <a:r>
                <a:rPr lang="en-GB" sz="1800" i="1" dirty="0" err="1"/>
                <a:t>i</a:t>
              </a:r>
              <a:r>
                <a:rPr lang="en-GB" sz="1800" dirty="0"/>
                <a:t> during period </a:t>
              </a:r>
              <a:r>
                <a:rPr lang="en-GB" sz="1800" i="1" dirty="0"/>
                <a:t>t</a:t>
              </a:r>
              <a:endParaRPr lang="en-GB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55676" y="4925535"/>
            <a:ext cx="4755630" cy="369332"/>
            <a:chOff x="1064568" y="5717867"/>
            <a:chExt cx="6340839" cy="492443"/>
          </a:xfrm>
        </p:grpSpPr>
        <p:graphicFrame>
          <p:nvGraphicFramePr>
            <p:cNvPr id="26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1064568" y="5877272"/>
            <a:ext cx="3937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311" name="Equation" r:id="rId16" imgW="393700" imgH="254000" progId="Equation.DSMT4">
                    <p:embed/>
                  </p:oleObj>
                </mc:Choice>
                <mc:Fallback>
                  <p:oleObj name="Equation" r:id="rId16" imgW="393700" imgH="254000" progId="Equation.DSMT4">
                    <p:embed/>
                    <p:pic>
                      <p:nvPicPr>
                        <p:cNvPr id="26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4568" y="5877272"/>
                          <a:ext cx="3937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2576736" y="5717867"/>
              <a:ext cx="4828671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GB" sz="1800" dirty="0"/>
                <a:t>Number of available generating units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55677" y="5447471"/>
            <a:ext cx="5675078" cy="369332"/>
            <a:chOff x="1064568" y="6120298"/>
            <a:chExt cx="7566771" cy="492443"/>
          </a:xfrm>
        </p:grpSpPr>
        <p:graphicFrame>
          <p:nvGraphicFramePr>
            <p:cNvPr id="28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1064568" y="6239519"/>
            <a:ext cx="3429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0312" name="Equation" r:id="rId18" imgW="342900" imgH="254000" progId="Equation.DSMT4">
                    <p:embed/>
                  </p:oleObj>
                </mc:Choice>
                <mc:Fallback>
                  <p:oleObj name="Equation" r:id="rId18" imgW="342900" imgH="254000" progId="Equation.DSMT4">
                    <p:embed/>
                    <p:pic>
                      <p:nvPicPr>
                        <p:cNvPr id="2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4568" y="6239519"/>
                          <a:ext cx="3429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2639955" y="6120298"/>
              <a:ext cx="5991384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GB" sz="1800" dirty="0"/>
                <a:t>Number of periods in the optimization horizon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73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of generating power with a given unit</a:t>
            </a:r>
          </a:p>
          <a:p>
            <a:r>
              <a:rPr lang="en-US" dirty="0"/>
              <a:t>Depends on the power output of the unit</a:t>
            </a:r>
          </a:p>
          <a:p>
            <a:r>
              <a:rPr lang="en-US" dirty="0"/>
              <a:t>Same cost function as used in economic dispatch</a:t>
            </a:r>
          </a:p>
          <a:p>
            <a:r>
              <a:rPr lang="en-US" dirty="0"/>
              <a:t>Includes the no-load cost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779912" cy="365125"/>
          </a:xfrm>
        </p:spPr>
        <p:txBody>
          <a:bodyPr/>
          <a:lstStyle/>
          <a:p>
            <a:pPr algn="l"/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BB450-54EB-754A-B101-3E86ED60F337}" type="slidenum">
              <a:rPr lang="en-GB" smtClean="0"/>
              <a:pPr/>
              <a:t>166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1380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Start-up cost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Thermal generating units:</a:t>
            </a:r>
          </a:p>
          <a:p>
            <a:pPr lvl="1"/>
            <a:r>
              <a:rPr lang="en-GB" dirty="0"/>
              <a:t>Coal, gas, oil, biomass</a:t>
            </a:r>
          </a:p>
          <a:p>
            <a:r>
              <a:rPr lang="en-GB" dirty="0"/>
              <a:t>These units must be </a:t>
            </a:r>
            <a:r>
              <a:rPr lang="ja-JP" altLang="en-GB" dirty="0">
                <a:latin typeface="Arial"/>
              </a:rPr>
              <a:t>“</a:t>
            </a:r>
            <a:r>
              <a:rPr lang="en-GB" dirty="0"/>
              <a:t>warmed up</a:t>
            </a:r>
            <a:r>
              <a:rPr lang="ja-JP" altLang="en-GB" dirty="0">
                <a:latin typeface="Arial"/>
              </a:rPr>
              <a:t>”</a:t>
            </a:r>
            <a:r>
              <a:rPr lang="en-GB" dirty="0"/>
              <a:t> before they can be brought on-line</a:t>
            </a:r>
          </a:p>
          <a:p>
            <a:r>
              <a:rPr lang="en-GB" dirty="0"/>
              <a:t>Warming up a unit requires fuel and therefore costs money</a:t>
            </a:r>
          </a:p>
          <a:p>
            <a:r>
              <a:rPr lang="en-GB" dirty="0"/>
              <a:t>Incurred only during the first period when the unit is turned on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923928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00F29F-F978-4440-B2E3-6224F59E243C}" type="slidenum">
              <a:rPr lang="en-GB"/>
              <a:pPr/>
              <a:t>167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69914"/>
      </p:ext>
    </p:extLst>
  </p:cSld>
  <p:clrMapOvr>
    <a:masterClrMapping/>
  </p:clrMapOvr>
  <p:transition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3318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Start-up cost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Start-up cost depends on time unit has been off</a:t>
            </a:r>
          </a:p>
          <a:p>
            <a:pPr lvl="1"/>
            <a:r>
              <a:rPr lang="en-GB" dirty="0"/>
              <a:t>If the unit has not been off for a long time, the water will still be warm</a:t>
            </a:r>
          </a:p>
          <a:p>
            <a:pPr lvl="1"/>
            <a:r>
              <a:rPr lang="en-GB" dirty="0"/>
              <a:t>Hot start vs. cold start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4067944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00F29F-F978-4440-B2E3-6224F59E243C}" type="slidenum">
              <a:rPr lang="en-GB"/>
              <a:pPr/>
              <a:t>168</a:t>
            </a:fld>
            <a:endParaRPr lang="en-GB"/>
          </a:p>
        </p:txBody>
      </p:sp>
      <p:grpSp>
        <p:nvGrpSpPr>
          <p:cNvPr id="131084" name="Group 12"/>
          <p:cNvGrpSpPr>
            <a:grpSpLocks/>
          </p:cNvGrpSpPr>
          <p:nvPr/>
        </p:nvGrpSpPr>
        <p:grpSpPr bwMode="auto">
          <a:xfrm>
            <a:off x="1477961" y="3907258"/>
            <a:ext cx="5786440" cy="2330054"/>
            <a:chOff x="84" y="2160"/>
            <a:chExt cx="4486" cy="1957"/>
          </a:xfrm>
        </p:grpSpPr>
        <p:graphicFrame>
          <p:nvGraphicFramePr>
            <p:cNvPr id="131076" name="Object 4"/>
            <p:cNvGraphicFramePr>
              <a:graphicFrameLocks noChangeAspect="1"/>
            </p:cNvGraphicFramePr>
            <p:nvPr/>
          </p:nvGraphicFramePr>
          <p:xfrm>
            <a:off x="864" y="2160"/>
            <a:ext cx="2080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287" name="Equation" r:id="rId4" imgW="3302000" imgH="711200" progId="Equation.DSMT4">
                    <p:embed/>
                  </p:oleObj>
                </mc:Choice>
                <mc:Fallback>
                  <p:oleObj name="Equation" r:id="rId4" imgW="3302000" imgH="711200" progId="Equation.DSMT4">
                    <p:embed/>
                    <p:pic>
                      <p:nvPicPr>
                        <p:cNvPr id="13107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160"/>
                          <a:ext cx="2080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077" name="Line 5"/>
            <p:cNvSpPr>
              <a:spLocks noChangeShapeType="1"/>
            </p:cNvSpPr>
            <p:nvPr/>
          </p:nvSpPr>
          <p:spPr bwMode="auto">
            <a:xfrm>
              <a:off x="720" y="2448"/>
              <a:ext cx="0" cy="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31078" name="Line 6"/>
            <p:cNvSpPr>
              <a:spLocks noChangeShapeType="1"/>
            </p:cNvSpPr>
            <p:nvPr/>
          </p:nvSpPr>
          <p:spPr bwMode="auto">
            <a:xfrm rot="5400000">
              <a:off x="2400" y="2352"/>
              <a:ext cx="0" cy="33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31079" name="Text Box 7"/>
            <p:cNvSpPr txBox="1">
              <a:spLocks noChangeArrowheads="1"/>
            </p:cNvSpPr>
            <p:nvPr/>
          </p:nvSpPr>
          <p:spPr bwMode="auto">
            <a:xfrm>
              <a:off x="4111" y="3807"/>
              <a:ext cx="45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800" i="1" dirty="0" err="1">
                  <a:latin typeface="Times New Roman" charset="0"/>
                </a:rPr>
                <a:t>t</a:t>
              </a:r>
              <a:r>
                <a:rPr lang="en-GB" sz="1800" i="1" baseline="-25000" dirty="0" err="1">
                  <a:latin typeface="Times New Roman" charset="0"/>
                </a:rPr>
                <a:t>i</a:t>
              </a:r>
              <a:r>
                <a:rPr lang="en-GB" sz="1800" i="1" baseline="30000" dirty="0" err="1">
                  <a:latin typeface="Times New Roman" charset="0"/>
                </a:rPr>
                <a:t>OFF</a:t>
              </a:r>
              <a:endParaRPr lang="en-GB" sz="1800" i="1" dirty="0">
                <a:latin typeface="Times New Roman" charset="0"/>
              </a:endParaRPr>
            </a:p>
          </p:txBody>
        </p:sp>
        <p:sp>
          <p:nvSpPr>
            <p:cNvPr id="131080" name="Line 8"/>
            <p:cNvSpPr>
              <a:spLocks noChangeShapeType="1"/>
            </p:cNvSpPr>
            <p:nvPr/>
          </p:nvSpPr>
          <p:spPr bwMode="auto">
            <a:xfrm>
              <a:off x="720" y="2832"/>
              <a:ext cx="3312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31081" name="Arc 9"/>
            <p:cNvSpPr>
              <a:spLocks/>
            </p:cNvSpPr>
            <p:nvPr/>
          </p:nvSpPr>
          <p:spPr bwMode="auto">
            <a:xfrm flipH="1">
              <a:off x="722" y="2871"/>
              <a:ext cx="3062" cy="59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262"/>
                <a:gd name="T2" fmla="*/ 21589 w 21600"/>
                <a:gd name="T3" fmla="*/ 22262 h 22262"/>
                <a:gd name="T4" fmla="*/ 0 w 21600"/>
                <a:gd name="T5" fmla="*/ 21600 h 2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262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20"/>
                    <a:pt x="21596" y="22041"/>
                    <a:pt x="21589" y="22262"/>
                  </a:cubicBezTo>
                </a:path>
                <a:path w="21600" h="22262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20"/>
                    <a:pt x="21596" y="22041"/>
                    <a:pt x="21589" y="2226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A5002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31082" name="Text Box 10"/>
            <p:cNvSpPr txBox="1">
              <a:spLocks noChangeArrowheads="1"/>
            </p:cNvSpPr>
            <p:nvPr/>
          </p:nvSpPr>
          <p:spPr bwMode="auto">
            <a:xfrm>
              <a:off x="409" y="3300"/>
              <a:ext cx="28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800" i="1" dirty="0">
                  <a:sym typeface="Symbol" charset="0"/>
                </a:rPr>
                <a:t>α</a:t>
              </a:r>
              <a:r>
                <a:rPr lang="en-GB" sz="1800" i="1" baseline="-25000" dirty="0" err="1">
                  <a:sym typeface="Symbol" charset="0"/>
                </a:rPr>
                <a:t>i</a:t>
              </a:r>
              <a:endParaRPr lang="en-GB" sz="1800" dirty="0"/>
            </a:p>
          </p:txBody>
        </p:sp>
        <p:sp>
          <p:nvSpPr>
            <p:cNvPr id="131083" name="Text Box 11"/>
            <p:cNvSpPr txBox="1">
              <a:spLocks noChangeArrowheads="1"/>
            </p:cNvSpPr>
            <p:nvPr/>
          </p:nvSpPr>
          <p:spPr bwMode="auto">
            <a:xfrm>
              <a:off x="84" y="2679"/>
              <a:ext cx="62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800" i="1" dirty="0">
                  <a:sym typeface="Symbol" charset="0"/>
                </a:rPr>
                <a:t>α</a:t>
              </a:r>
              <a:r>
                <a:rPr lang="en-GB" sz="1800" i="1" baseline="-25000" dirty="0" err="1">
                  <a:sym typeface="Symbol" charset="0"/>
                </a:rPr>
                <a:t>i</a:t>
              </a:r>
              <a:r>
                <a:rPr lang="en-GB" sz="1800" i="1" dirty="0">
                  <a:sym typeface="Symbol" charset="0"/>
                </a:rPr>
                <a:t> + β</a:t>
              </a:r>
              <a:r>
                <a:rPr lang="en-GB" sz="1800" i="1" baseline="-25000" dirty="0" err="1">
                  <a:sym typeface="Symbol" charset="0"/>
                </a:rPr>
                <a:t>i</a:t>
              </a:r>
              <a:endParaRPr lang="en-GB" sz="1800" i="1" baseline="-25000" dirty="0">
                <a:sym typeface="Symbo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374292"/>
      </p:ext>
    </p:extLst>
  </p:cSld>
  <p:clrMapOvr>
    <a:masterClrMapping/>
  </p:clrMapOvr>
  <p:transition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Effect of the start-up cost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Need to </a:t>
            </a:r>
            <a:r>
              <a:rPr lang="ja-JP" altLang="en-GB" dirty="0">
                <a:latin typeface="Arial"/>
              </a:rPr>
              <a:t>“</a:t>
            </a:r>
            <a:r>
              <a:rPr lang="en-GB" dirty="0"/>
              <a:t>balance</a:t>
            </a:r>
            <a:r>
              <a:rPr lang="ja-JP" altLang="en-GB" dirty="0">
                <a:latin typeface="Arial"/>
              </a:rPr>
              <a:t>”</a:t>
            </a:r>
            <a:r>
              <a:rPr lang="en-GB" dirty="0"/>
              <a:t> start-up costs and running costs</a:t>
            </a:r>
          </a:p>
          <a:p>
            <a:pPr>
              <a:lnSpc>
                <a:spcPct val="90000"/>
              </a:lnSpc>
            </a:pPr>
            <a:r>
              <a:rPr lang="en-GB" dirty="0"/>
              <a:t>Example: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Diesel generator: low start-up cost, high running cost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Coal plant: high start-up cost, low running cost</a:t>
            </a:r>
          </a:p>
          <a:p>
            <a:pPr>
              <a:lnSpc>
                <a:spcPct val="90000"/>
              </a:lnSpc>
            </a:pPr>
            <a:r>
              <a:rPr lang="en-GB" dirty="0"/>
              <a:t>Issues: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How long should a unit run to </a:t>
            </a:r>
            <a:r>
              <a:rPr lang="ja-JP" altLang="en-GB" dirty="0">
                <a:latin typeface="Arial"/>
              </a:rPr>
              <a:t>“</a:t>
            </a:r>
            <a:r>
              <a:rPr lang="en-GB" dirty="0"/>
              <a:t>recover</a:t>
            </a:r>
            <a:r>
              <a:rPr lang="ja-JP" altLang="en-GB" dirty="0">
                <a:latin typeface="Arial"/>
              </a:rPr>
              <a:t>”</a:t>
            </a:r>
            <a:r>
              <a:rPr lang="en-GB" dirty="0"/>
              <a:t> its start-up cost?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Start-up one more large unit or a diesel generator to cover the peak?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Shutdown one more unit at night or run several units part-loaded?</a:t>
            </a:r>
            <a:endParaRPr lang="en-GB" i="1" baseline="-25000" dirty="0">
              <a:latin typeface="Helvetica" charset="0"/>
              <a:sym typeface="Symbo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4355976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F6008-8A42-2E41-A1AF-FE66E833FDA1}" type="slidenum">
              <a:rPr lang="en-GB"/>
              <a:pPr/>
              <a:t>169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459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Optimization Problem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value should the decision variables take so that 				  				is minimum or maximum?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093950"/>
              </p:ext>
            </p:extLst>
          </p:nvPr>
        </p:nvGraphicFramePr>
        <p:xfrm>
          <a:off x="2267744" y="2060848"/>
          <a:ext cx="3136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3" imgW="3136900" imgH="368300" progId="Equation.DSMT4">
                  <p:embed/>
                </p:oleObj>
              </mc:Choice>
              <mc:Fallback>
                <p:oleObj name="Equation" r:id="rId3" imgW="31369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060848"/>
                        <a:ext cx="3136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B450-54EB-754A-B101-3E86ED60F337}" type="slidenum">
              <a:rPr lang="en-GB" smtClean="0"/>
              <a:pPr/>
              <a:t>170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385646" y="2132856"/>
          <a:ext cx="6210690" cy="1235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11" name="Equation" r:id="rId3" imgW="2298700" imgH="457200" progId="Equation.DSMT4">
                  <p:embed/>
                </p:oleObj>
              </mc:Choice>
              <mc:Fallback>
                <p:oleObj name="Equation" r:id="rId3" imgW="2298700" imgH="457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5646" y="2132856"/>
                        <a:ext cx="6210690" cy="1235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731690" y="3050961"/>
            <a:ext cx="1437612" cy="585357"/>
            <a:chOff x="3832584" y="2924944"/>
            <a:chExt cx="1916816" cy="780475"/>
          </a:xfrm>
        </p:grpSpPr>
        <p:sp>
          <p:nvSpPr>
            <p:cNvPr id="7" name="Left Brace 6"/>
            <p:cNvSpPr/>
            <p:nvPr/>
          </p:nvSpPr>
          <p:spPr>
            <a:xfrm rot="16200000">
              <a:off x="4644820" y="2112708"/>
              <a:ext cx="288031" cy="1912503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70253" y="3212977"/>
              <a:ext cx="187914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Running cost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96182" y="3050959"/>
            <a:ext cx="1730125" cy="585358"/>
            <a:chOff x="6318575" y="2924943"/>
            <a:chExt cx="2306833" cy="780476"/>
          </a:xfrm>
        </p:grpSpPr>
        <p:sp>
          <p:nvSpPr>
            <p:cNvPr id="9" name="Left Brace 8"/>
            <p:cNvSpPr/>
            <p:nvPr/>
          </p:nvSpPr>
          <p:spPr>
            <a:xfrm rot="16200000">
              <a:off x="7327976" y="1915542"/>
              <a:ext cx="288032" cy="2306833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2442" y="3212977"/>
              <a:ext cx="1708160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Startup cost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39654" y="3266983"/>
            <a:ext cx="1161321" cy="862357"/>
            <a:chOff x="776539" y="3212976"/>
            <a:chExt cx="1548428" cy="1149809"/>
          </a:xfrm>
        </p:grpSpPr>
        <p:sp>
          <p:nvSpPr>
            <p:cNvPr id="14" name="Left Brace 13"/>
            <p:cNvSpPr/>
            <p:nvPr/>
          </p:nvSpPr>
          <p:spPr>
            <a:xfrm rot="16200000">
              <a:off x="1406737" y="2582778"/>
              <a:ext cx="288032" cy="1548428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6931" y="3501011"/>
              <a:ext cx="141748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Decision </a:t>
              </a:r>
            </a:p>
            <a:p>
              <a:r>
                <a:rPr lang="en-US" sz="1800" dirty="0"/>
                <a:t>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0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Unit Constraints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Constraints that affect each unit individually:</a:t>
            </a:r>
          </a:p>
          <a:p>
            <a:pPr marL="575072" lvl="1" indent="-195263"/>
            <a:r>
              <a:rPr lang="en-GB" sz="2175"/>
              <a:t>Maximum generating capacity</a:t>
            </a:r>
          </a:p>
          <a:p>
            <a:pPr marL="575072" lvl="1" indent="-195263"/>
            <a:r>
              <a:rPr lang="en-GB" sz="2175"/>
              <a:t>Minimum stable generation</a:t>
            </a:r>
          </a:p>
          <a:p>
            <a:pPr marL="575072" lvl="1" indent="-195263"/>
            <a:r>
              <a:rPr lang="en-GB" sz="2175"/>
              <a:t>Minimum </a:t>
            </a:r>
            <a:r>
              <a:rPr lang="ja-JP" altLang="en-GB" sz="2175">
                <a:latin typeface="Arial"/>
              </a:rPr>
              <a:t>“</a:t>
            </a:r>
            <a:r>
              <a:rPr lang="en-GB" sz="2175"/>
              <a:t>up time</a:t>
            </a:r>
            <a:r>
              <a:rPr lang="ja-JP" altLang="en-GB" sz="2175">
                <a:latin typeface="Arial"/>
              </a:rPr>
              <a:t>”</a:t>
            </a:r>
            <a:endParaRPr lang="en-GB" sz="2175"/>
          </a:p>
          <a:p>
            <a:pPr marL="575072" lvl="1" indent="-195263"/>
            <a:r>
              <a:rPr lang="en-GB" sz="2175"/>
              <a:t>Minimum </a:t>
            </a:r>
            <a:r>
              <a:rPr lang="ja-JP" altLang="en-GB" sz="2175">
                <a:latin typeface="Arial"/>
              </a:rPr>
              <a:t>“</a:t>
            </a:r>
            <a:r>
              <a:rPr lang="en-GB" sz="2175"/>
              <a:t>down time</a:t>
            </a:r>
            <a:r>
              <a:rPr lang="ja-JP" altLang="en-GB" sz="2175">
                <a:latin typeface="Arial"/>
              </a:rPr>
              <a:t>”</a:t>
            </a:r>
            <a:endParaRPr lang="en-GB" sz="2175"/>
          </a:p>
          <a:p>
            <a:pPr marL="575072" lvl="1" indent="-195263"/>
            <a:r>
              <a:rPr lang="en-GB" sz="2175"/>
              <a:t>Ramp rate </a:t>
            </a:r>
            <a:endParaRPr lang="en-GB" sz="15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2015 Daniel Kirschen and the University of Washington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8AD071-DC53-6843-BF91-5C9040706031}" type="slidenum">
              <a:rPr lang="en-GB"/>
              <a:pPr/>
              <a:t>171</a:t>
            </a:fld>
            <a:endParaRPr lang="en-GB"/>
          </a:p>
        </p:txBody>
      </p:sp>
      <p:graphicFrame>
        <p:nvGraphicFramePr>
          <p:cNvPr id="124932" name="Object 4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5006578" y="2522935"/>
          <a:ext cx="3280172" cy="202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35" r:id="rId4" imgW="5588000" imgH="3454400" progId="MS_ClipArt_Gallery">
                  <p:embed/>
                </p:oleObj>
              </mc:Choice>
              <mc:Fallback>
                <p:oleObj r:id="rId4" imgW="5588000" imgH="3454400" progId="MS_ClipArt_Gallery">
                  <p:embed/>
                  <p:pic>
                    <p:nvPicPr>
                      <p:cNvPr id="124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578" y="2522935"/>
                        <a:ext cx="3280172" cy="2027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18242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Unit Constraints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Minimum up time</a:t>
            </a:r>
          </a:p>
          <a:p>
            <a:pPr lvl="1"/>
            <a:r>
              <a:rPr lang="en-GB"/>
              <a:t> Once a unit is running it may not be shut down immediately:</a:t>
            </a:r>
            <a:br>
              <a:rPr lang="en-GB"/>
            </a:br>
            <a:br>
              <a:rPr lang="en-GB"/>
            </a:br>
            <a:endParaRPr lang="en-GB"/>
          </a:p>
          <a:p>
            <a:r>
              <a:rPr lang="en-GB"/>
              <a:t>Minimum down time</a:t>
            </a:r>
          </a:p>
          <a:p>
            <a:pPr lvl="1"/>
            <a:r>
              <a:rPr lang="en-GB"/>
              <a:t>Once a unit is shut down, it may not be started  immediately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2015 Daniel Kirschen and the University of Washington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D8F1D-FB99-794F-B5BA-AD936217B789}" type="slidenum">
              <a:rPr lang="en-GB"/>
              <a:pPr/>
              <a:t>172</a:t>
            </a:fld>
            <a:endParaRPr lang="en-GB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13975"/>
              </p:ext>
            </p:extLst>
          </p:nvPr>
        </p:nvGraphicFramePr>
        <p:xfrm>
          <a:off x="2285406" y="3212976"/>
          <a:ext cx="41624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65" name="Equation" r:id="rId4" imgW="5549900" imgH="406400" progId="Equation.DSMT4">
                  <p:embed/>
                </p:oleObj>
              </mc:Choice>
              <mc:Fallback>
                <p:oleObj name="Equation" r:id="rId4" imgW="5549900" imgH="406400" progId="Equation.DSMT4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406" y="3212976"/>
                        <a:ext cx="41624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800768"/>
              </p:ext>
            </p:extLst>
          </p:nvPr>
        </p:nvGraphicFramePr>
        <p:xfrm>
          <a:off x="2089548" y="5517232"/>
          <a:ext cx="455414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66" name="Equation" r:id="rId6" imgW="6070600" imgH="406400" progId="Equation.DSMT4">
                  <p:embed/>
                </p:oleObj>
              </mc:Choice>
              <mc:Fallback>
                <p:oleObj name="Equation" r:id="rId6" imgW="6070600" imgH="406400" progId="Equation.DSMT4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548" y="5517232"/>
                        <a:ext cx="455414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196732"/>
      </p:ext>
    </p:extLst>
  </p:cSld>
  <p:clrMapOvr>
    <a:masterClrMapping/>
  </p:clrMapOvr>
  <p:transition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Unit Constraints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Maximum ramp rates</a:t>
            </a:r>
          </a:p>
          <a:p>
            <a:pPr lvl="1"/>
            <a:r>
              <a:rPr lang="en-GB" sz="2400" dirty="0"/>
              <a:t>To avoid damaging the turbine, the electrical output of a unit cannot change by more than a certain amount over a period of time: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4289822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87876C-36A7-AD4F-8BF2-CDE7E52739B1}" type="slidenum">
              <a:rPr lang="en-GB"/>
              <a:pPr/>
              <a:t>173</a:t>
            </a:fld>
            <a:endParaRPr lang="en-GB"/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>
            <p:extLst/>
          </p:nvPr>
        </p:nvGraphicFramePr>
        <p:xfrm>
          <a:off x="4289822" y="3733800"/>
          <a:ext cx="26384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389" name="Equation" r:id="rId4" imgW="3517900" imgH="444500" progId="Equation.DSMT4">
                  <p:embed/>
                </p:oleObj>
              </mc:Choice>
              <mc:Fallback>
                <p:oleObj name="Equation" r:id="rId4" imgW="3517900" imgH="444500" progId="Equation.DSMT4">
                  <p:embed/>
                  <p:pic>
                    <p:nvPicPr>
                      <p:cNvPr id="94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822" y="3733800"/>
                        <a:ext cx="26384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>
            <p:extLst/>
          </p:nvPr>
        </p:nvGraphicFramePr>
        <p:xfrm>
          <a:off x="4324350" y="4833938"/>
          <a:ext cx="27336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390" name="Equation" r:id="rId6" imgW="3644900" imgH="406400" progId="Equation.DSMT4">
                  <p:embed/>
                </p:oleObj>
              </mc:Choice>
              <mc:Fallback>
                <p:oleObj name="Equation" r:id="rId6" imgW="3644900" imgH="406400" progId="Equation.DSMT4">
                  <p:embed/>
                  <p:pic>
                    <p:nvPicPr>
                      <p:cNvPr id="942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4833938"/>
                        <a:ext cx="27336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784747" y="3257550"/>
            <a:ext cx="4469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dirty="0"/>
              <a:t>Maximum ramp up rate constraint: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784748" y="4286250"/>
            <a:ext cx="48461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/>
              <a:t>Maximum ramp down rate constraint:</a:t>
            </a:r>
          </a:p>
        </p:txBody>
      </p:sp>
      <p:sp>
        <p:nvSpPr>
          <p:cNvPr id="94216" name="AutoShape 8"/>
          <p:cNvSpPr>
            <a:spLocks noChangeArrowheads="1"/>
          </p:cNvSpPr>
          <p:nvPr/>
        </p:nvSpPr>
        <p:spPr bwMode="auto">
          <a:xfrm>
            <a:off x="2838450" y="3786188"/>
            <a:ext cx="1114425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4217" name="AutoShape 9"/>
          <p:cNvSpPr>
            <a:spLocks noChangeArrowheads="1"/>
          </p:cNvSpPr>
          <p:nvPr/>
        </p:nvSpPr>
        <p:spPr bwMode="auto">
          <a:xfrm>
            <a:off x="2838450" y="4872038"/>
            <a:ext cx="1114425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0357856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System Constraints</a:t>
            </a:r>
          </a:p>
        </p:txBody>
      </p:sp>
      <p:sp>
        <p:nvSpPr>
          <p:cNvPr id="13210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Constraints that affect more than one unit</a:t>
            </a:r>
          </a:p>
          <a:p>
            <a:pPr lvl="1"/>
            <a:r>
              <a:rPr lang="en-GB"/>
              <a:t>Load/generation balance</a:t>
            </a:r>
          </a:p>
          <a:p>
            <a:pPr lvl="1"/>
            <a:r>
              <a:rPr lang="en-GB"/>
              <a:t>Reserve generation capacity</a:t>
            </a:r>
          </a:p>
          <a:p>
            <a:pPr lvl="1"/>
            <a:r>
              <a:rPr lang="en-GB"/>
              <a:t>Emission constraints</a:t>
            </a:r>
          </a:p>
          <a:p>
            <a:pPr lvl="1"/>
            <a:r>
              <a:rPr lang="en-GB"/>
              <a:t>Network constraints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4139952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55637-CC92-D64E-90E0-73449D38A1F4}" type="slidenum">
              <a:rPr lang="en-GB"/>
              <a:pPr/>
              <a:t>174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00349"/>
      </p:ext>
    </p:extLst>
  </p:cSld>
  <p:clrMapOvr>
    <a:masterClrMapping/>
  </p:clrMapOvr>
  <p:transition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1" y="116632"/>
            <a:ext cx="7938882" cy="1080120"/>
          </a:xfrm>
        </p:spPr>
        <p:txBody>
          <a:bodyPr>
            <a:normAutofit fontScale="90000"/>
          </a:bodyPr>
          <a:lstStyle/>
          <a:p>
            <a:r>
              <a:rPr lang="en-GB" dirty="0"/>
              <a:t>Load/Generation Balance Constraint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49F7-56C0-DD4E-8E29-B7D2E7B10870}" type="slidenum">
              <a:rPr lang="en-GB"/>
              <a:pPr/>
              <a:t>175</a:t>
            </a:fld>
            <a:endParaRPr lang="en-GB"/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902306"/>
              </p:ext>
            </p:extLst>
          </p:nvPr>
        </p:nvGraphicFramePr>
        <p:xfrm>
          <a:off x="1979712" y="2708920"/>
          <a:ext cx="3449667" cy="1170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07" name="Equation" r:id="rId4" imgW="2501900" imgH="850900" progId="Equation.DSMT4">
                  <p:embed/>
                </p:oleObj>
              </mc:Choice>
              <mc:Fallback>
                <p:oleObj name="Equation" r:id="rId4" imgW="2501900" imgH="850900" progId="Equation.DSMT4">
                  <p:embed/>
                  <p:pic>
                    <p:nvPicPr>
                      <p:cNvPr id="137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708920"/>
                        <a:ext cx="3449667" cy="1170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1" y="1450888"/>
            <a:ext cx="8302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all times, the power produced by the generating 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units must be equal to the load</a:t>
            </a:r>
          </a:p>
        </p:txBody>
      </p:sp>
    </p:spTree>
    <p:extLst>
      <p:ext uri="{BB962C8B-B14F-4D97-AF65-F5344CB8AC3E}">
        <p14:creationId xmlns:p14="http://schemas.microsoft.com/office/powerpoint/2010/main" val="842597370"/>
      </p:ext>
    </p:extLst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Reserve Constraint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Unanticipated loss of a generating unit or an interconnection causes unacceptable frequency drop if not corrected</a:t>
            </a:r>
          </a:p>
          <a:p>
            <a:r>
              <a:rPr lang="en-GB" dirty="0"/>
              <a:t>Need to increase production from other units to keep frequency drop within acceptable limits</a:t>
            </a:r>
          </a:p>
          <a:p>
            <a:r>
              <a:rPr lang="en-GB" dirty="0"/>
              <a:t>Rapid increase in production only possible if committed units are not all operating at their maximum capacity</a:t>
            </a:r>
          </a:p>
          <a:p>
            <a:r>
              <a:rPr lang="en-GB" dirty="0"/>
              <a:t>Some of the capacity of the generating units must be kept “in reserve”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563888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7A1AF-55D3-B249-BD54-0CF4D1F49489}" type="slidenum">
              <a:rPr lang="en-GB"/>
              <a:pPr/>
              <a:t>176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0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Reserve Constraint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2015 Daniel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A1AF-55D3-B249-BD54-0CF4D1F49489}" type="slidenum">
              <a:rPr lang="en-GB"/>
              <a:pPr/>
              <a:t>177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115616" y="2097797"/>
            <a:ext cx="7020780" cy="646331"/>
            <a:chOff x="344488" y="1654061"/>
            <a:chExt cx="9361040" cy="861775"/>
          </a:xfrm>
        </p:grpSpPr>
        <p:graphicFrame>
          <p:nvGraphicFramePr>
            <p:cNvPr id="133124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344488" y="1669450"/>
            <a:ext cx="2114550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449" name="Equation" r:id="rId4" imgW="1625600" imgH="406400" progId="Equation.DSMT4">
                    <p:embed/>
                  </p:oleObj>
                </mc:Choice>
                <mc:Fallback>
                  <p:oleObj name="Equation" r:id="rId4" imgW="1625600" imgH="406400" progId="Equation.DSMT4">
                    <p:embed/>
                    <p:pic>
                      <p:nvPicPr>
                        <p:cNvPr id="13312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88" y="1669450"/>
                          <a:ext cx="2114550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169024" y="1654061"/>
              <a:ext cx="4536504" cy="86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l"/>
              <a:r>
                <a:rPr lang="en-GB" sz="1800" dirty="0"/>
                <a:t>Contribution of unit </a:t>
              </a:r>
              <a:r>
                <a:rPr lang="en-GB" sz="1800" i="1" dirty="0" err="1"/>
                <a:t>i</a:t>
              </a:r>
              <a:r>
                <a:rPr lang="en-GB" sz="1800" dirty="0"/>
                <a:t> to  reserve at period </a:t>
              </a:r>
              <a:r>
                <a:rPr lang="en-GB" sz="1800" i="1" dirty="0"/>
                <a:t>t </a:t>
              </a:r>
              <a:r>
                <a:rPr lang="en-GB" sz="1800" dirty="0"/>
                <a:t>(</a:t>
              </a:r>
              <a:r>
                <a:rPr lang="en-GB" sz="1800" i="1" dirty="0"/>
                <a:t>“headroom”</a:t>
              </a:r>
              <a:r>
                <a:rPr lang="en-GB" sz="1800" dirty="0"/>
                <a:t>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15617" y="3753036"/>
            <a:ext cx="6072920" cy="848916"/>
            <a:chOff x="344488" y="3861048"/>
            <a:chExt cx="8097227" cy="1131888"/>
          </a:xfrm>
        </p:grpSpPr>
        <p:graphicFrame>
          <p:nvGraphicFramePr>
            <p:cNvPr id="10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344488" y="3861048"/>
            <a:ext cx="3336925" cy="1131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450" name="Equation" r:id="rId6" imgW="2501900" imgH="850900" progId="Equation.DSMT4">
                    <p:embed/>
                  </p:oleObj>
                </mc:Choice>
                <mc:Fallback>
                  <p:oleObj name="Equation" r:id="rId6" imgW="2501900" imgH="850900" progId="Equation.DSMT4">
                    <p:embed/>
                    <p:pic>
                      <p:nvPicPr>
                        <p:cNvPr id="1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88" y="3861048"/>
                          <a:ext cx="3336925" cy="1131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169024" y="4133692"/>
              <a:ext cx="3272691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GB" sz="1800" dirty="0"/>
                <a:t>Load generation balance</a:t>
              </a:r>
              <a:endParaRPr lang="en-GB" sz="1800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15616" y="2780929"/>
            <a:ext cx="6714121" cy="848915"/>
            <a:chOff x="344488" y="2564904"/>
            <a:chExt cx="8952161" cy="1131887"/>
          </a:xfrm>
        </p:grpSpPr>
        <p:graphicFrame>
          <p:nvGraphicFramePr>
            <p:cNvPr id="12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344488" y="2564904"/>
            <a:ext cx="4673600" cy="1131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451" name="Equation" r:id="rId8" imgW="3505200" imgH="850900" progId="Equation.DSMT4">
                    <p:embed/>
                  </p:oleObj>
                </mc:Choice>
                <mc:Fallback>
                  <p:oleObj name="Equation" r:id="rId8" imgW="3505200" imgH="850900" progId="Equation.DSMT4">
                    <p:embed/>
                    <p:pic>
                      <p:nvPicPr>
                        <p:cNvPr id="12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88" y="2564904"/>
                          <a:ext cx="4673600" cy="1131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5169024" y="2862947"/>
              <a:ext cx="4127625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GB" sz="1800" dirty="0"/>
                <a:t>Reserve requirement at period </a:t>
              </a:r>
              <a:r>
                <a:rPr lang="en-GB" sz="1800" i="1" dirty="0"/>
                <a:t>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15617" y="4833157"/>
            <a:ext cx="6508938" cy="831056"/>
            <a:chOff x="344488" y="5301208"/>
            <a:chExt cx="8678583" cy="1108075"/>
          </a:xfrm>
        </p:grpSpPr>
        <p:graphicFrame>
          <p:nvGraphicFramePr>
            <p:cNvPr id="9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344488" y="5301208"/>
            <a:ext cx="4032250" cy="1108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452" name="Equation" r:id="rId10" imgW="3098800" imgH="850900" progId="Equation.DSMT4">
                    <p:embed/>
                  </p:oleObj>
                </mc:Choice>
                <mc:Fallback>
                  <p:oleObj name="Equation" r:id="rId10" imgW="3098800" imgH="850900" progId="Equation.DSMT4">
                    <p:embed/>
                    <p:pic>
                      <p:nvPicPr>
                        <p:cNvPr id="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88" y="5301208"/>
                          <a:ext cx="4032250" cy="1108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5169024" y="5645859"/>
              <a:ext cx="385404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GB" sz="1800" dirty="0"/>
                <a:t>Reserve constraint at period </a:t>
              </a:r>
              <a:r>
                <a:rPr lang="en-GB" sz="1800" i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7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much reserve?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Protect the system against </a:t>
            </a:r>
            <a:r>
              <a:rPr lang="ja-JP" altLang="en-GB" dirty="0">
                <a:latin typeface="Arial"/>
              </a:rPr>
              <a:t>“</a:t>
            </a:r>
            <a:r>
              <a:rPr lang="en-GB" dirty="0"/>
              <a:t>credible outages</a:t>
            </a:r>
            <a:r>
              <a:rPr lang="ja-JP" altLang="en-GB" dirty="0">
                <a:latin typeface="Arial"/>
              </a:rPr>
              <a:t>”</a:t>
            </a:r>
            <a:r>
              <a:rPr lang="en-GB" dirty="0"/>
              <a:t> </a:t>
            </a:r>
          </a:p>
          <a:p>
            <a:r>
              <a:rPr lang="en-GB" dirty="0"/>
              <a:t>Reserve requirement:</a:t>
            </a:r>
          </a:p>
          <a:p>
            <a:pPr lvl="1"/>
            <a:r>
              <a:rPr lang="en-GB" dirty="0"/>
              <a:t>Capacity of largest unit or interconnection</a:t>
            </a:r>
          </a:p>
          <a:p>
            <a:pPr lvl="1"/>
            <a:r>
              <a:rPr lang="en-GB" dirty="0"/>
              <a:t>Percentage of peak load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707904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84FE5-4E8F-2C43-B443-9F922C3A4BAA}" type="slidenum">
              <a:rPr lang="en-GB"/>
              <a:pPr/>
              <a:t>178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5731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Reserve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Spinning reserve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Primary 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Quick response for a short time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Secondary 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Slower response for a longer time</a:t>
            </a:r>
          </a:p>
          <a:p>
            <a:pPr>
              <a:lnSpc>
                <a:spcPct val="90000"/>
              </a:lnSpc>
            </a:pPr>
            <a:r>
              <a:rPr lang="en-GB" dirty="0"/>
              <a:t>Tertiary reserve</a:t>
            </a:r>
            <a:endParaRPr lang="en-GB" sz="1950" dirty="0"/>
          </a:p>
          <a:p>
            <a:pPr lvl="1">
              <a:lnSpc>
                <a:spcPct val="90000"/>
              </a:lnSpc>
            </a:pPr>
            <a:r>
              <a:rPr lang="en-GB" dirty="0"/>
              <a:t>Replace primary and secondary reserve to protect against another outage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Provided by units that can start quickly 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e.g. gas turbines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Also called scheduled or off-line reserve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4067944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8AC77B-720C-C343-A36A-ADADAEBF527D}" type="slidenum">
              <a:rPr lang="en-GB"/>
              <a:pPr/>
              <a:t>179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071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function of one variable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371600" y="3822700"/>
            <a:ext cx="6781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rot="-5400000">
            <a:off x="-723900" y="3467100"/>
            <a:ext cx="4191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1905000" y="1801813"/>
            <a:ext cx="5638800" cy="1905000"/>
            <a:chOff x="1200" y="1135"/>
            <a:chExt cx="3552" cy="1200"/>
          </a:xfrm>
        </p:grpSpPr>
        <p:sp>
          <p:nvSpPr>
            <p:cNvPr id="11270" name="Arc 6"/>
            <p:cNvSpPr>
              <a:spLocks/>
            </p:cNvSpPr>
            <p:nvPr/>
          </p:nvSpPr>
          <p:spPr bwMode="auto">
            <a:xfrm>
              <a:off x="2964" y="1135"/>
              <a:ext cx="1788" cy="1200"/>
            </a:xfrm>
            <a:custGeom>
              <a:avLst/>
              <a:gdLst>
                <a:gd name="G0" fmla="+- 151 0 0"/>
                <a:gd name="G1" fmla="+- 21600 0 0"/>
                <a:gd name="G2" fmla="+- 21600 0 0"/>
                <a:gd name="T0" fmla="*/ 0 w 21749"/>
                <a:gd name="T1" fmla="*/ 1 h 21600"/>
                <a:gd name="T2" fmla="*/ 21749 w 21749"/>
                <a:gd name="T3" fmla="*/ 21319 h 21600"/>
                <a:gd name="T4" fmla="*/ 151 w 217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9" h="21600" fill="none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</a:path>
                <a:path w="21749" h="21600" stroke="0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  <a:lnTo>
                    <a:pt x="151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Arc 8"/>
            <p:cNvSpPr>
              <a:spLocks/>
            </p:cNvSpPr>
            <p:nvPr/>
          </p:nvSpPr>
          <p:spPr bwMode="auto">
            <a:xfrm flipH="1">
              <a:off x="1200" y="1135"/>
              <a:ext cx="1788" cy="1200"/>
            </a:xfrm>
            <a:custGeom>
              <a:avLst/>
              <a:gdLst>
                <a:gd name="G0" fmla="+- 151 0 0"/>
                <a:gd name="G1" fmla="+- 21600 0 0"/>
                <a:gd name="G2" fmla="+- 21600 0 0"/>
                <a:gd name="T0" fmla="*/ 0 w 21749"/>
                <a:gd name="T1" fmla="*/ 1 h 21600"/>
                <a:gd name="T2" fmla="*/ 21749 w 21749"/>
                <a:gd name="T3" fmla="*/ 21319 h 21600"/>
                <a:gd name="T4" fmla="*/ 151 w 217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9" h="21600" fill="none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</a:path>
                <a:path w="21749" h="21600" stroke="0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  <a:lnTo>
                    <a:pt x="151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985125" y="38830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324600" y="15875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f(x)</a:t>
            </a: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724400" y="1828800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514850" y="38227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30000"/>
              <a:t>*</a:t>
            </a:r>
            <a:endParaRPr lang="en-GB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85800" y="15621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</a:t>
            </a:r>
            <a:r>
              <a:rPr lang="en-GB" baseline="30000"/>
              <a:t>*</a:t>
            </a:r>
            <a:r>
              <a:rPr lang="en-GB"/>
              <a:t>)</a:t>
            </a: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1371600" y="18034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773363" y="5076825"/>
            <a:ext cx="359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f(x) is maximum for x = x* 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Cost of Reserve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Reserve has a cost even when it is not called</a:t>
            </a:r>
          </a:p>
          <a:p>
            <a:pPr lvl="1"/>
            <a:r>
              <a:rPr lang="en-GB"/>
              <a:t>More units scheduled than required</a:t>
            </a:r>
          </a:p>
          <a:p>
            <a:pPr lvl="2"/>
            <a:r>
              <a:rPr lang="en-GB"/>
              <a:t>Units not operated at their maximum efficiency</a:t>
            </a:r>
          </a:p>
          <a:p>
            <a:pPr lvl="2"/>
            <a:r>
              <a:rPr lang="en-GB"/>
              <a:t>Extra start up costs</a:t>
            </a:r>
          </a:p>
          <a:p>
            <a:pPr lvl="1"/>
            <a:r>
              <a:rPr lang="en-GB"/>
              <a:t>Must build units capable of rapid response</a:t>
            </a:r>
          </a:p>
          <a:p>
            <a:pPr lvl="1"/>
            <a:r>
              <a:rPr lang="en-GB"/>
              <a:t>Cost of reserve proportionally larger in small systems</a:t>
            </a:r>
          </a:p>
          <a:p>
            <a:pPr lvl="2"/>
            <a:r>
              <a:rPr lang="en-GB"/>
              <a:t>Important driver for the creation of interconnections between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2015 Daniel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58E1DD-941E-A848-948C-86B89863326A}" type="slidenum">
              <a:rPr lang="en-GB"/>
              <a:pPr/>
              <a:t>180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06858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Emission Constraints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100" dirty="0"/>
              <a:t>Amount of pollutants that generating units can emit may be limited</a:t>
            </a:r>
          </a:p>
          <a:p>
            <a:r>
              <a:rPr lang="en-GB" sz="2100" dirty="0"/>
              <a:t>Pollutants:</a:t>
            </a:r>
          </a:p>
          <a:p>
            <a:pPr lvl="1"/>
            <a:r>
              <a:rPr lang="en-GB" dirty="0"/>
              <a:t>SO</a:t>
            </a:r>
            <a:r>
              <a:rPr lang="en-GB" baseline="-25000" dirty="0"/>
              <a:t>2</a:t>
            </a:r>
            <a:r>
              <a:rPr lang="en-GB" dirty="0"/>
              <a:t>, </a:t>
            </a:r>
            <a:r>
              <a:rPr lang="en-GB" dirty="0" err="1"/>
              <a:t>NO</a:t>
            </a:r>
            <a:r>
              <a:rPr lang="en-GB" baseline="-25000" dirty="0" err="1"/>
              <a:t>x</a:t>
            </a:r>
            <a:endParaRPr lang="en-GB" dirty="0"/>
          </a:p>
          <a:p>
            <a:r>
              <a:rPr lang="en-GB" sz="2100" dirty="0"/>
              <a:t>Various forms:</a:t>
            </a:r>
          </a:p>
          <a:p>
            <a:pPr lvl="1"/>
            <a:r>
              <a:rPr lang="en-GB" dirty="0"/>
              <a:t>Limit on each plant at each hour</a:t>
            </a:r>
          </a:p>
          <a:p>
            <a:pPr lvl="1"/>
            <a:r>
              <a:rPr lang="en-GB" dirty="0"/>
              <a:t>Limit on plant over a year</a:t>
            </a:r>
          </a:p>
          <a:p>
            <a:pPr lvl="1"/>
            <a:r>
              <a:rPr lang="en-GB" dirty="0"/>
              <a:t>Limit on a group of plants over a year</a:t>
            </a:r>
          </a:p>
          <a:p>
            <a:pPr lvl="1"/>
            <a:r>
              <a:rPr lang="en-GB" dirty="0"/>
              <a:t>Etc…</a:t>
            </a:r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851920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6C894-6A1C-FD44-9D3B-C3312319148F}" type="slidenum">
              <a:rPr lang="en-GB"/>
              <a:pPr/>
              <a:t>181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7631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Network Constraints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Transmission network may have an effect on the commitment of units</a:t>
            </a:r>
          </a:p>
          <a:p>
            <a:pPr lvl="1"/>
            <a:r>
              <a:rPr lang="en-GB"/>
              <a:t>Some units must run to provide voltage support</a:t>
            </a:r>
          </a:p>
          <a:p>
            <a:pPr lvl="1"/>
            <a:r>
              <a:rPr lang="en-GB"/>
              <a:t>The output of some units may be limited because their output would exceed the transmission capacity of the network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707904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EC7581-D0D2-6641-8B62-CC790E272FB3}" type="slidenum">
              <a:rPr lang="en-GB"/>
              <a:pPr/>
              <a:t>182</a:t>
            </a:fld>
            <a:endParaRPr lang="en-GB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2515791" y="4418615"/>
            <a:ext cx="0" cy="79295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6160294" y="4418615"/>
            <a:ext cx="0" cy="79295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2515792" y="4510292"/>
            <a:ext cx="364450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264" name="Oval 8"/>
          <p:cNvSpPr>
            <a:spLocks noChangeArrowheads="1"/>
          </p:cNvSpPr>
          <p:nvPr/>
        </p:nvSpPr>
        <p:spPr bwMode="auto">
          <a:xfrm>
            <a:off x="1800225" y="4838904"/>
            <a:ext cx="357188" cy="329804"/>
          </a:xfrm>
          <a:prstGeom prst="ellipse">
            <a:avLst/>
          </a:prstGeom>
          <a:solidFill>
            <a:srgbClr val="FF7C8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>
              <a:latin typeface="Arial" charset="0"/>
            </a:endParaRP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2157412" y="5004401"/>
            <a:ext cx="35837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266" name="Oval 10"/>
          <p:cNvSpPr>
            <a:spLocks noChangeArrowheads="1"/>
          </p:cNvSpPr>
          <p:nvPr/>
        </p:nvSpPr>
        <p:spPr bwMode="auto">
          <a:xfrm>
            <a:off x="6553200" y="4500766"/>
            <a:ext cx="357188" cy="32980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>
              <a:latin typeface="Arial" charset="0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6194823" y="4662692"/>
            <a:ext cx="35837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268" name="Freeform 12"/>
          <p:cNvSpPr>
            <a:spLocks/>
          </p:cNvSpPr>
          <p:nvPr/>
        </p:nvSpPr>
        <p:spPr bwMode="auto">
          <a:xfrm>
            <a:off x="6181725" y="5024642"/>
            <a:ext cx="371475" cy="342900"/>
          </a:xfrm>
          <a:custGeom>
            <a:avLst/>
            <a:gdLst>
              <a:gd name="T0" fmla="*/ 0 w 288"/>
              <a:gd name="T1" fmla="*/ 0 h 288"/>
              <a:gd name="T2" fmla="*/ 288 w 288"/>
              <a:gd name="T3" fmla="*/ 0 h 288"/>
              <a:gd name="T4" fmla="*/ 288 w 288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288">
                <a:moveTo>
                  <a:pt x="0" y="0"/>
                </a:moveTo>
                <a:lnTo>
                  <a:pt x="288" y="0"/>
                </a:lnTo>
                <a:lnTo>
                  <a:pt x="288" y="288"/>
                </a:lnTo>
              </a:path>
            </a:pathLst>
          </a:custGeom>
          <a:noFill/>
          <a:ln w="28575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1649017" y="5378259"/>
            <a:ext cx="27453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>
                <a:latin typeface="Arial" charset="0"/>
              </a:rPr>
              <a:t>Cheap generators</a:t>
            </a:r>
          </a:p>
          <a:p>
            <a:pPr algn="l"/>
            <a:r>
              <a:rPr lang="en-GB" sz="1800">
                <a:latin typeface="Arial" charset="0"/>
              </a:rPr>
              <a:t>May be </a:t>
            </a:r>
            <a:r>
              <a:rPr lang="ja-JP" altLang="en-GB" sz="1800">
                <a:latin typeface="Arial"/>
              </a:rPr>
              <a:t>“</a:t>
            </a:r>
            <a:r>
              <a:rPr lang="en-GB" sz="1800">
                <a:latin typeface="Arial" charset="0"/>
              </a:rPr>
              <a:t>constrained off</a:t>
            </a:r>
            <a:r>
              <a:rPr lang="ja-JP" altLang="en-GB" sz="1800">
                <a:latin typeface="Arial"/>
              </a:rPr>
              <a:t>”</a:t>
            </a:r>
            <a:endParaRPr lang="en-GB" sz="1050">
              <a:latin typeface="Arial" charset="0"/>
            </a:endParaRP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5129212" y="5378257"/>
            <a:ext cx="28648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>
                <a:latin typeface="Arial" charset="0"/>
              </a:rPr>
              <a:t>More expensive generator</a:t>
            </a:r>
          </a:p>
          <a:p>
            <a:pPr algn="l"/>
            <a:r>
              <a:rPr lang="en-GB" sz="1800">
                <a:latin typeface="Arial" charset="0"/>
              </a:rPr>
              <a:t>May be </a:t>
            </a:r>
            <a:r>
              <a:rPr lang="ja-JP" altLang="en-GB" sz="1800">
                <a:latin typeface="Arial"/>
              </a:rPr>
              <a:t>“</a:t>
            </a:r>
            <a:r>
              <a:rPr lang="en-GB" sz="1800">
                <a:latin typeface="Arial" charset="0"/>
              </a:rPr>
              <a:t>constrained on</a:t>
            </a:r>
            <a:r>
              <a:rPr lang="ja-JP" altLang="en-GB" sz="1800">
                <a:latin typeface="Arial"/>
              </a:rPr>
              <a:t>”</a:t>
            </a:r>
            <a:endParaRPr lang="en-GB" sz="1800">
              <a:latin typeface="Arial" charset="0"/>
            </a:endParaRP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383631" y="4058926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A5002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800"/>
              <a:t>A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6016228" y="4039876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A5002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800"/>
              <a:t>B</a:t>
            </a:r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1806178" y="4386466"/>
            <a:ext cx="357188" cy="329804"/>
          </a:xfrm>
          <a:prstGeom prst="ellipse">
            <a:avLst/>
          </a:prstGeom>
          <a:solidFill>
            <a:srgbClr val="FF7C8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>
              <a:latin typeface="Arial" charset="0"/>
            </a:endParaRPr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>
            <a:off x="2163367" y="4551964"/>
            <a:ext cx="3595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>
            <a:off x="2526506" y="4796042"/>
            <a:ext cx="3643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>
            <a:off x="2537222" y="5081792"/>
            <a:ext cx="3643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2714625" y="5024642"/>
            <a:ext cx="123825" cy="114300"/>
          </a:xfrm>
          <a:prstGeom prst="rect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auto">
          <a:xfrm>
            <a:off x="5872163" y="5024642"/>
            <a:ext cx="123825" cy="114300"/>
          </a:xfrm>
          <a:prstGeom prst="rect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279" name="Rectangle 23"/>
          <p:cNvSpPr>
            <a:spLocks noChangeArrowheads="1"/>
          </p:cNvSpPr>
          <p:nvPr/>
        </p:nvSpPr>
        <p:spPr bwMode="auto">
          <a:xfrm>
            <a:off x="2714625" y="4738892"/>
            <a:ext cx="123825" cy="114300"/>
          </a:xfrm>
          <a:prstGeom prst="rect">
            <a:avLst/>
          </a:prstGeom>
          <a:solidFill>
            <a:srgbClr val="00B400"/>
          </a:solidFill>
          <a:ln w="19050">
            <a:solidFill>
              <a:schemeClr val="folHlink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5872163" y="4738892"/>
            <a:ext cx="123825" cy="114300"/>
          </a:xfrm>
          <a:prstGeom prst="rect">
            <a:avLst/>
          </a:prstGeom>
          <a:solidFill>
            <a:srgbClr val="00B400"/>
          </a:solidFill>
          <a:ln w="19050">
            <a:solidFill>
              <a:schemeClr val="folHlink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281" name="Rectangle 25"/>
          <p:cNvSpPr>
            <a:spLocks noChangeArrowheads="1"/>
          </p:cNvSpPr>
          <p:nvPr/>
        </p:nvSpPr>
        <p:spPr bwMode="auto">
          <a:xfrm>
            <a:off x="2714625" y="4453142"/>
            <a:ext cx="123825" cy="114300"/>
          </a:xfrm>
          <a:prstGeom prst="rect">
            <a:avLst/>
          </a:prstGeom>
          <a:solidFill>
            <a:srgbClr val="00B400"/>
          </a:solidFill>
          <a:ln w="19050">
            <a:solidFill>
              <a:schemeClr val="folHlink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872163" y="4453142"/>
            <a:ext cx="123825" cy="114300"/>
          </a:xfrm>
          <a:prstGeom prst="rect">
            <a:avLst/>
          </a:prstGeom>
          <a:solidFill>
            <a:srgbClr val="00B400"/>
          </a:solidFill>
          <a:ln w="19050">
            <a:solidFill>
              <a:schemeClr val="folHlink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4891632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can’t we treat each period separately?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Large units are efficient but have a substantial </a:t>
            </a:r>
            <a:r>
              <a:rPr lang="en-GB" dirty="0" err="1"/>
              <a:t>startup</a:t>
            </a:r>
            <a:r>
              <a:rPr lang="en-GB" dirty="0"/>
              <a:t> cost</a:t>
            </a:r>
          </a:p>
          <a:p>
            <a:pPr lvl="1"/>
            <a:r>
              <a:rPr lang="en-GB" dirty="0"/>
              <a:t>Need to “amortize” this </a:t>
            </a:r>
            <a:r>
              <a:rPr lang="en-GB" dirty="0" err="1"/>
              <a:t>startup</a:t>
            </a:r>
            <a:r>
              <a:rPr lang="en-GB" dirty="0"/>
              <a:t> cost over the optimization horizon</a:t>
            </a:r>
          </a:p>
          <a:p>
            <a:pPr lvl="1"/>
            <a:endParaRPr lang="en-GB" dirty="0"/>
          </a:p>
          <a:p>
            <a:r>
              <a:rPr lang="en-GB" dirty="0"/>
              <a:t>Some constraints create a link between the periods</a:t>
            </a:r>
          </a:p>
          <a:p>
            <a:pPr lvl="1"/>
            <a:r>
              <a:rPr lang="en-GB" dirty="0"/>
              <a:t>Minimum up- and down-time constraint</a:t>
            </a:r>
          </a:p>
          <a:p>
            <a:pPr lvl="1"/>
            <a:r>
              <a:rPr lang="en-GB" dirty="0"/>
              <a:t>Ramping constraints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923928" cy="365125"/>
          </a:xfrm>
        </p:spPr>
        <p:txBody>
          <a:bodyPr/>
          <a:lstStyle/>
          <a:p>
            <a:pPr algn="l"/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BB450-54EB-754A-B101-3E86ED60F337}" type="slidenum">
              <a:rPr lang="en-GB" smtClean="0"/>
              <a:pPr/>
              <a:t>183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Economic Dispatch vs. Unit Commitment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Generation scheduling or unit commitment is a more general problem than economic dispatch</a:t>
            </a:r>
          </a:p>
          <a:p>
            <a:r>
              <a:rPr lang="en-GB" dirty="0"/>
              <a:t>Economic dispatch is a sub-problem of generation scheduling</a:t>
            </a:r>
          </a:p>
          <a:p>
            <a:r>
              <a:rPr lang="en-GB" dirty="0"/>
              <a:t>Unit commitment must strike a balance between cheaper inflexible units and more expensive flexible units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779912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82CC7-5234-8E40-843F-0E100C3276C3}" type="slidenum">
              <a:rPr lang="en-GB"/>
              <a:pPr/>
              <a:t>184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1362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Flexible Plants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Power output can be adjusted (within limits)</a:t>
            </a:r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Coal-fired</a:t>
            </a:r>
          </a:p>
          <a:p>
            <a:pPr lvl="1"/>
            <a:r>
              <a:rPr lang="en-GB" dirty="0"/>
              <a:t>Oil-fired</a:t>
            </a:r>
          </a:p>
          <a:p>
            <a:pPr lvl="1"/>
            <a:r>
              <a:rPr lang="en-GB" dirty="0"/>
              <a:t>Open cycle gas turbines</a:t>
            </a:r>
          </a:p>
          <a:p>
            <a:pPr lvl="1"/>
            <a:r>
              <a:rPr lang="en-GB" dirty="0"/>
              <a:t>Combined cycle gas turbines</a:t>
            </a:r>
          </a:p>
          <a:p>
            <a:pPr lvl="1"/>
            <a:r>
              <a:rPr lang="en-GB" dirty="0"/>
              <a:t>Hydro plants with storage</a:t>
            </a:r>
          </a:p>
          <a:p>
            <a:r>
              <a:rPr lang="en-GB" dirty="0"/>
              <a:t>Status and power output can be optimized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779912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2C796-23C0-014B-AEC3-0FC6881717DE}" type="slidenum">
              <a:rPr lang="en-GB"/>
              <a:pPr/>
              <a:t>185</a:t>
            </a:fld>
            <a:endParaRPr lang="en-GB"/>
          </a:p>
        </p:txBody>
      </p:sp>
      <p:sp>
        <p:nvSpPr>
          <p:cNvPr id="129028" name="AutoShape 4"/>
          <p:cNvSpPr>
            <a:spLocks/>
          </p:cNvSpPr>
          <p:nvPr/>
        </p:nvSpPr>
        <p:spPr bwMode="auto">
          <a:xfrm>
            <a:off x="5129213" y="2686050"/>
            <a:ext cx="247650" cy="1657350"/>
          </a:xfrm>
          <a:prstGeom prst="rightBrace">
            <a:avLst>
              <a:gd name="adj1" fmla="val 55769"/>
              <a:gd name="adj2" fmla="val 50000"/>
            </a:avLst>
          </a:prstGeom>
          <a:noFill/>
          <a:ln w="19050">
            <a:solidFill>
              <a:srgbClr val="A5002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5462587" y="3301485"/>
            <a:ext cx="1473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A5002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800"/>
              <a:t>Thermal units</a:t>
            </a:r>
          </a:p>
        </p:txBody>
      </p:sp>
    </p:spTree>
    <p:extLst>
      <p:ext uri="{BB962C8B-B14F-4D97-AF65-F5344CB8AC3E}">
        <p14:creationId xmlns:p14="http://schemas.microsoft.com/office/powerpoint/2010/main" val="431139836"/>
      </p:ext>
    </p:extLst>
  </p:cSld>
  <p:clrMapOvr>
    <a:masterClrMapping/>
  </p:clrMapOvr>
  <p:transition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Inflexible Plants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Power output cannot be adjusted for technical or commercial reasons</a:t>
            </a:r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Nuclear</a:t>
            </a:r>
          </a:p>
          <a:p>
            <a:pPr lvl="1"/>
            <a:r>
              <a:rPr lang="en-GB" dirty="0"/>
              <a:t>Run-of-the-river hydro</a:t>
            </a:r>
          </a:p>
          <a:p>
            <a:pPr lvl="1"/>
            <a:r>
              <a:rPr lang="en-GB" dirty="0"/>
              <a:t>Renewables (wind, solar,…)</a:t>
            </a:r>
          </a:p>
          <a:p>
            <a:pPr lvl="1"/>
            <a:r>
              <a:rPr lang="en-GB" dirty="0"/>
              <a:t>Combined heat and power (CHP, cogeneration)</a:t>
            </a:r>
          </a:p>
          <a:p>
            <a:r>
              <a:rPr lang="en-GB" dirty="0"/>
              <a:t>Output treated as given when optimizing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851920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0643CB-62AE-DA4A-8E15-F2D79AC6F14B}" type="slidenum">
              <a:rPr lang="en-GB"/>
              <a:pPr/>
              <a:t>186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4388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Solving the Unit Commitment Problem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Decision variables: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Status of each unit at each period: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Output of each unit at each period:</a:t>
            </a:r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sz="2100" dirty="0"/>
              <a:t>Combination of integer and continuous variables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635896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80038-B841-6B44-BF6C-4744DBE19EF1}" type="slidenum">
              <a:rPr lang="en-GB"/>
              <a:pPr/>
              <a:t>187</a:t>
            </a:fld>
            <a:endParaRPr lang="en-GB"/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>
            <p:extLst/>
          </p:nvPr>
        </p:nvGraphicFramePr>
        <p:xfrm>
          <a:off x="2289572" y="2888940"/>
          <a:ext cx="18573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61" name="Equation" r:id="rId4" imgW="2476500" imgH="393700" progId="Equation.DSMT4">
                  <p:embed/>
                </p:oleObj>
              </mc:Choice>
              <mc:Fallback>
                <p:oleObj name="Equation" r:id="rId4" imgW="2476500" imgH="393700" progId="Equation.DSMT4">
                  <p:embed/>
                  <p:pic>
                    <p:nvPicPr>
                      <p:cNvPr id="983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572" y="2888940"/>
                        <a:ext cx="18573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2" name="Object 8"/>
          <p:cNvGraphicFramePr>
            <a:graphicFrameLocks noChangeAspect="1"/>
          </p:cNvGraphicFramePr>
          <p:nvPr>
            <p:extLst/>
          </p:nvPr>
        </p:nvGraphicFramePr>
        <p:xfrm>
          <a:off x="2302669" y="3960019"/>
          <a:ext cx="28098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62" name="Equation" r:id="rId6" imgW="3746500" imgH="546100" progId="Equation.DSMT4">
                  <p:embed/>
                </p:oleObj>
              </mc:Choice>
              <mc:Fallback>
                <p:oleObj name="Equation" r:id="rId6" imgW="3746500" imgH="546100" progId="Equation.DSMT4">
                  <p:embed/>
                  <p:pic>
                    <p:nvPicPr>
                      <p:cNvPr id="983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669" y="3960019"/>
                        <a:ext cx="28098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68953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Optimization with integer variables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Continuous variables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Can follow the gradients or use LP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Any value within the feasible set is OK</a:t>
            </a:r>
          </a:p>
          <a:p>
            <a:pPr lvl="1"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Discrete variables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There is no gradient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Can only take a finite number of values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Problem is not convex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Must try combinations of discrete values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851920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E0CA9-D880-1F4B-B74F-1F260602AD40}" type="slidenum">
              <a:rPr lang="en-GB"/>
              <a:pPr/>
              <a:t>188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0189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many combinations are there?</a:t>
            </a:r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1E19-E36B-4E40-8383-740D403B8A32}" type="slidenum">
              <a:rPr lang="en-GB"/>
              <a:pPr/>
              <a:t>189</a:t>
            </a:fld>
            <a:endParaRPr lang="en-GB"/>
          </a:p>
        </p:txBody>
      </p:sp>
      <p:sp>
        <p:nvSpPr>
          <p:cNvPr id="99426" name="Rectangle 9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39952" y="2178845"/>
            <a:ext cx="4146798" cy="3036094"/>
          </a:xfrm>
        </p:spPr>
        <p:txBody>
          <a:bodyPr/>
          <a:lstStyle/>
          <a:p>
            <a:r>
              <a:rPr lang="en-GB" dirty="0"/>
              <a:t>Examples</a:t>
            </a:r>
          </a:p>
          <a:p>
            <a:pPr lvl="1"/>
            <a:r>
              <a:rPr lang="en-GB" dirty="0"/>
              <a:t>3 units: 8 possible states</a:t>
            </a:r>
          </a:p>
          <a:p>
            <a:pPr lvl="1"/>
            <a:r>
              <a:rPr lang="en-GB" dirty="0"/>
              <a:t>N units: 2</a:t>
            </a:r>
            <a:r>
              <a:rPr lang="en-GB" baseline="30000" dirty="0"/>
              <a:t>N</a:t>
            </a:r>
            <a:r>
              <a:rPr lang="en-GB" dirty="0"/>
              <a:t> possible states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3113485" y="2336007"/>
            <a:ext cx="2379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200" b="1">
                <a:latin typeface="Arial" charset="0"/>
              </a:rPr>
              <a:t>111</a:t>
            </a: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3113485" y="2680098"/>
            <a:ext cx="2464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200" b="1">
                <a:latin typeface="Arial" charset="0"/>
              </a:rPr>
              <a:t>110</a:t>
            </a: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3113485" y="3024188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200" b="1">
                <a:latin typeface="Arial" charset="0"/>
              </a:rPr>
              <a:t>101</a:t>
            </a: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3113485" y="3369469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6699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200" b="1">
                <a:latin typeface="Arial" charset="0"/>
              </a:rPr>
              <a:t>100</a:t>
            </a: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3113485" y="3713560"/>
            <a:ext cx="2464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200" b="1">
                <a:latin typeface="Arial" charset="0"/>
              </a:rPr>
              <a:t>011</a:t>
            </a:r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3113485" y="4058842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200" b="1">
                <a:latin typeface="Arial" charset="0"/>
              </a:rPr>
              <a:t>010</a:t>
            </a: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113485" y="4402932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200" b="1">
                <a:latin typeface="Arial" charset="0"/>
              </a:rPr>
              <a:t>001</a:t>
            </a:r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3113485" y="4748213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200" b="1">
                <a:latin typeface="Arial" charset="0"/>
              </a:rPr>
              <a:t>000</a:t>
            </a:r>
          </a:p>
        </p:txBody>
      </p:sp>
      <p:grpSp>
        <p:nvGrpSpPr>
          <p:cNvPr id="99415" name="Group 87"/>
          <p:cNvGrpSpPr>
            <a:grpSpLocks/>
          </p:cNvGrpSpPr>
          <p:nvPr/>
        </p:nvGrpSpPr>
        <p:grpSpPr bwMode="auto">
          <a:xfrm>
            <a:off x="2466975" y="2341961"/>
            <a:ext cx="182166" cy="2572940"/>
            <a:chOff x="2282" y="1728"/>
            <a:chExt cx="152" cy="2161"/>
          </a:xfrm>
        </p:grpSpPr>
        <p:sp>
          <p:nvSpPr>
            <p:cNvPr id="99416" name="Oval 88"/>
            <p:cNvSpPr>
              <a:spLocks noChangeArrowheads="1"/>
            </p:cNvSpPr>
            <p:nvPr/>
          </p:nvSpPr>
          <p:spPr bwMode="auto">
            <a:xfrm>
              <a:off x="2282" y="2589"/>
              <a:ext cx="152" cy="15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9417" name="Oval 89"/>
            <p:cNvSpPr>
              <a:spLocks noChangeArrowheads="1"/>
            </p:cNvSpPr>
            <p:nvPr/>
          </p:nvSpPr>
          <p:spPr bwMode="auto">
            <a:xfrm>
              <a:off x="2282" y="2876"/>
              <a:ext cx="152" cy="15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9418" name="Oval 90"/>
            <p:cNvSpPr>
              <a:spLocks noChangeArrowheads="1"/>
            </p:cNvSpPr>
            <p:nvPr/>
          </p:nvSpPr>
          <p:spPr bwMode="auto">
            <a:xfrm>
              <a:off x="2282" y="3450"/>
              <a:ext cx="152" cy="15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9419" name="Oval 91"/>
            <p:cNvSpPr>
              <a:spLocks noChangeArrowheads="1"/>
            </p:cNvSpPr>
            <p:nvPr/>
          </p:nvSpPr>
          <p:spPr bwMode="auto">
            <a:xfrm>
              <a:off x="2282" y="3163"/>
              <a:ext cx="152" cy="15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9420" name="Oval 92"/>
            <p:cNvSpPr>
              <a:spLocks noChangeArrowheads="1"/>
            </p:cNvSpPr>
            <p:nvPr/>
          </p:nvSpPr>
          <p:spPr bwMode="auto">
            <a:xfrm>
              <a:off x="2282" y="3737"/>
              <a:ext cx="152" cy="152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9421" name="Oval 93"/>
            <p:cNvSpPr>
              <a:spLocks noChangeArrowheads="1"/>
            </p:cNvSpPr>
            <p:nvPr/>
          </p:nvSpPr>
          <p:spPr bwMode="auto">
            <a:xfrm>
              <a:off x="2282" y="1728"/>
              <a:ext cx="152" cy="151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9422" name="Oval 94"/>
            <p:cNvSpPr>
              <a:spLocks noChangeArrowheads="1"/>
            </p:cNvSpPr>
            <p:nvPr/>
          </p:nvSpPr>
          <p:spPr bwMode="auto">
            <a:xfrm>
              <a:off x="2282" y="2015"/>
              <a:ext cx="152" cy="151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9423" name="Oval 95"/>
            <p:cNvSpPr>
              <a:spLocks noChangeArrowheads="1"/>
            </p:cNvSpPr>
            <p:nvPr/>
          </p:nvSpPr>
          <p:spPr bwMode="auto">
            <a:xfrm>
              <a:off x="2282" y="2302"/>
              <a:ext cx="152" cy="151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5128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Minimization and Maximization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371600" y="3517900"/>
            <a:ext cx="6781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rot="-5400000">
            <a:off x="-1073150" y="3511550"/>
            <a:ext cx="48895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1892300" y="1497013"/>
            <a:ext cx="5638800" cy="1905000"/>
            <a:chOff x="1200" y="1135"/>
            <a:chExt cx="3552" cy="1200"/>
          </a:xfrm>
        </p:grpSpPr>
        <p:sp>
          <p:nvSpPr>
            <p:cNvPr id="12294" name="Arc 6"/>
            <p:cNvSpPr>
              <a:spLocks/>
            </p:cNvSpPr>
            <p:nvPr/>
          </p:nvSpPr>
          <p:spPr bwMode="auto">
            <a:xfrm>
              <a:off x="2964" y="1135"/>
              <a:ext cx="1788" cy="1200"/>
            </a:xfrm>
            <a:custGeom>
              <a:avLst/>
              <a:gdLst>
                <a:gd name="G0" fmla="+- 151 0 0"/>
                <a:gd name="G1" fmla="+- 21600 0 0"/>
                <a:gd name="G2" fmla="+- 21600 0 0"/>
                <a:gd name="T0" fmla="*/ 0 w 21749"/>
                <a:gd name="T1" fmla="*/ 1 h 21600"/>
                <a:gd name="T2" fmla="*/ 21749 w 21749"/>
                <a:gd name="T3" fmla="*/ 21319 h 21600"/>
                <a:gd name="T4" fmla="*/ 151 w 217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9" h="21600" fill="none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</a:path>
                <a:path w="21749" h="21600" stroke="0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  <a:lnTo>
                    <a:pt x="151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Arc 7"/>
            <p:cNvSpPr>
              <a:spLocks/>
            </p:cNvSpPr>
            <p:nvPr/>
          </p:nvSpPr>
          <p:spPr bwMode="auto">
            <a:xfrm flipH="1">
              <a:off x="1200" y="1135"/>
              <a:ext cx="1788" cy="1200"/>
            </a:xfrm>
            <a:custGeom>
              <a:avLst/>
              <a:gdLst>
                <a:gd name="G0" fmla="+- 151 0 0"/>
                <a:gd name="G1" fmla="+- 21600 0 0"/>
                <a:gd name="G2" fmla="+- 21600 0 0"/>
                <a:gd name="T0" fmla="*/ 0 w 21749"/>
                <a:gd name="T1" fmla="*/ 1 h 21600"/>
                <a:gd name="T2" fmla="*/ 21749 w 21749"/>
                <a:gd name="T3" fmla="*/ 21319 h 21600"/>
                <a:gd name="T4" fmla="*/ 151 w 217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9" h="21600" fill="none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</a:path>
                <a:path w="21749" h="21600" stroke="0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  <a:lnTo>
                    <a:pt x="151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985125" y="35782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578600" y="13843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f(x)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724400" y="1524000"/>
            <a:ext cx="0" cy="41021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730750" y="3505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30000"/>
              <a:t>*</a:t>
            </a:r>
            <a:endParaRPr lang="en-GB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85800" y="12573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</a:t>
            </a:r>
            <a:r>
              <a:rPr lang="en-GB" baseline="30000"/>
              <a:t>*</a:t>
            </a:r>
            <a:r>
              <a:rPr lang="en-GB"/>
              <a:t>)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1371600" y="14986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514022" y="6172200"/>
            <a:ext cx="61191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dirty="0"/>
              <a:t>If x = x* maximizes f(x) then it minimizes - f(x)</a:t>
            </a:r>
          </a:p>
        </p:txBody>
      </p:sp>
      <p:grpSp>
        <p:nvGrpSpPr>
          <p:cNvPr id="12303" name="Group 15"/>
          <p:cNvGrpSpPr>
            <a:grpSpLocks/>
          </p:cNvGrpSpPr>
          <p:nvPr/>
        </p:nvGrpSpPr>
        <p:grpSpPr bwMode="auto">
          <a:xfrm flipV="1">
            <a:off x="1892300" y="3694113"/>
            <a:ext cx="5638800" cy="1905000"/>
            <a:chOff x="1200" y="1135"/>
            <a:chExt cx="3552" cy="1200"/>
          </a:xfrm>
        </p:grpSpPr>
        <p:sp>
          <p:nvSpPr>
            <p:cNvPr id="12304" name="Arc 16"/>
            <p:cNvSpPr>
              <a:spLocks/>
            </p:cNvSpPr>
            <p:nvPr/>
          </p:nvSpPr>
          <p:spPr bwMode="auto">
            <a:xfrm>
              <a:off x="2964" y="1135"/>
              <a:ext cx="1788" cy="1200"/>
            </a:xfrm>
            <a:custGeom>
              <a:avLst/>
              <a:gdLst>
                <a:gd name="G0" fmla="+- 151 0 0"/>
                <a:gd name="G1" fmla="+- 21600 0 0"/>
                <a:gd name="G2" fmla="+- 21600 0 0"/>
                <a:gd name="T0" fmla="*/ 0 w 21749"/>
                <a:gd name="T1" fmla="*/ 1 h 21600"/>
                <a:gd name="T2" fmla="*/ 21749 w 21749"/>
                <a:gd name="T3" fmla="*/ 21319 h 21600"/>
                <a:gd name="T4" fmla="*/ 151 w 217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9" h="21600" fill="none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</a:path>
                <a:path w="21749" h="21600" stroke="0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  <a:lnTo>
                    <a:pt x="151" y="21600"/>
                  </a:lnTo>
                  <a:close/>
                </a:path>
              </a:pathLst>
            </a:cu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Arc 17"/>
            <p:cNvSpPr>
              <a:spLocks/>
            </p:cNvSpPr>
            <p:nvPr/>
          </p:nvSpPr>
          <p:spPr bwMode="auto">
            <a:xfrm flipH="1">
              <a:off x="1200" y="1135"/>
              <a:ext cx="1788" cy="1200"/>
            </a:xfrm>
            <a:custGeom>
              <a:avLst/>
              <a:gdLst>
                <a:gd name="G0" fmla="+- 151 0 0"/>
                <a:gd name="G1" fmla="+- 21600 0 0"/>
                <a:gd name="G2" fmla="+- 21600 0 0"/>
                <a:gd name="T0" fmla="*/ 0 w 21749"/>
                <a:gd name="T1" fmla="*/ 1 h 21600"/>
                <a:gd name="T2" fmla="*/ 21749 w 21749"/>
                <a:gd name="T3" fmla="*/ 21319 h 21600"/>
                <a:gd name="T4" fmla="*/ 151 w 217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9" h="21600" fill="none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</a:path>
                <a:path w="21749" h="21600" stroke="0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  <a:lnTo>
                    <a:pt x="151" y="21600"/>
                  </a:lnTo>
                  <a:close/>
                </a:path>
              </a:pathLst>
            </a:cu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921500" y="50038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-f(x)</a:t>
            </a: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1371600" y="56134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584200" y="53848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-f(x</a:t>
            </a:r>
            <a:r>
              <a:rPr lang="en-GB" baseline="30000"/>
              <a:t>*</a:t>
            </a:r>
            <a:r>
              <a:rPr lang="en-GB"/>
              <a:t>)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How many solutions are there anyway?</a:t>
            </a:r>
          </a:p>
        </p:txBody>
      </p:sp>
      <p:sp>
        <p:nvSpPr>
          <p:cNvPr id="7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99AA-A85E-AE46-AA7C-CBB4772A94E6}" type="slidenum">
              <a:rPr lang="en-GB"/>
              <a:pPr/>
              <a:t>190</a:t>
            </a:fld>
            <a:endParaRPr lang="en-GB"/>
          </a:p>
        </p:txBody>
      </p:sp>
      <p:sp>
        <p:nvSpPr>
          <p:cNvPr id="100450" name="Oval 98"/>
          <p:cNvSpPr>
            <a:spLocks noChangeArrowheads="1"/>
          </p:cNvSpPr>
          <p:nvPr/>
        </p:nvSpPr>
        <p:spPr bwMode="auto">
          <a:xfrm>
            <a:off x="1662113" y="3368279"/>
            <a:ext cx="182166" cy="18097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0451" name="Oval 99"/>
          <p:cNvSpPr>
            <a:spLocks noChangeArrowheads="1"/>
          </p:cNvSpPr>
          <p:nvPr/>
        </p:nvSpPr>
        <p:spPr bwMode="auto">
          <a:xfrm>
            <a:off x="1662113" y="3709988"/>
            <a:ext cx="182166" cy="18097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0452" name="Oval 100"/>
          <p:cNvSpPr>
            <a:spLocks noChangeArrowheads="1"/>
          </p:cNvSpPr>
          <p:nvPr/>
        </p:nvSpPr>
        <p:spPr bwMode="auto">
          <a:xfrm>
            <a:off x="1662113" y="4393406"/>
            <a:ext cx="182166" cy="18097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0453" name="Oval 101"/>
          <p:cNvSpPr>
            <a:spLocks noChangeArrowheads="1"/>
          </p:cNvSpPr>
          <p:nvPr/>
        </p:nvSpPr>
        <p:spPr bwMode="auto">
          <a:xfrm>
            <a:off x="1662113" y="4051697"/>
            <a:ext cx="182166" cy="18097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0454" name="Oval 102"/>
          <p:cNvSpPr>
            <a:spLocks noChangeArrowheads="1"/>
          </p:cNvSpPr>
          <p:nvPr/>
        </p:nvSpPr>
        <p:spPr bwMode="auto">
          <a:xfrm>
            <a:off x="1662113" y="4735116"/>
            <a:ext cx="182166" cy="18097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0455" name="Oval 103"/>
          <p:cNvSpPr>
            <a:spLocks noChangeArrowheads="1"/>
          </p:cNvSpPr>
          <p:nvPr/>
        </p:nvSpPr>
        <p:spPr bwMode="auto">
          <a:xfrm>
            <a:off x="1662113" y="2343151"/>
            <a:ext cx="182166" cy="17978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0456" name="Oval 104"/>
          <p:cNvSpPr>
            <a:spLocks noChangeArrowheads="1"/>
          </p:cNvSpPr>
          <p:nvPr/>
        </p:nvSpPr>
        <p:spPr bwMode="auto">
          <a:xfrm>
            <a:off x="1662113" y="2684860"/>
            <a:ext cx="182166" cy="179784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0457" name="Oval 105"/>
          <p:cNvSpPr>
            <a:spLocks noChangeArrowheads="1"/>
          </p:cNvSpPr>
          <p:nvPr/>
        </p:nvSpPr>
        <p:spPr bwMode="auto">
          <a:xfrm>
            <a:off x="1662113" y="3026570"/>
            <a:ext cx="182166" cy="17978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100458" name="Group 106"/>
          <p:cNvGrpSpPr>
            <a:grpSpLocks/>
          </p:cNvGrpSpPr>
          <p:nvPr/>
        </p:nvGrpSpPr>
        <p:grpSpPr bwMode="auto">
          <a:xfrm>
            <a:off x="2157413" y="2343150"/>
            <a:ext cx="182166" cy="2572941"/>
            <a:chOff x="2282" y="1728"/>
            <a:chExt cx="152" cy="2161"/>
          </a:xfrm>
        </p:grpSpPr>
        <p:sp>
          <p:nvSpPr>
            <p:cNvPr id="100459" name="Oval 107"/>
            <p:cNvSpPr>
              <a:spLocks noChangeArrowheads="1"/>
            </p:cNvSpPr>
            <p:nvPr/>
          </p:nvSpPr>
          <p:spPr bwMode="auto">
            <a:xfrm>
              <a:off x="2282" y="2589"/>
              <a:ext cx="152" cy="152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60" name="Oval 108"/>
            <p:cNvSpPr>
              <a:spLocks noChangeArrowheads="1"/>
            </p:cNvSpPr>
            <p:nvPr/>
          </p:nvSpPr>
          <p:spPr bwMode="auto">
            <a:xfrm>
              <a:off x="2282" y="2876"/>
              <a:ext cx="152" cy="152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61" name="Oval 109"/>
            <p:cNvSpPr>
              <a:spLocks noChangeArrowheads="1"/>
            </p:cNvSpPr>
            <p:nvPr/>
          </p:nvSpPr>
          <p:spPr bwMode="auto">
            <a:xfrm>
              <a:off x="2282" y="3450"/>
              <a:ext cx="152" cy="152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62" name="Oval 110"/>
            <p:cNvSpPr>
              <a:spLocks noChangeArrowheads="1"/>
            </p:cNvSpPr>
            <p:nvPr/>
          </p:nvSpPr>
          <p:spPr bwMode="auto">
            <a:xfrm>
              <a:off x="2282" y="3163"/>
              <a:ext cx="152" cy="152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63" name="Oval 111"/>
            <p:cNvSpPr>
              <a:spLocks noChangeArrowheads="1"/>
            </p:cNvSpPr>
            <p:nvPr/>
          </p:nvSpPr>
          <p:spPr bwMode="auto">
            <a:xfrm>
              <a:off x="2282" y="3737"/>
              <a:ext cx="152" cy="152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64" name="Oval 112"/>
            <p:cNvSpPr>
              <a:spLocks noChangeArrowheads="1"/>
            </p:cNvSpPr>
            <p:nvPr/>
          </p:nvSpPr>
          <p:spPr bwMode="auto">
            <a:xfrm>
              <a:off x="2282" y="1728"/>
              <a:ext cx="152" cy="151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65" name="Oval 113"/>
            <p:cNvSpPr>
              <a:spLocks noChangeArrowheads="1"/>
            </p:cNvSpPr>
            <p:nvPr/>
          </p:nvSpPr>
          <p:spPr bwMode="auto">
            <a:xfrm>
              <a:off x="2282" y="2015"/>
              <a:ext cx="152" cy="151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66" name="Oval 114"/>
            <p:cNvSpPr>
              <a:spLocks noChangeArrowheads="1"/>
            </p:cNvSpPr>
            <p:nvPr/>
          </p:nvSpPr>
          <p:spPr bwMode="auto">
            <a:xfrm>
              <a:off x="2282" y="2302"/>
              <a:ext cx="152" cy="151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0467" name="Group 115"/>
          <p:cNvGrpSpPr>
            <a:grpSpLocks/>
          </p:cNvGrpSpPr>
          <p:nvPr/>
        </p:nvGrpSpPr>
        <p:grpSpPr bwMode="auto">
          <a:xfrm>
            <a:off x="2652713" y="2343150"/>
            <a:ext cx="182166" cy="2572941"/>
            <a:chOff x="2282" y="1728"/>
            <a:chExt cx="152" cy="2161"/>
          </a:xfrm>
        </p:grpSpPr>
        <p:sp>
          <p:nvSpPr>
            <p:cNvPr id="100468" name="Oval 116"/>
            <p:cNvSpPr>
              <a:spLocks noChangeArrowheads="1"/>
            </p:cNvSpPr>
            <p:nvPr/>
          </p:nvSpPr>
          <p:spPr bwMode="auto">
            <a:xfrm>
              <a:off x="2282" y="2589"/>
              <a:ext cx="152" cy="15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69" name="Oval 117"/>
            <p:cNvSpPr>
              <a:spLocks noChangeArrowheads="1"/>
            </p:cNvSpPr>
            <p:nvPr/>
          </p:nvSpPr>
          <p:spPr bwMode="auto">
            <a:xfrm>
              <a:off x="2282" y="2876"/>
              <a:ext cx="152" cy="15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70" name="Oval 118"/>
            <p:cNvSpPr>
              <a:spLocks noChangeArrowheads="1"/>
            </p:cNvSpPr>
            <p:nvPr/>
          </p:nvSpPr>
          <p:spPr bwMode="auto">
            <a:xfrm>
              <a:off x="2282" y="3450"/>
              <a:ext cx="152" cy="15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71" name="Oval 119"/>
            <p:cNvSpPr>
              <a:spLocks noChangeArrowheads="1"/>
            </p:cNvSpPr>
            <p:nvPr/>
          </p:nvSpPr>
          <p:spPr bwMode="auto">
            <a:xfrm>
              <a:off x="2282" y="3163"/>
              <a:ext cx="152" cy="15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72" name="Oval 120"/>
            <p:cNvSpPr>
              <a:spLocks noChangeArrowheads="1"/>
            </p:cNvSpPr>
            <p:nvPr/>
          </p:nvSpPr>
          <p:spPr bwMode="auto">
            <a:xfrm>
              <a:off x="2282" y="3737"/>
              <a:ext cx="152" cy="15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73" name="Oval 121"/>
            <p:cNvSpPr>
              <a:spLocks noChangeArrowheads="1"/>
            </p:cNvSpPr>
            <p:nvPr/>
          </p:nvSpPr>
          <p:spPr bwMode="auto">
            <a:xfrm>
              <a:off x="2282" y="1728"/>
              <a:ext cx="152" cy="15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74" name="Oval 122"/>
            <p:cNvSpPr>
              <a:spLocks noChangeArrowheads="1"/>
            </p:cNvSpPr>
            <p:nvPr/>
          </p:nvSpPr>
          <p:spPr bwMode="auto">
            <a:xfrm>
              <a:off x="2282" y="2015"/>
              <a:ext cx="152" cy="15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75" name="Oval 123"/>
            <p:cNvSpPr>
              <a:spLocks noChangeArrowheads="1"/>
            </p:cNvSpPr>
            <p:nvPr/>
          </p:nvSpPr>
          <p:spPr bwMode="auto">
            <a:xfrm>
              <a:off x="2282" y="2302"/>
              <a:ext cx="152" cy="15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0476" name="Group 124"/>
          <p:cNvGrpSpPr>
            <a:grpSpLocks/>
          </p:cNvGrpSpPr>
          <p:nvPr/>
        </p:nvGrpSpPr>
        <p:grpSpPr bwMode="auto">
          <a:xfrm>
            <a:off x="3148013" y="2343150"/>
            <a:ext cx="182166" cy="2572941"/>
            <a:chOff x="2282" y="1728"/>
            <a:chExt cx="152" cy="2161"/>
          </a:xfrm>
        </p:grpSpPr>
        <p:sp>
          <p:nvSpPr>
            <p:cNvPr id="100477" name="Oval 125"/>
            <p:cNvSpPr>
              <a:spLocks noChangeArrowheads="1"/>
            </p:cNvSpPr>
            <p:nvPr/>
          </p:nvSpPr>
          <p:spPr bwMode="auto">
            <a:xfrm>
              <a:off x="2282" y="2589"/>
              <a:ext cx="152" cy="15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78" name="Oval 126"/>
            <p:cNvSpPr>
              <a:spLocks noChangeArrowheads="1"/>
            </p:cNvSpPr>
            <p:nvPr/>
          </p:nvSpPr>
          <p:spPr bwMode="auto">
            <a:xfrm>
              <a:off x="2282" y="2876"/>
              <a:ext cx="152" cy="15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79" name="Oval 127"/>
            <p:cNvSpPr>
              <a:spLocks noChangeArrowheads="1"/>
            </p:cNvSpPr>
            <p:nvPr/>
          </p:nvSpPr>
          <p:spPr bwMode="auto">
            <a:xfrm>
              <a:off x="2282" y="3450"/>
              <a:ext cx="152" cy="15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80" name="Oval 128"/>
            <p:cNvSpPr>
              <a:spLocks noChangeArrowheads="1"/>
            </p:cNvSpPr>
            <p:nvPr/>
          </p:nvSpPr>
          <p:spPr bwMode="auto">
            <a:xfrm>
              <a:off x="2282" y="3163"/>
              <a:ext cx="152" cy="15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81" name="Oval 129"/>
            <p:cNvSpPr>
              <a:spLocks noChangeArrowheads="1"/>
            </p:cNvSpPr>
            <p:nvPr/>
          </p:nvSpPr>
          <p:spPr bwMode="auto">
            <a:xfrm>
              <a:off x="2282" y="3737"/>
              <a:ext cx="152" cy="15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82" name="Oval 130"/>
            <p:cNvSpPr>
              <a:spLocks noChangeArrowheads="1"/>
            </p:cNvSpPr>
            <p:nvPr/>
          </p:nvSpPr>
          <p:spPr bwMode="auto">
            <a:xfrm>
              <a:off x="2282" y="1728"/>
              <a:ext cx="152" cy="15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83" name="Oval 131"/>
            <p:cNvSpPr>
              <a:spLocks noChangeArrowheads="1"/>
            </p:cNvSpPr>
            <p:nvPr/>
          </p:nvSpPr>
          <p:spPr bwMode="auto">
            <a:xfrm>
              <a:off x="2282" y="2015"/>
              <a:ext cx="152" cy="15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84" name="Oval 132"/>
            <p:cNvSpPr>
              <a:spLocks noChangeArrowheads="1"/>
            </p:cNvSpPr>
            <p:nvPr/>
          </p:nvSpPr>
          <p:spPr bwMode="auto">
            <a:xfrm>
              <a:off x="2282" y="2302"/>
              <a:ext cx="152" cy="15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0485" name="Group 133"/>
          <p:cNvGrpSpPr>
            <a:grpSpLocks/>
          </p:cNvGrpSpPr>
          <p:nvPr/>
        </p:nvGrpSpPr>
        <p:grpSpPr bwMode="auto">
          <a:xfrm>
            <a:off x="3643313" y="2343150"/>
            <a:ext cx="182166" cy="2572941"/>
            <a:chOff x="2282" y="1728"/>
            <a:chExt cx="152" cy="2161"/>
          </a:xfrm>
        </p:grpSpPr>
        <p:sp>
          <p:nvSpPr>
            <p:cNvPr id="100486" name="Oval 134"/>
            <p:cNvSpPr>
              <a:spLocks noChangeArrowheads="1"/>
            </p:cNvSpPr>
            <p:nvPr/>
          </p:nvSpPr>
          <p:spPr bwMode="auto">
            <a:xfrm>
              <a:off x="2282" y="2589"/>
              <a:ext cx="152" cy="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87" name="Oval 135"/>
            <p:cNvSpPr>
              <a:spLocks noChangeArrowheads="1"/>
            </p:cNvSpPr>
            <p:nvPr/>
          </p:nvSpPr>
          <p:spPr bwMode="auto">
            <a:xfrm>
              <a:off x="2282" y="2876"/>
              <a:ext cx="152" cy="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88" name="Oval 136"/>
            <p:cNvSpPr>
              <a:spLocks noChangeArrowheads="1"/>
            </p:cNvSpPr>
            <p:nvPr/>
          </p:nvSpPr>
          <p:spPr bwMode="auto">
            <a:xfrm>
              <a:off x="2282" y="3450"/>
              <a:ext cx="152" cy="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89" name="Oval 137"/>
            <p:cNvSpPr>
              <a:spLocks noChangeArrowheads="1"/>
            </p:cNvSpPr>
            <p:nvPr/>
          </p:nvSpPr>
          <p:spPr bwMode="auto">
            <a:xfrm>
              <a:off x="2282" y="3163"/>
              <a:ext cx="152" cy="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90" name="Oval 138"/>
            <p:cNvSpPr>
              <a:spLocks noChangeArrowheads="1"/>
            </p:cNvSpPr>
            <p:nvPr/>
          </p:nvSpPr>
          <p:spPr bwMode="auto">
            <a:xfrm>
              <a:off x="2282" y="3737"/>
              <a:ext cx="152" cy="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91" name="Oval 139"/>
            <p:cNvSpPr>
              <a:spLocks noChangeArrowheads="1"/>
            </p:cNvSpPr>
            <p:nvPr/>
          </p:nvSpPr>
          <p:spPr bwMode="auto">
            <a:xfrm>
              <a:off x="2282" y="1728"/>
              <a:ext cx="152" cy="1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92" name="Oval 140"/>
            <p:cNvSpPr>
              <a:spLocks noChangeArrowheads="1"/>
            </p:cNvSpPr>
            <p:nvPr/>
          </p:nvSpPr>
          <p:spPr bwMode="auto">
            <a:xfrm>
              <a:off x="2282" y="2015"/>
              <a:ext cx="152" cy="1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93" name="Oval 141"/>
            <p:cNvSpPr>
              <a:spLocks noChangeArrowheads="1"/>
            </p:cNvSpPr>
            <p:nvPr/>
          </p:nvSpPr>
          <p:spPr bwMode="auto">
            <a:xfrm>
              <a:off x="2282" y="2302"/>
              <a:ext cx="152" cy="1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0494" name="Group 142"/>
          <p:cNvGrpSpPr>
            <a:grpSpLocks/>
          </p:cNvGrpSpPr>
          <p:nvPr/>
        </p:nvGrpSpPr>
        <p:grpSpPr bwMode="auto">
          <a:xfrm>
            <a:off x="4138613" y="2343150"/>
            <a:ext cx="182166" cy="2572941"/>
            <a:chOff x="2282" y="1728"/>
            <a:chExt cx="152" cy="2161"/>
          </a:xfrm>
        </p:grpSpPr>
        <p:sp>
          <p:nvSpPr>
            <p:cNvPr id="100495" name="Oval 143"/>
            <p:cNvSpPr>
              <a:spLocks noChangeArrowheads="1"/>
            </p:cNvSpPr>
            <p:nvPr/>
          </p:nvSpPr>
          <p:spPr bwMode="auto">
            <a:xfrm>
              <a:off x="2282" y="2589"/>
              <a:ext cx="152" cy="152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96" name="Oval 144"/>
            <p:cNvSpPr>
              <a:spLocks noChangeArrowheads="1"/>
            </p:cNvSpPr>
            <p:nvPr/>
          </p:nvSpPr>
          <p:spPr bwMode="auto">
            <a:xfrm>
              <a:off x="2282" y="2876"/>
              <a:ext cx="152" cy="152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97" name="Oval 145"/>
            <p:cNvSpPr>
              <a:spLocks noChangeArrowheads="1"/>
            </p:cNvSpPr>
            <p:nvPr/>
          </p:nvSpPr>
          <p:spPr bwMode="auto">
            <a:xfrm>
              <a:off x="2282" y="3450"/>
              <a:ext cx="152" cy="152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98" name="Oval 146"/>
            <p:cNvSpPr>
              <a:spLocks noChangeArrowheads="1"/>
            </p:cNvSpPr>
            <p:nvPr/>
          </p:nvSpPr>
          <p:spPr bwMode="auto">
            <a:xfrm>
              <a:off x="2282" y="3163"/>
              <a:ext cx="152" cy="152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499" name="Oval 147"/>
            <p:cNvSpPr>
              <a:spLocks noChangeArrowheads="1"/>
            </p:cNvSpPr>
            <p:nvPr/>
          </p:nvSpPr>
          <p:spPr bwMode="auto">
            <a:xfrm>
              <a:off x="2282" y="3737"/>
              <a:ext cx="152" cy="152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500" name="Oval 148"/>
            <p:cNvSpPr>
              <a:spLocks noChangeArrowheads="1"/>
            </p:cNvSpPr>
            <p:nvPr/>
          </p:nvSpPr>
          <p:spPr bwMode="auto">
            <a:xfrm>
              <a:off x="2282" y="1728"/>
              <a:ext cx="152" cy="151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501" name="Oval 149"/>
            <p:cNvSpPr>
              <a:spLocks noChangeArrowheads="1"/>
            </p:cNvSpPr>
            <p:nvPr/>
          </p:nvSpPr>
          <p:spPr bwMode="auto">
            <a:xfrm>
              <a:off x="2282" y="2015"/>
              <a:ext cx="152" cy="151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502" name="Oval 150"/>
            <p:cNvSpPr>
              <a:spLocks noChangeArrowheads="1"/>
            </p:cNvSpPr>
            <p:nvPr/>
          </p:nvSpPr>
          <p:spPr bwMode="auto">
            <a:xfrm>
              <a:off x="2282" y="2302"/>
              <a:ext cx="152" cy="151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00503" name="Text Box 151"/>
          <p:cNvSpPr txBox="1">
            <a:spLocks noChangeArrowheads="1"/>
          </p:cNvSpPr>
          <p:nvPr/>
        </p:nvSpPr>
        <p:spPr bwMode="auto">
          <a:xfrm>
            <a:off x="1662112" y="502920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/>
              <a:t>1</a:t>
            </a:r>
          </a:p>
        </p:txBody>
      </p:sp>
      <p:sp>
        <p:nvSpPr>
          <p:cNvPr id="100504" name="Text Box 152"/>
          <p:cNvSpPr txBox="1">
            <a:spLocks noChangeArrowheads="1"/>
          </p:cNvSpPr>
          <p:nvPr/>
        </p:nvSpPr>
        <p:spPr bwMode="auto">
          <a:xfrm>
            <a:off x="2144316" y="502920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/>
              <a:t>2</a:t>
            </a:r>
          </a:p>
        </p:txBody>
      </p:sp>
      <p:sp>
        <p:nvSpPr>
          <p:cNvPr id="100505" name="Text Box 153"/>
          <p:cNvSpPr txBox="1">
            <a:spLocks noChangeArrowheads="1"/>
          </p:cNvSpPr>
          <p:nvPr/>
        </p:nvSpPr>
        <p:spPr bwMode="auto">
          <a:xfrm>
            <a:off x="2626519" y="502920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/>
              <a:t>3</a:t>
            </a:r>
          </a:p>
        </p:txBody>
      </p:sp>
      <p:sp>
        <p:nvSpPr>
          <p:cNvPr id="100506" name="Text Box 154"/>
          <p:cNvSpPr txBox="1">
            <a:spLocks noChangeArrowheads="1"/>
          </p:cNvSpPr>
          <p:nvPr/>
        </p:nvSpPr>
        <p:spPr bwMode="auto">
          <a:xfrm>
            <a:off x="3111103" y="502920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/>
              <a:t>4</a:t>
            </a:r>
          </a:p>
        </p:txBody>
      </p:sp>
      <p:sp>
        <p:nvSpPr>
          <p:cNvPr id="100507" name="Text Box 155"/>
          <p:cNvSpPr txBox="1">
            <a:spLocks noChangeArrowheads="1"/>
          </p:cNvSpPr>
          <p:nvPr/>
        </p:nvSpPr>
        <p:spPr bwMode="auto">
          <a:xfrm>
            <a:off x="3593306" y="502920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/>
              <a:t>5</a:t>
            </a:r>
          </a:p>
        </p:txBody>
      </p:sp>
      <p:sp>
        <p:nvSpPr>
          <p:cNvPr id="100508" name="Text Box 156"/>
          <p:cNvSpPr txBox="1">
            <a:spLocks noChangeArrowheads="1"/>
          </p:cNvSpPr>
          <p:nvPr/>
        </p:nvSpPr>
        <p:spPr bwMode="auto">
          <a:xfrm>
            <a:off x="4076700" y="502920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/>
              <a:t>6</a:t>
            </a:r>
          </a:p>
        </p:txBody>
      </p:sp>
      <p:sp>
        <p:nvSpPr>
          <p:cNvPr id="100509" name="Text Box 157"/>
          <p:cNvSpPr txBox="1">
            <a:spLocks noChangeArrowheads="1"/>
          </p:cNvSpPr>
          <p:nvPr/>
        </p:nvSpPr>
        <p:spPr bwMode="auto">
          <a:xfrm>
            <a:off x="1166812" y="5029200"/>
            <a:ext cx="4555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/>
              <a:t>T=</a:t>
            </a:r>
          </a:p>
        </p:txBody>
      </p:sp>
      <p:sp>
        <p:nvSpPr>
          <p:cNvPr id="100510" name="Rectangle 158"/>
          <p:cNvSpPr>
            <a:spLocks noChangeArrowheads="1"/>
          </p:cNvSpPr>
          <p:nvPr/>
        </p:nvSpPr>
        <p:spPr bwMode="auto">
          <a:xfrm>
            <a:off x="4664870" y="2171700"/>
            <a:ext cx="3723554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635" tIns="31818" rIns="63635" bIns="31818"/>
          <a:lstStyle/>
          <a:p>
            <a:pPr marL="342900" indent="-342900">
              <a:buFont typeface="Arial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Optimization over a time horizon divided into intervals</a:t>
            </a:r>
          </a:p>
          <a:p>
            <a:pPr marL="342900" indent="-342900">
              <a:buFont typeface="Arial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solution is a path linking one combination at each interval</a:t>
            </a:r>
          </a:p>
          <a:p>
            <a:pPr marL="342900" indent="-342900">
              <a:buFont typeface="Arial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such paths are there?</a:t>
            </a:r>
          </a:p>
        </p:txBody>
      </p:sp>
      <p:cxnSp>
        <p:nvCxnSpPr>
          <p:cNvPr id="100513" name="AutoShape 161"/>
          <p:cNvCxnSpPr>
            <a:cxnSpLocks noChangeShapeType="1"/>
            <a:stCxn id="100457" idx="5"/>
            <a:endCxn id="100459" idx="1"/>
          </p:cNvCxnSpPr>
          <p:nvPr/>
        </p:nvCxnSpPr>
        <p:spPr bwMode="auto">
          <a:xfrm>
            <a:off x="1818085" y="3180160"/>
            <a:ext cx="365522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514" name="AutoShape 162"/>
          <p:cNvCxnSpPr>
            <a:cxnSpLocks noChangeShapeType="1"/>
            <a:stCxn id="100459" idx="6"/>
            <a:endCxn id="100468" idx="2"/>
          </p:cNvCxnSpPr>
          <p:nvPr/>
        </p:nvCxnSpPr>
        <p:spPr bwMode="auto">
          <a:xfrm>
            <a:off x="2339579" y="3458766"/>
            <a:ext cx="313134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515" name="AutoShape 163"/>
          <p:cNvCxnSpPr>
            <a:cxnSpLocks noChangeShapeType="1"/>
            <a:stCxn id="100468" idx="5"/>
            <a:endCxn id="100478" idx="1"/>
          </p:cNvCxnSpPr>
          <p:nvPr/>
        </p:nvCxnSpPr>
        <p:spPr bwMode="auto">
          <a:xfrm>
            <a:off x="2808685" y="3523060"/>
            <a:ext cx="365522" cy="21312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516" name="AutoShape 164"/>
          <p:cNvCxnSpPr>
            <a:cxnSpLocks noChangeShapeType="1"/>
            <a:stCxn id="100478" idx="7"/>
            <a:endCxn id="100493" idx="3"/>
          </p:cNvCxnSpPr>
          <p:nvPr/>
        </p:nvCxnSpPr>
        <p:spPr bwMode="auto">
          <a:xfrm flipV="1">
            <a:off x="3303985" y="3180160"/>
            <a:ext cx="365522" cy="55602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517" name="AutoShape 165"/>
          <p:cNvCxnSpPr>
            <a:cxnSpLocks noChangeShapeType="1"/>
            <a:stCxn id="100493" idx="6"/>
            <a:endCxn id="100502" idx="2"/>
          </p:cNvCxnSpPr>
          <p:nvPr/>
        </p:nvCxnSpPr>
        <p:spPr bwMode="auto">
          <a:xfrm>
            <a:off x="3825479" y="3117056"/>
            <a:ext cx="313134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0518" name="Oval 166"/>
          <p:cNvSpPr>
            <a:spLocks noChangeArrowheads="1"/>
          </p:cNvSpPr>
          <p:nvPr/>
        </p:nvSpPr>
        <p:spPr bwMode="auto">
          <a:xfrm>
            <a:off x="1166813" y="3371850"/>
            <a:ext cx="182166" cy="18097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cxnSp>
        <p:nvCxnSpPr>
          <p:cNvPr id="100519" name="AutoShape 167"/>
          <p:cNvCxnSpPr>
            <a:cxnSpLocks noChangeShapeType="1"/>
            <a:stCxn id="100518" idx="7"/>
            <a:endCxn id="100457" idx="3"/>
          </p:cNvCxnSpPr>
          <p:nvPr/>
        </p:nvCxnSpPr>
        <p:spPr bwMode="auto">
          <a:xfrm flipV="1">
            <a:off x="1322785" y="3180160"/>
            <a:ext cx="365522" cy="21788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5910214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How many solutions are there anyway?</a:t>
            </a:r>
          </a:p>
        </p:txBody>
      </p:sp>
      <p:sp>
        <p:nvSpPr>
          <p:cNvPr id="7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B429-21E3-7C4F-B40E-379A202AA53C}" type="slidenum">
              <a:rPr lang="en-GB"/>
              <a:pPr/>
              <a:t>191</a:t>
            </a:fld>
            <a:endParaRPr lang="en-GB"/>
          </a:p>
        </p:txBody>
      </p:sp>
      <p:sp>
        <p:nvSpPr>
          <p:cNvPr id="102403" name="Oval 3"/>
          <p:cNvSpPr>
            <a:spLocks noChangeArrowheads="1"/>
          </p:cNvSpPr>
          <p:nvPr/>
        </p:nvSpPr>
        <p:spPr bwMode="auto">
          <a:xfrm>
            <a:off x="1662113" y="3368279"/>
            <a:ext cx="182166" cy="18097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404" name="Oval 4"/>
          <p:cNvSpPr>
            <a:spLocks noChangeArrowheads="1"/>
          </p:cNvSpPr>
          <p:nvPr/>
        </p:nvSpPr>
        <p:spPr bwMode="auto">
          <a:xfrm>
            <a:off x="1662113" y="3709988"/>
            <a:ext cx="182166" cy="18097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405" name="Oval 5"/>
          <p:cNvSpPr>
            <a:spLocks noChangeArrowheads="1"/>
          </p:cNvSpPr>
          <p:nvPr/>
        </p:nvSpPr>
        <p:spPr bwMode="auto">
          <a:xfrm>
            <a:off x="1662113" y="4393406"/>
            <a:ext cx="182166" cy="18097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1662113" y="4051697"/>
            <a:ext cx="182166" cy="18097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1662113" y="4735116"/>
            <a:ext cx="182166" cy="18097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1662113" y="2343151"/>
            <a:ext cx="182166" cy="17978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409" name="Oval 9"/>
          <p:cNvSpPr>
            <a:spLocks noChangeArrowheads="1"/>
          </p:cNvSpPr>
          <p:nvPr/>
        </p:nvSpPr>
        <p:spPr bwMode="auto">
          <a:xfrm>
            <a:off x="1662113" y="2684860"/>
            <a:ext cx="182166" cy="179784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410" name="Oval 10"/>
          <p:cNvSpPr>
            <a:spLocks noChangeArrowheads="1"/>
          </p:cNvSpPr>
          <p:nvPr/>
        </p:nvSpPr>
        <p:spPr bwMode="auto">
          <a:xfrm>
            <a:off x="1662113" y="3026570"/>
            <a:ext cx="182166" cy="17978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102411" name="Group 11"/>
          <p:cNvGrpSpPr>
            <a:grpSpLocks/>
          </p:cNvGrpSpPr>
          <p:nvPr/>
        </p:nvGrpSpPr>
        <p:grpSpPr bwMode="auto">
          <a:xfrm>
            <a:off x="2157413" y="2343150"/>
            <a:ext cx="182166" cy="2572941"/>
            <a:chOff x="2282" y="1728"/>
            <a:chExt cx="152" cy="2161"/>
          </a:xfrm>
        </p:grpSpPr>
        <p:sp>
          <p:nvSpPr>
            <p:cNvPr id="102412" name="Oval 12"/>
            <p:cNvSpPr>
              <a:spLocks noChangeArrowheads="1"/>
            </p:cNvSpPr>
            <p:nvPr/>
          </p:nvSpPr>
          <p:spPr bwMode="auto">
            <a:xfrm>
              <a:off x="2282" y="2589"/>
              <a:ext cx="152" cy="152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13" name="Oval 13"/>
            <p:cNvSpPr>
              <a:spLocks noChangeArrowheads="1"/>
            </p:cNvSpPr>
            <p:nvPr/>
          </p:nvSpPr>
          <p:spPr bwMode="auto">
            <a:xfrm>
              <a:off x="2282" y="2876"/>
              <a:ext cx="152" cy="152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14" name="Oval 14"/>
            <p:cNvSpPr>
              <a:spLocks noChangeArrowheads="1"/>
            </p:cNvSpPr>
            <p:nvPr/>
          </p:nvSpPr>
          <p:spPr bwMode="auto">
            <a:xfrm>
              <a:off x="2282" y="3450"/>
              <a:ext cx="152" cy="152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15" name="Oval 15"/>
            <p:cNvSpPr>
              <a:spLocks noChangeArrowheads="1"/>
            </p:cNvSpPr>
            <p:nvPr/>
          </p:nvSpPr>
          <p:spPr bwMode="auto">
            <a:xfrm>
              <a:off x="2282" y="3163"/>
              <a:ext cx="152" cy="152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16" name="Oval 16"/>
            <p:cNvSpPr>
              <a:spLocks noChangeArrowheads="1"/>
            </p:cNvSpPr>
            <p:nvPr/>
          </p:nvSpPr>
          <p:spPr bwMode="auto">
            <a:xfrm>
              <a:off x="2282" y="3737"/>
              <a:ext cx="152" cy="152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17" name="Oval 17"/>
            <p:cNvSpPr>
              <a:spLocks noChangeArrowheads="1"/>
            </p:cNvSpPr>
            <p:nvPr/>
          </p:nvSpPr>
          <p:spPr bwMode="auto">
            <a:xfrm>
              <a:off x="2282" y="1728"/>
              <a:ext cx="152" cy="151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18" name="Oval 18"/>
            <p:cNvSpPr>
              <a:spLocks noChangeArrowheads="1"/>
            </p:cNvSpPr>
            <p:nvPr/>
          </p:nvSpPr>
          <p:spPr bwMode="auto">
            <a:xfrm>
              <a:off x="2282" y="2015"/>
              <a:ext cx="152" cy="151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19" name="Oval 19"/>
            <p:cNvSpPr>
              <a:spLocks noChangeArrowheads="1"/>
            </p:cNvSpPr>
            <p:nvPr/>
          </p:nvSpPr>
          <p:spPr bwMode="auto">
            <a:xfrm>
              <a:off x="2282" y="2302"/>
              <a:ext cx="152" cy="151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2420" name="Group 20"/>
          <p:cNvGrpSpPr>
            <a:grpSpLocks/>
          </p:cNvGrpSpPr>
          <p:nvPr/>
        </p:nvGrpSpPr>
        <p:grpSpPr bwMode="auto">
          <a:xfrm>
            <a:off x="2652713" y="2343150"/>
            <a:ext cx="182166" cy="2572941"/>
            <a:chOff x="2282" y="1728"/>
            <a:chExt cx="152" cy="2161"/>
          </a:xfrm>
        </p:grpSpPr>
        <p:sp>
          <p:nvSpPr>
            <p:cNvPr id="102421" name="Oval 21"/>
            <p:cNvSpPr>
              <a:spLocks noChangeArrowheads="1"/>
            </p:cNvSpPr>
            <p:nvPr/>
          </p:nvSpPr>
          <p:spPr bwMode="auto">
            <a:xfrm>
              <a:off x="2282" y="2589"/>
              <a:ext cx="152" cy="15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22" name="Oval 22"/>
            <p:cNvSpPr>
              <a:spLocks noChangeArrowheads="1"/>
            </p:cNvSpPr>
            <p:nvPr/>
          </p:nvSpPr>
          <p:spPr bwMode="auto">
            <a:xfrm>
              <a:off x="2282" y="2876"/>
              <a:ext cx="152" cy="15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23" name="Oval 23"/>
            <p:cNvSpPr>
              <a:spLocks noChangeArrowheads="1"/>
            </p:cNvSpPr>
            <p:nvPr/>
          </p:nvSpPr>
          <p:spPr bwMode="auto">
            <a:xfrm>
              <a:off x="2282" y="3450"/>
              <a:ext cx="152" cy="15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24" name="Oval 24"/>
            <p:cNvSpPr>
              <a:spLocks noChangeArrowheads="1"/>
            </p:cNvSpPr>
            <p:nvPr/>
          </p:nvSpPr>
          <p:spPr bwMode="auto">
            <a:xfrm>
              <a:off x="2282" y="3163"/>
              <a:ext cx="152" cy="15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25" name="Oval 25"/>
            <p:cNvSpPr>
              <a:spLocks noChangeArrowheads="1"/>
            </p:cNvSpPr>
            <p:nvPr/>
          </p:nvSpPr>
          <p:spPr bwMode="auto">
            <a:xfrm>
              <a:off x="2282" y="3737"/>
              <a:ext cx="152" cy="15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26" name="Oval 26"/>
            <p:cNvSpPr>
              <a:spLocks noChangeArrowheads="1"/>
            </p:cNvSpPr>
            <p:nvPr/>
          </p:nvSpPr>
          <p:spPr bwMode="auto">
            <a:xfrm>
              <a:off x="2282" y="1728"/>
              <a:ext cx="152" cy="15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27" name="Oval 27"/>
            <p:cNvSpPr>
              <a:spLocks noChangeArrowheads="1"/>
            </p:cNvSpPr>
            <p:nvPr/>
          </p:nvSpPr>
          <p:spPr bwMode="auto">
            <a:xfrm>
              <a:off x="2282" y="2015"/>
              <a:ext cx="152" cy="15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28" name="Oval 28"/>
            <p:cNvSpPr>
              <a:spLocks noChangeArrowheads="1"/>
            </p:cNvSpPr>
            <p:nvPr/>
          </p:nvSpPr>
          <p:spPr bwMode="auto">
            <a:xfrm>
              <a:off x="2282" y="2302"/>
              <a:ext cx="152" cy="15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2429" name="Group 29"/>
          <p:cNvGrpSpPr>
            <a:grpSpLocks/>
          </p:cNvGrpSpPr>
          <p:nvPr/>
        </p:nvGrpSpPr>
        <p:grpSpPr bwMode="auto">
          <a:xfrm>
            <a:off x="3148013" y="2343150"/>
            <a:ext cx="182166" cy="2572941"/>
            <a:chOff x="2282" y="1728"/>
            <a:chExt cx="152" cy="2161"/>
          </a:xfrm>
        </p:grpSpPr>
        <p:sp>
          <p:nvSpPr>
            <p:cNvPr id="102430" name="Oval 30"/>
            <p:cNvSpPr>
              <a:spLocks noChangeArrowheads="1"/>
            </p:cNvSpPr>
            <p:nvPr/>
          </p:nvSpPr>
          <p:spPr bwMode="auto">
            <a:xfrm>
              <a:off x="2282" y="2589"/>
              <a:ext cx="152" cy="15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31" name="Oval 31"/>
            <p:cNvSpPr>
              <a:spLocks noChangeArrowheads="1"/>
            </p:cNvSpPr>
            <p:nvPr/>
          </p:nvSpPr>
          <p:spPr bwMode="auto">
            <a:xfrm>
              <a:off x="2282" y="2876"/>
              <a:ext cx="152" cy="15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32" name="Oval 32"/>
            <p:cNvSpPr>
              <a:spLocks noChangeArrowheads="1"/>
            </p:cNvSpPr>
            <p:nvPr/>
          </p:nvSpPr>
          <p:spPr bwMode="auto">
            <a:xfrm>
              <a:off x="2282" y="3450"/>
              <a:ext cx="152" cy="15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33" name="Oval 33"/>
            <p:cNvSpPr>
              <a:spLocks noChangeArrowheads="1"/>
            </p:cNvSpPr>
            <p:nvPr/>
          </p:nvSpPr>
          <p:spPr bwMode="auto">
            <a:xfrm>
              <a:off x="2282" y="3163"/>
              <a:ext cx="152" cy="15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34" name="Oval 34"/>
            <p:cNvSpPr>
              <a:spLocks noChangeArrowheads="1"/>
            </p:cNvSpPr>
            <p:nvPr/>
          </p:nvSpPr>
          <p:spPr bwMode="auto">
            <a:xfrm>
              <a:off x="2282" y="3737"/>
              <a:ext cx="152" cy="15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35" name="Oval 35"/>
            <p:cNvSpPr>
              <a:spLocks noChangeArrowheads="1"/>
            </p:cNvSpPr>
            <p:nvPr/>
          </p:nvSpPr>
          <p:spPr bwMode="auto">
            <a:xfrm>
              <a:off x="2282" y="1728"/>
              <a:ext cx="152" cy="15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36" name="Oval 36"/>
            <p:cNvSpPr>
              <a:spLocks noChangeArrowheads="1"/>
            </p:cNvSpPr>
            <p:nvPr/>
          </p:nvSpPr>
          <p:spPr bwMode="auto">
            <a:xfrm>
              <a:off x="2282" y="2015"/>
              <a:ext cx="152" cy="15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37" name="Oval 37"/>
            <p:cNvSpPr>
              <a:spLocks noChangeArrowheads="1"/>
            </p:cNvSpPr>
            <p:nvPr/>
          </p:nvSpPr>
          <p:spPr bwMode="auto">
            <a:xfrm>
              <a:off x="2282" y="2302"/>
              <a:ext cx="152" cy="15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2438" name="Group 38"/>
          <p:cNvGrpSpPr>
            <a:grpSpLocks/>
          </p:cNvGrpSpPr>
          <p:nvPr/>
        </p:nvGrpSpPr>
        <p:grpSpPr bwMode="auto">
          <a:xfrm>
            <a:off x="3643313" y="2343150"/>
            <a:ext cx="182166" cy="2572941"/>
            <a:chOff x="2282" y="1728"/>
            <a:chExt cx="152" cy="2161"/>
          </a:xfrm>
        </p:grpSpPr>
        <p:sp>
          <p:nvSpPr>
            <p:cNvPr id="102439" name="Oval 39"/>
            <p:cNvSpPr>
              <a:spLocks noChangeArrowheads="1"/>
            </p:cNvSpPr>
            <p:nvPr/>
          </p:nvSpPr>
          <p:spPr bwMode="auto">
            <a:xfrm>
              <a:off x="2282" y="2589"/>
              <a:ext cx="152" cy="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40" name="Oval 40"/>
            <p:cNvSpPr>
              <a:spLocks noChangeArrowheads="1"/>
            </p:cNvSpPr>
            <p:nvPr/>
          </p:nvSpPr>
          <p:spPr bwMode="auto">
            <a:xfrm>
              <a:off x="2282" y="2876"/>
              <a:ext cx="152" cy="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41" name="Oval 41"/>
            <p:cNvSpPr>
              <a:spLocks noChangeArrowheads="1"/>
            </p:cNvSpPr>
            <p:nvPr/>
          </p:nvSpPr>
          <p:spPr bwMode="auto">
            <a:xfrm>
              <a:off x="2282" y="3450"/>
              <a:ext cx="152" cy="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42" name="Oval 42"/>
            <p:cNvSpPr>
              <a:spLocks noChangeArrowheads="1"/>
            </p:cNvSpPr>
            <p:nvPr/>
          </p:nvSpPr>
          <p:spPr bwMode="auto">
            <a:xfrm>
              <a:off x="2282" y="3163"/>
              <a:ext cx="152" cy="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43" name="Oval 43"/>
            <p:cNvSpPr>
              <a:spLocks noChangeArrowheads="1"/>
            </p:cNvSpPr>
            <p:nvPr/>
          </p:nvSpPr>
          <p:spPr bwMode="auto">
            <a:xfrm>
              <a:off x="2282" y="3737"/>
              <a:ext cx="152" cy="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44" name="Oval 44"/>
            <p:cNvSpPr>
              <a:spLocks noChangeArrowheads="1"/>
            </p:cNvSpPr>
            <p:nvPr/>
          </p:nvSpPr>
          <p:spPr bwMode="auto">
            <a:xfrm>
              <a:off x="2282" y="1728"/>
              <a:ext cx="152" cy="1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45" name="Oval 45"/>
            <p:cNvSpPr>
              <a:spLocks noChangeArrowheads="1"/>
            </p:cNvSpPr>
            <p:nvPr/>
          </p:nvSpPr>
          <p:spPr bwMode="auto">
            <a:xfrm>
              <a:off x="2282" y="2015"/>
              <a:ext cx="152" cy="1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46" name="Oval 46"/>
            <p:cNvSpPr>
              <a:spLocks noChangeArrowheads="1"/>
            </p:cNvSpPr>
            <p:nvPr/>
          </p:nvSpPr>
          <p:spPr bwMode="auto">
            <a:xfrm>
              <a:off x="2282" y="2302"/>
              <a:ext cx="152" cy="1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2447" name="Group 47"/>
          <p:cNvGrpSpPr>
            <a:grpSpLocks/>
          </p:cNvGrpSpPr>
          <p:nvPr/>
        </p:nvGrpSpPr>
        <p:grpSpPr bwMode="auto">
          <a:xfrm>
            <a:off x="4138613" y="2343150"/>
            <a:ext cx="182166" cy="2572941"/>
            <a:chOff x="2282" y="1728"/>
            <a:chExt cx="152" cy="2161"/>
          </a:xfrm>
        </p:grpSpPr>
        <p:sp>
          <p:nvSpPr>
            <p:cNvPr id="102448" name="Oval 48"/>
            <p:cNvSpPr>
              <a:spLocks noChangeArrowheads="1"/>
            </p:cNvSpPr>
            <p:nvPr/>
          </p:nvSpPr>
          <p:spPr bwMode="auto">
            <a:xfrm>
              <a:off x="2282" y="2589"/>
              <a:ext cx="152" cy="152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49" name="Oval 49"/>
            <p:cNvSpPr>
              <a:spLocks noChangeArrowheads="1"/>
            </p:cNvSpPr>
            <p:nvPr/>
          </p:nvSpPr>
          <p:spPr bwMode="auto">
            <a:xfrm>
              <a:off x="2282" y="2876"/>
              <a:ext cx="152" cy="152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50" name="Oval 50"/>
            <p:cNvSpPr>
              <a:spLocks noChangeArrowheads="1"/>
            </p:cNvSpPr>
            <p:nvPr/>
          </p:nvSpPr>
          <p:spPr bwMode="auto">
            <a:xfrm>
              <a:off x="2282" y="3450"/>
              <a:ext cx="152" cy="152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51" name="Oval 51"/>
            <p:cNvSpPr>
              <a:spLocks noChangeArrowheads="1"/>
            </p:cNvSpPr>
            <p:nvPr/>
          </p:nvSpPr>
          <p:spPr bwMode="auto">
            <a:xfrm>
              <a:off x="2282" y="3163"/>
              <a:ext cx="152" cy="152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52" name="Oval 52"/>
            <p:cNvSpPr>
              <a:spLocks noChangeArrowheads="1"/>
            </p:cNvSpPr>
            <p:nvPr/>
          </p:nvSpPr>
          <p:spPr bwMode="auto">
            <a:xfrm>
              <a:off x="2282" y="3737"/>
              <a:ext cx="152" cy="152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53" name="Oval 53"/>
            <p:cNvSpPr>
              <a:spLocks noChangeArrowheads="1"/>
            </p:cNvSpPr>
            <p:nvPr/>
          </p:nvSpPr>
          <p:spPr bwMode="auto">
            <a:xfrm>
              <a:off x="2282" y="1728"/>
              <a:ext cx="152" cy="151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54" name="Oval 54"/>
            <p:cNvSpPr>
              <a:spLocks noChangeArrowheads="1"/>
            </p:cNvSpPr>
            <p:nvPr/>
          </p:nvSpPr>
          <p:spPr bwMode="auto">
            <a:xfrm>
              <a:off x="2282" y="2015"/>
              <a:ext cx="152" cy="151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55" name="Oval 55"/>
            <p:cNvSpPr>
              <a:spLocks noChangeArrowheads="1"/>
            </p:cNvSpPr>
            <p:nvPr/>
          </p:nvSpPr>
          <p:spPr bwMode="auto">
            <a:xfrm>
              <a:off x="2282" y="2302"/>
              <a:ext cx="152" cy="151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02456" name="Text Box 56"/>
          <p:cNvSpPr txBox="1">
            <a:spLocks noChangeArrowheads="1"/>
          </p:cNvSpPr>
          <p:nvPr/>
        </p:nvSpPr>
        <p:spPr bwMode="auto">
          <a:xfrm>
            <a:off x="1662112" y="502920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/>
              <a:t>1</a:t>
            </a:r>
          </a:p>
        </p:txBody>
      </p:sp>
      <p:sp>
        <p:nvSpPr>
          <p:cNvPr id="102457" name="Text Box 57"/>
          <p:cNvSpPr txBox="1">
            <a:spLocks noChangeArrowheads="1"/>
          </p:cNvSpPr>
          <p:nvPr/>
        </p:nvSpPr>
        <p:spPr bwMode="auto">
          <a:xfrm>
            <a:off x="2144316" y="502920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/>
              <a:t>2</a:t>
            </a:r>
          </a:p>
        </p:txBody>
      </p:sp>
      <p:sp>
        <p:nvSpPr>
          <p:cNvPr id="102458" name="Text Box 58"/>
          <p:cNvSpPr txBox="1">
            <a:spLocks noChangeArrowheads="1"/>
          </p:cNvSpPr>
          <p:nvPr/>
        </p:nvSpPr>
        <p:spPr bwMode="auto">
          <a:xfrm>
            <a:off x="2626519" y="502920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/>
              <a:t>3</a:t>
            </a:r>
          </a:p>
        </p:txBody>
      </p:sp>
      <p:sp>
        <p:nvSpPr>
          <p:cNvPr id="102459" name="Text Box 59"/>
          <p:cNvSpPr txBox="1">
            <a:spLocks noChangeArrowheads="1"/>
          </p:cNvSpPr>
          <p:nvPr/>
        </p:nvSpPr>
        <p:spPr bwMode="auto">
          <a:xfrm>
            <a:off x="3111103" y="502920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/>
              <a:t>4</a:t>
            </a:r>
          </a:p>
        </p:txBody>
      </p:sp>
      <p:sp>
        <p:nvSpPr>
          <p:cNvPr id="102460" name="Text Box 60"/>
          <p:cNvSpPr txBox="1">
            <a:spLocks noChangeArrowheads="1"/>
          </p:cNvSpPr>
          <p:nvPr/>
        </p:nvSpPr>
        <p:spPr bwMode="auto">
          <a:xfrm>
            <a:off x="3593306" y="502920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/>
              <a:t>5</a:t>
            </a:r>
          </a:p>
        </p:txBody>
      </p:sp>
      <p:sp>
        <p:nvSpPr>
          <p:cNvPr id="102461" name="Text Box 61"/>
          <p:cNvSpPr txBox="1">
            <a:spLocks noChangeArrowheads="1"/>
          </p:cNvSpPr>
          <p:nvPr/>
        </p:nvSpPr>
        <p:spPr bwMode="auto">
          <a:xfrm>
            <a:off x="4076700" y="502920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/>
              <a:t>6</a:t>
            </a:r>
          </a:p>
        </p:txBody>
      </p:sp>
      <p:sp>
        <p:nvSpPr>
          <p:cNvPr id="102462" name="Text Box 62"/>
          <p:cNvSpPr txBox="1">
            <a:spLocks noChangeArrowheads="1"/>
          </p:cNvSpPr>
          <p:nvPr/>
        </p:nvSpPr>
        <p:spPr bwMode="auto">
          <a:xfrm>
            <a:off x="1166812" y="5029200"/>
            <a:ext cx="4555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/>
              <a:t>T=</a:t>
            </a:r>
          </a:p>
        </p:txBody>
      </p:sp>
      <p:sp>
        <p:nvSpPr>
          <p:cNvPr id="102463" name="Rectangle 63"/>
          <p:cNvSpPr>
            <a:spLocks noChangeArrowheads="1"/>
          </p:cNvSpPr>
          <p:nvPr/>
        </p:nvSpPr>
        <p:spPr bwMode="auto">
          <a:xfrm>
            <a:off x="4664870" y="2171700"/>
            <a:ext cx="4155602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635" tIns="31818" rIns="63635" bIns="31818"/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Optimization over a time horizon divided into intervals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solution is a path linking one combination at each interval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such path are there? 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464" name="AutoShape 64"/>
          <p:cNvCxnSpPr>
            <a:cxnSpLocks noChangeShapeType="1"/>
            <a:stCxn id="102410" idx="5"/>
            <a:endCxn id="102412" idx="1"/>
          </p:cNvCxnSpPr>
          <p:nvPr/>
        </p:nvCxnSpPr>
        <p:spPr bwMode="auto">
          <a:xfrm>
            <a:off x="1818085" y="3180160"/>
            <a:ext cx="365522" cy="214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465" name="AutoShape 65"/>
          <p:cNvCxnSpPr>
            <a:cxnSpLocks noChangeShapeType="1"/>
            <a:stCxn id="102412" idx="6"/>
            <a:endCxn id="102421" idx="2"/>
          </p:cNvCxnSpPr>
          <p:nvPr/>
        </p:nvCxnSpPr>
        <p:spPr bwMode="auto">
          <a:xfrm>
            <a:off x="2339579" y="3458766"/>
            <a:ext cx="313134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466" name="AutoShape 66"/>
          <p:cNvCxnSpPr>
            <a:cxnSpLocks noChangeShapeType="1"/>
            <a:stCxn id="102421" idx="5"/>
            <a:endCxn id="102431" idx="1"/>
          </p:cNvCxnSpPr>
          <p:nvPr/>
        </p:nvCxnSpPr>
        <p:spPr bwMode="auto">
          <a:xfrm>
            <a:off x="2808685" y="3523060"/>
            <a:ext cx="365522" cy="21312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467" name="AutoShape 67"/>
          <p:cNvCxnSpPr>
            <a:cxnSpLocks noChangeShapeType="1"/>
            <a:stCxn id="102431" idx="7"/>
            <a:endCxn id="102446" idx="3"/>
          </p:cNvCxnSpPr>
          <p:nvPr/>
        </p:nvCxnSpPr>
        <p:spPr bwMode="auto">
          <a:xfrm flipV="1">
            <a:off x="3303985" y="3180160"/>
            <a:ext cx="365522" cy="55602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468" name="AutoShape 68"/>
          <p:cNvCxnSpPr>
            <a:cxnSpLocks noChangeShapeType="1"/>
            <a:stCxn id="102446" idx="6"/>
            <a:endCxn id="102455" idx="2"/>
          </p:cNvCxnSpPr>
          <p:nvPr/>
        </p:nvCxnSpPr>
        <p:spPr bwMode="auto">
          <a:xfrm>
            <a:off x="3825479" y="3117056"/>
            <a:ext cx="313134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469" name="Oval 69"/>
          <p:cNvSpPr>
            <a:spLocks noChangeArrowheads="1"/>
          </p:cNvSpPr>
          <p:nvPr/>
        </p:nvSpPr>
        <p:spPr bwMode="auto">
          <a:xfrm>
            <a:off x="1166813" y="3371850"/>
            <a:ext cx="182166" cy="18097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cxnSp>
        <p:nvCxnSpPr>
          <p:cNvPr id="102470" name="AutoShape 70"/>
          <p:cNvCxnSpPr>
            <a:cxnSpLocks noChangeShapeType="1"/>
            <a:stCxn id="102469" idx="7"/>
            <a:endCxn id="102410" idx="3"/>
          </p:cNvCxnSpPr>
          <p:nvPr/>
        </p:nvCxnSpPr>
        <p:spPr bwMode="auto">
          <a:xfrm flipV="1">
            <a:off x="1322785" y="3180160"/>
            <a:ext cx="365522" cy="21788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102471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30279"/>
              </p:ext>
            </p:extLst>
          </p:nvPr>
        </p:nvGraphicFramePr>
        <p:xfrm>
          <a:off x="5940152" y="4744640"/>
          <a:ext cx="2772754" cy="48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479" name="Equation" r:id="rId4" imgW="2616200" imgH="457200" progId="Equation.DSMT36">
                  <p:embed/>
                </p:oleObj>
              </mc:Choice>
              <mc:Fallback>
                <p:oleObj name="Equation" r:id="rId4" imgW="2616200" imgH="457200" progId="Equation.DSMT36">
                  <p:embed/>
                  <p:pic>
                    <p:nvPicPr>
                      <p:cNvPr id="102471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744640"/>
                        <a:ext cx="2772754" cy="484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473" name="AutoShape 73"/>
          <p:cNvCxnSpPr>
            <a:cxnSpLocks noChangeShapeType="1"/>
            <a:stCxn id="102469" idx="5"/>
            <a:endCxn id="102406" idx="1"/>
          </p:cNvCxnSpPr>
          <p:nvPr/>
        </p:nvCxnSpPr>
        <p:spPr bwMode="auto">
          <a:xfrm>
            <a:off x="1322785" y="3526632"/>
            <a:ext cx="365522" cy="5512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474" name="AutoShape 74"/>
          <p:cNvCxnSpPr>
            <a:cxnSpLocks noChangeShapeType="1"/>
            <a:stCxn id="102406" idx="7"/>
            <a:endCxn id="102418" idx="3"/>
          </p:cNvCxnSpPr>
          <p:nvPr/>
        </p:nvCxnSpPr>
        <p:spPr bwMode="auto">
          <a:xfrm flipV="1">
            <a:off x="1818085" y="2838450"/>
            <a:ext cx="365522" cy="12394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475" name="AutoShape 75"/>
          <p:cNvCxnSpPr>
            <a:cxnSpLocks noChangeShapeType="1"/>
            <a:stCxn id="102418" idx="5"/>
            <a:endCxn id="102423" idx="1"/>
          </p:cNvCxnSpPr>
          <p:nvPr/>
        </p:nvCxnSpPr>
        <p:spPr bwMode="auto">
          <a:xfrm>
            <a:off x="2313385" y="2838450"/>
            <a:ext cx="365522" cy="1581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476" name="AutoShape 76"/>
          <p:cNvCxnSpPr>
            <a:cxnSpLocks noChangeShapeType="1"/>
            <a:stCxn id="102423" idx="7"/>
            <a:endCxn id="102431" idx="3"/>
          </p:cNvCxnSpPr>
          <p:nvPr/>
        </p:nvCxnSpPr>
        <p:spPr bwMode="auto">
          <a:xfrm flipV="1">
            <a:off x="2808685" y="3864770"/>
            <a:ext cx="365522" cy="55483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477" name="AutoShape 77"/>
          <p:cNvCxnSpPr>
            <a:cxnSpLocks noChangeShapeType="1"/>
            <a:stCxn id="102431" idx="5"/>
            <a:endCxn id="102442" idx="1"/>
          </p:cNvCxnSpPr>
          <p:nvPr/>
        </p:nvCxnSpPr>
        <p:spPr bwMode="auto">
          <a:xfrm>
            <a:off x="3303985" y="3864770"/>
            <a:ext cx="365522" cy="21312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478" name="AutoShape 78"/>
          <p:cNvCxnSpPr>
            <a:cxnSpLocks noChangeShapeType="1"/>
            <a:stCxn id="102442" idx="7"/>
            <a:endCxn id="102448" idx="3"/>
          </p:cNvCxnSpPr>
          <p:nvPr/>
        </p:nvCxnSpPr>
        <p:spPr bwMode="auto">
          <a:xfrm flipV="1">
            <a:off x="3799285" y="3523061"/>
            <a:ext cx="365522" cy="55483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349479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The Curse of Dimensionality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Example: 5 units, 24 hours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dirty="0"/>
              <a:t>Processing 10</a:t>
            </a:r>
            <a:r>
              <a:rPr lang="en-GB" baseline="30000" dirty="0"/>
              <a:t>9 </a:t>
            </a:r>
            <a:r>
              <a:rPr lang="en-GB" dirty="0"/>
              <a:t>combinations/second, this would take 1.9 10</a:t>
            </a:r>
            <a:r>
              <a:rPr lang="en-GB" baseline="30000" dirty="0"/>
              <a:t>19 </a:t>
            </a:r>
            <a:r>
              <a:rPr lang="en-GB" dirty="0"/>
              <a:t>years to solve</a:t>
            </a:r>
          </a:p>
          <a:p>
            <a:r>
              <a:rPr lang="en-GB" dirty="0"/>
              <a:t>There are 100’s of units in large power systems...</a:t>
            </a:r>
          </a:p>
          <a:p>
            <a:r>
              <a:rPr lang="en-GB" dirty="0"/>
              <a:t>Many of these combinations do not satisfy the constraints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563888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6B95C-22AC-2645-BA3A-7C2DFAE4EAC2}" type="slidenum">
              <a:rPr lang="en-GB"/>
              <a:pPr/>
              <a:t>192</a:t>
            </a:fld>
            <a:endParaRPr lang="en-GB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/>
          </p:nvPr>
        </p:nvGraphicFramePr>
        <p:xfrm>
          <a:off x="1547664" y="2514600"/>
          <a:ext cx="5499711" cy="69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09" name="Equation" r:id="rId4" imgW="2400300" imgH="304800" progId="Equation.DSMT4">
                  <p:embed/>
                </p:oleObj>
              </mc:Choice>
              <mc:Fallback>
                <p:oleObj name="Equation" r:id="rId4" imgW="2400300" imgH="304800" progId="Equation.DSMT4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514600"/>
                        <a:ext cx="5499711" cy="698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6835378" y="1257300"/>
          <a:ext cx="832247" cy="1458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10" r:id="rId6" imgW="1109472" imgH="1944624" progId="MS_ClipArt_Gallery">
                  <p:embed/>
                </p:oleObj>
              </mc:Choice>
              <mc:Fallback>
                <p:oleObj r:id="rId6" imgW="1109472" imgH="1944624" progId="MS_ClipArt_Gallery">
                  <p:embed/>
                  <p:pic>
                    <p:nvPicPr>
                      <p:cNvPr id="17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378" y="1257300"/>
                        <a:ext cx="832247" cy="1458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404973"/>
      </p:ext>
    </p:extLst>
  </p:cSld>
  <p:clrMapOvr>
    <a:masterClrMapping/>
  </p:clrMapOvr>
  <p:transition/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How do you Beat the Curse?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GB" b="1"/>
              <a:t>Brute force approach won</a:t>
            </a:r>
            <a:r>
              <a:rPr lang="ja-JP" altLang="en-GB" b="1">
                <a:latin typeface="Arial"/>
              </a:rPr>
              <a:t>’</a:t>
            </a:r>
            <a:r>
              <a:rPr lang="en-GB" b="1"/>
              <a:t>t work!</a:t>
            </a:r>
            <a:br>
              <a:rPr lang="en-GB"/>
            </a:br>
            <a:endParaRPr lang="en-GB"/>
          </a:p>
          <a:p>
            <a:r>
              <a:rPr lang="en-GB"/>
              <a:t>Need to be smart</a:t>
            </a:r>
          </a:p>
          <a:p>
            <a:r>
              <a:rPr lang="en-GB"/>
              <a:t>Try only a small subset of all combinations</a:t>
            </a:r>
          </a:p>
          <a:p>
            <a:r>
              <a:rPr lang="en-GB"/>
              <a:t>Can</a:t>
            </a:r>
            <a:r>
              <a:rPr lang="ja-JP" altLang="en-GB">
                <a:latin typeface="Arial"/>
              </a:rPr>
              <a:t>’</a:t>
            </a:r>
            <a:r>
              <a:rPr lang="en-GB"/>
              <a:t>t guarantee optimality of the solution</a:t>
            </a:r>
          </a:p>
          <a:p>
            <a:r>
              <a:rPr lang="en-GB"/>
              <a:t>Try to get as close as possible within a reasonable amount of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707904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47178E-5304-E043-AD3D-F01A227F13FC}" type="slidenum">
              <a:rPr lang="en-GB"/>
              <a:pPr/>
              <a:t>193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68840"/>
      </p:ext>
    </p:extLst>
  </p:cSld>
  <p:clrMapOvr>
    <a:masterClrMapping/>
  </p:clrMapOvr>
  <p:transition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Main Solution Techniques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Characteristics of a good technique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Solution close to the optimum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Reasonable computing time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Ability to model constraints </a:t>
            </a:r>
          </a:p>
          <a:p>
            <a:pPr>
              <a:lnSpc>
                <a:spcPct val="90000"/>
              </a:lnSpc>
            </a:pPr>
            <a:r>
              <a:rPr lang="en-GB" dirty="0"/>
              <a:t>Possible techniques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Priority list / heuristic approach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Dynamic programming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Lagrangian relaxation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Mixed Integer Programming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Heuristic techniques (</a:t>
            </a:r>
            <a:r>
              <a:rPr lang="en-GB" sz="2800" dirty="0" err="1"/>
              <a:t>e.g</a:t>
            </a:r>
            <a:r>
              <a:rPr lang="en-GB" sz="2800" dirty="0"/>
              <a:t> particle swarm optimization) are a waste of time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4139952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560B8-1B30-6048-BE2C-DAAEDFDDFE1A}" type="slidenum">
              <a:rPr lang="en-GB"/>
              <a:pPr/>
              <a:t>194</a:t>
            </a:fld>
            <a:endParaRPr lang="en-GB"/>
          </a:p>
        </p:txBody>
      </p:sp>
      <p:grpSp>
        <p:nvGrpSpPr>
          <p:cNvPr id="141318" name="Group 6"/>
          <p:cNvGrpSpPr>
            <a:grpSpLocks/>
          </p:cNvGrpSpPr>
          <p:nvPr/>
        </p:nvGrpSpPr>
        <p:grpSpPr bwMode="auto">
          <a:xfrm>
            <a:off x="4499992" y="5085184"/>
            <a:ext cx="2039053" cy="369094"/>
            <a:chOff x="3168" y="1925"/>
            <a:chExt cx="1581" cy="310"/>
          </a:xfrm>
        </p:grpSpPr>
        <p:sp>
          <p:nvSpPr>
            <p:cNvPr id="141316" name="Text Box 4"/>
            <p:cNvSpPr txBox="1">
              <a:spLocks noChangeArrowheads="1"/>
            </p:cNvSpPr>
            <p:nvPr/>
          </p:nvSpPr>
          <p:spPr bwMode="auto">
            <a:xfrm>
              <a:off x="3557" y="1925"/>
              <a:ext cx="119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A5002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800" dirty="0"/>
                <a:t>State of the art</a:t>
              </a:r>
            </a:p>
          </p:txBody>
        </p:sp>
        <p:sp>
          <p:nvSpPr>
            <p:cNvPr id="141317" name="AutoShape 5"/>
            <p:cNvSpPr>
              <a:spLocks noChangeArrowheads="1"/>
            </p:cNvSpPr>
            <p:nvPr/>
          </p:nvSpPr>
          <p:spPr bwMode="auto">
            <a:xfrm>
              <a:off x="3168" y="2016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7753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4463" y="2571750"/>
            <a:ext cx="6315075" cy="857250"/>
          </a:xfrm>
        </p:spPr>
        <p:txBody>
          <a:bodyPr/>
          <a:lstStyle/>
          <a:p>
            <a:r>
              <a:rPr lang="en-GB" sz="3200" dirty="0"/>
              <a:t>A Simple Unit Commitment Example</a:t>
            </a:r>
            <a:endParaRPr lang="en-GB" sz="5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9629-A8C7-7049-80C9-5E23B472357C}" type="slidenum">
              <a:rPr lang="en-GB"/>
              <a:pPr/>
              <a:t>195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37979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Unit Data</a:t>
            </a:r>
          </a:p>
        </p:txBody>
      </p:sp>
      <p:sp>
        <p:nvSpPr>
          <p:cNvPr id="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2015 Daniel Kirschen and the University of Washington</a:t>
            </a:r>
            <a:endParaRPr lang="en-GB"/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8413-3FE6-5040-8300-5764F0387D89}" type="slidenum">
              <a:rPr lang="en-GB"/>
              <a:pPr/>
              <a:t>196</a:t>
            </a:fld>
            <a:endParaRPr lang="en-GB"/>
          </a:p>
        </p:txBody>
      </p:sp>
      <p:graphicFrame>
        <p:nvGraphicFramePr>
          <p:cNvPr id="146435" name="Group 3"/>
          <p:cNvGraphicFramePr>
            <a:graphicFrameLocks noGrp="1"/>
          </p:cNvGraphicFramePr>
          <p:nvPr>
            <p:extLst/>
          </p:nvPr>
        </p:nvGraphicFramePr>
        <p:xfrm>
          <a:off x="1383506" y="2171700"/>
          <a:ext cx="6376988" cy="3028950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Unit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</a:t>
                      </a:r>
                      <a:r>
                        <a:rPr kumimoji="0" lang="en-GB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min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(MW)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</a:t>
                      </a:r>
                      <a:r>
                        <a:rPr kumimoji="0" lang="en-GB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max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(MW)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Min up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(h)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Min down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(h)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No-load cost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($)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Marginal cost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($/MWh)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Start-up cost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($)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Initial status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150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250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1,000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600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OFF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OFF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87361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curves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028-6145-C548-B429-6CB998CE35EF}" type="slidenum">
              <a:rPr lang="en-GB" smtClean="0"/>
              <a:pPr/>
              <a:t>197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25706" y="5373216"/>
            <a:ext cx="50765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919418" y="2294874"/>
            <a:ext cx="6288" cy="3084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05555" y="55892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7506" y="218686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C(p)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925706" y="4455114"/>
            <a:ext cx="4590510" cy="918102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925706" y="4563126"/>
            <a:ext cx="2538282" cy="81009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2" idx="1"/>
          </p:cNvCxnSpPr>
          <p:nvPr/>
        </p:nvCxnSpPr>
        <p:spPr>
          <a:xfrm flipV="1">
            <a:off x="1925706" y="4585774"/>
            <a:ext cx="997312" cy="787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81944" y="42930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17994" y="434710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23018" y="44011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8385026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Demand Data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3F1A-DBFA-A041-824C-4DFD5539B49B}" type="slidenum">
              <a:rPr lang="en-GB"/>
              <a:pPr/>
              <a:t>198</a:t>
            </a:fld>
            <a:endParaRPr lang="en-GB"/>
          </a:p>
        </p:txBody>
      </p:sp>
      <p:graphicFrame>
        <p:nvGraphicFramePr>
          <p:cNvPr id="147459" name="Object 3"/>
          <p:cNvGraphicFramePr>
            <a:graphicFrameLocks noChangeAspect="1"/>
          </p:cNvGraphicFramePr>
          <p:nvPr>
            <p:extLst/>
          </p:nvPr>
        </p:nvGraphicFramePr>
        <p:xfrm>
          <a:off x="2039541" y="1870473"/>
          <a:ext cx="4567238" cy="3044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27" name="Chart" r:id="rId4" imgW="6096000" imgH="4064000" progId="MSGraph.Chart.8">
                  <p:embed followColorScheme="full"/>
                </p:oleObj>
              </mc:Choice>
              <mc:Fallback>
                <p:oleObj name="Chart" r:id="rId4" imgW="6096000" imgH="4064000" progId="MSGraph.Chart.8">
                  <p:embed followColorScheme="full"/>
                  <p:pic>
                    <p:nvPicPr>
                      <p:cNvPr id="147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541" y="1870473"/>
                        <a:ext cx="4567238" cy="30444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494236" y="5251847"/>
            <a:ext cx="49970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latin typeface="Arial" charset="0"/>
              </a:rPr>
              <a:t>Reserve requirements are not considered</a:t>
            </a:r>
          </a:p>
        </p:txBody>
      </p:sp>
    </p:spTree>
    <p:extLst>
      <p:ext uri="{BB962C8B-B14F-4D97-AF65-F5344CB8AC3E}">
        <p14:creationId xmlns:p14="http://schemas.microsoft.com/office/powerpoint/2010/main" val="3545517818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Feasible Unit Combinations (states)</a:t>
            </a:r>
          </a:p>
        </p:txBody>
      </p:sp>
      <p:sp>
        <p:nvSpPr>
          <p:cNvPr id="1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13FF-D449-2A40-9E64-836CC1286362}" type="slidenum">
              <a:rPr lang="en-GB"/>
              <a:pPr/>
              <a:t>199</a:t>
            </a:fld>
            <a:endParaRPr lang="en-GB"/>
          </a:p>
        </p:txBody>
      </p:sp>
      <p:graphicFrame>
        <p:nvGraphicFramePr>
          <p:cNvPr id="148483" name="Group 3"/>
          <p:cNvGraphicFramePr>
            <a:graphicFrameLocks noGrp="1"/>
          </p:cNvGraphicFramePr>
          <p:nvPr/>
        </p:nvGraphicFramePr>
        <p:xfrm>
          <a:off x="1104900" y="1771650"/>
          <a:ext cx="2538414" cy="3886202"/>
        </p:xfrm>
        <a:graphic>
          <a:graphicData uri="http://schemas.openxmlformats.org/drawingml/2006/table">
            <a:tbl>
              <a:tblPr/>
              <a:tblGrid>
                <a:gridCol w="445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Combinations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</a:t>
                      </a:r>
                      <a:r>
                        <a:rPr kumimoji="0" lang="en-GB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min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</a:t>
                      </a:r>
                      <a:r>
                        <a:rPr kumimoji="0" lang="en-GB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max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400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350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160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300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150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250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60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150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8670" name="Group 190"/>
          <p:cNvGraphicFramePr>
            <a:graphicFrameLocks noGrp="1"/>
          </p:cNvGraphicFramePr>
          <p:nvPr/>
        </p:nvGraphicFramePr>
        <p:xfrm>
          <a:off x="3890962" y="1771650"/>
          <a:ext cx="4024313" cy="3886202"/>
        </p:xfrm>
        <a:graphic>
          <a:graphicData uri="http://schemas.openxmlformats.org/drawingml/2006/table">
            <a:tbl>
              <a:tblPr/>
              <a:tblGrid>
                <a:gridCol w="37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150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8610" name="Oval 130"/>
          <p:cNvSpPr>
            <a:spLocks noChangeArrowheads="1"/>
          </p:cNvSpPr>
          <p:nvPr/>
        </p:nvSpPr>
        <p:spPr bwMode="auto">
          <a:xfrm>
            <a:off x="4695825" y="3779044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11" name="Oval 131"/>
          <p:cNvSpPr>
            <a:spLocks noChangeArrowheads="1"/>
          </p:cNvSpPr>
          <p:nvPr/>
        </p:nvSpPr>
        <p:spPr bwMode="auto">
          <a:xfrm>
            <a:off x="4695825" y="4163616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12" name="Oval 132"/>
          <p:cNvSpPr>
            <a:spLocks noChangeArrowheads="1"/>
          </p:cNvSpPr>
          <p:nvPr/>
        </p:nvSpPr>
        <p:spPr bwMode="auto">
          <a:xfrm>
            <a:off x="5934075" y="3012281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13" name="Oval 133"/>
          <p:cNvSpPr>
            <a:spLocks noChangeArrowheads="1"/>
          </p:cNvSpPr>
          <p:nvPr/>
        </p:nvSpPr>
        <p:spPr bwMode="auto">
          <a:xfrm>
            <a:off x="5934075" y="3395663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14" name="Oval 134"/>
          <p:cNvSpPr>
            <a:spLocks noChangeArrowheads="1"/>
          </p:cNvSpPr>
          <p:nvPr/>
        </p:nvSpPr>
        <p:spPr bwMode="auto">
          <a:xfrm>
            <a:off x="5934075" y="2628900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15" name="Oval 135"/>
          <p:cNvSpPr>
            <a:spLocks noChangeArrowheads="1"/>
          </p:cNvSpPr>
          <p:nvPr/>
        </p:nvSpPr>
        <p:spPr bwMode="auto">
          <a:xfrm>
            <a:off x="7162800" y="3395663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16" name="Oval 136"/>
          <p:cNvSpPr>
            <a:spLocks noChangeArrowheads="1"/>
          </p:cNvSpPr>
          <p:nvPr/>
        </p:nvSpPr>
        <p:spPr bwMode="auto">
          <a:xfrm>
            <a:off x="7162800" y="3779044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17" name="Oval 137"/>
          <p:cNvSpPr>
            <a:spLocks noChangeArrowheads="1"/>
          </p:cNvSpPr>
          <p:nvPr/>
        </p:nvSpPr>
        <p:spPr bwMode="auto">
          <a:xfrm>
            <a:off x="7162800" y="3012281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18" name="Oval 138"/>
          <p:cNvSpPr>
            <a:spLocks noChangeArrowheads="1"/>
          </p:cNvSpPr>
          <p:nvPr/>
        </p:nvSpPr>
        <p:spPr bwMode="auto">
          <a:xfrm>
            <a:off x="4695825" y="4930379"/>
            <a:ext cx="247650" cy="228600"/>
          </a:xfrm>
          <a:prstGeom prst="ellips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19" name="Oval 139"/>
          <p:cNvSpPr>
            <a:spLocks noChangeArrowheads="1"/>
          </p:cNvSpPr>
          <p:nvPr/>
        </p:nvSpPr>
        <p:spPr bwMode="auto">
          <a:xfrm>
            <a:off x="4695825" y="5314950"/>
            <a:ext cx="247650" cy="228600"/>
          </a:xfrm>
          <a:prstGeom prst="ellips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20" name="Oval 140"/>
          <p:cNvSpPr>
            <a:spLocks noChangeArrowheads="1"/>
          </p:cNvSpPr>
          <p:nvPr/>
        </p:nvSpPr>
        <p:spPr bwMode="auto">
          <a:xfrm>
            <a:off x="4695825" y="4546997"/>
            <a:ext cx="247650" cy="228600"/>
          </a:xfrm>
          <a:prstGeom prst="ellips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21" name="Oval 141"/>
          <p:cNvSpPr>
            <a:spLocks noChangeArrowheads="1"/>
          </p:cNvSpPr>
          <p:nvPr/>
        </p:nvSpPr>
        <p:spPr bwMode="auto">
          <a:xfrm>
            <a:off x="5934075" y="4930379"/>
            <a:ext cx="247650" cy="228600"/>
          </a:xfrm>
          <a:prstGeom prst="ellips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22" name="Oval 142"/>
          <p:cNvSpPr>
            <a:spLocks noChangeArrowheads="1"/>
          </p:cNvSpPr>
          <p:nvPr/>
        </p:nvSpPr>
        <p:spPr bwMode="auto">
          <a:xfrm>
            <a:off x="5934075" y="5314950"/>
            <a:ext cx="247650" cy="228600"/>
          </a:xfrm>
          <a:prstGeom prst="ellips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23" name="Oval 143"/>
          <p:cNvSpPr>
            <a:spLocks noChangeArrowheads="1"/>
          </p:cNvSpPr>
          <p:nvPr/>
        </p:nvSpPr>
        <p:spPr bwMode="auto">
          <a:xfrm>
            <a:off x="5934075" y="4546997"/>
            <a:ext cx="247650" cy="228600"/>
          </a:xfrm>
          <a:prstGeom prst="ellips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24" name="Oval 144"/>
          <p:cNvSpPr>
            <a:spLocks noChangeArrowheads="1"/>
          </p:cNvSpPr>
          <p:nvPr/>
        </p:nvSpPr>
        <p:spPr bwMode="auto">
          <a:xfrm>
            <a:off x="7162800" y="4930379"/>
            <a:ext cx="247650" cy="228600"/>
          </a:xfrm>
          <a:prstGeom prst="ellips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25" name="Oval 145"/>
          <p:cNvSpPr>
            <a:spLocks noChangeArrowheads="1"/>
          </p:cNvSpPr>
          <p:nvPr/>
        </p:nvSpPr>
        <p:spPr bwMode="auto">
          <a:xfrm>
            <a:off x="7162800" y="5314950"/>
            <a:ext cx="247650" cy="228600"/>
          </a:xfrm>
          <a:prstGeom prst="ellips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26" name="Oval 146"/>
          <p:cNvSpPr>
            <a:spLocks noChangeArrowheads="1"/>
          </p:cNvSpPr>
          <p:nvPr/>
        </p:nvSpPr>
        <p:spPr bwMode="auto">
          <a:xfrm>
            <a:off x="7162800" y="4546997"/>
            <a:ext cx="247650" cy="228600"/>
          </a:xfrm>
          <a:prstGeom prst="ellips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27" name="Oval 147"/>
          <p:cNvSpPr>
            <a:spLocks noChangeArrowheads="1"/>
          </p:cNvSpPr>
          <p:nvPr/>
        </p:nvSpPr>
        <p:spPr bwMode="auto">
          <a:xfrm>
            <a:off x="5934075" y="4163616"/>
            <a:ext cx="247650" cy="228600"/>
          </a:xfrm>
          <a:prstGeom prst="ellips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28" name="Oval 148"/>
          <p:cNvSpPr>
            <a:spLocks noChangeArrowheads="1"/>
          </p:cNvSpPr>
          <p:nvPr/>
        </p:nvSpPr>
        <p:spPr bwMode="auto">
          <a:xfrm>
            <a:off x="7162800" y="4163616"/>
            <a:ext cx="247650" cy="228600"/>
          </a:xfrm>
          <a:prstGeom prst="ellips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29" name="Oval 149"/>
          <p:cNvSpPr>
            <a:spLocks noChangeArrowheads="1"/>
          </p:cNvSpPr>
          <p:nvPr/>
        </p:nvSpPr>
        <p:spPr bwMode="auto">
          <a:xfrm>
            <a:off x="5934075" y="3779044"/>
            <a:ext cx="247650" cy="228600"/>
          </a:xfrm>
          <a:prstGeom prst="ellips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30" name="Oval 150"/>
          <p:cNvSpPr>
            <a:spLocks noChangeArrowheads="1"/>
          </p:cNvSpPr>
          <p:nvPr/>
        </p:nvSpPr>
        <p:spPr bwMode="auto">
          <a:xfrm>
            <a:off x="7162800" y="2628900"/>
            <a:ext cx="247650" cy="228600"/>
          </a:xfrm>
          <a:prstGeom prst="ellipse">
            <a:avLst/>
          </a:prstGeom>
          <a:noFill/>
          <a:ln w="19050">
            <a:solidFill>
              <a:srgbClr val="80004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31" name="Oval 151"/>
          <p:cNvSpPr>
            <a:spLocks noChangeArrowheads="1"/>
          </p:cNvSpPr>
          <p:nvPr/>
        </p:nvSpPr>
        <p:spPr bwMode="auto">
          <a:xfrm>
            <a:off x="4695825" y="3395663"/>
            <a:ext cx="247650" cy="228600"/>
          </a:xfrm>
          <a:prstGeom prst="ellipse">
            <a:avLst/>
          </a:prstGeom>
          <a:noFill/>
          <a:ln w="19050">
            <a:solidFill>
              <a:srgbClr val="80004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32" name="Oval 152"/>
          <p:cNvSpPr>
            <a:spLocks noChangeArrowheads="1"/>
          </p:cNvSpPr>
          <p:nvPr/>
        </p:nvSpPr>
        <p:spPr bwMode="auto">
          <a:xfrm>
            <a:off x="4695825" y="3012281"/>
            <a:ext cx="247650" cy="228600"/>
          </a:xfrm>
          <a:prstGeom prst="ellipse">
            <a:avLst/>
          </a:prstGeom>
          <a:noFill/>
          <a:ln w="19050">
            <a:solidFill>
              <a:srgbClr val="80004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8633" name="Oval 153"/>
          <p:cNvSpPr>
            <a:spLocks noChangeArrowheads="1"/>
          </p:cNvSpPr>
          <p:nvPr/>
        </p:nvSpPr>
        <p:spPr bwMode="auto">
          <a:xfrm>
            <a:off x="4695825" y="2628900"/>
            <a:ext cx="247650" cy="228600"/>
          </a:xfrm>
          <a:prstGeom prst="ellipse">
            <a:avLst/>
          </a:prstGeom>
          <a:noFill/>
          <a:ln w="19050">
            <a:solidFill>
              <a:srgbClr val="80004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6294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PS economics problems:</a:t>
            </a:r>
          </a:p>
          <a:p>
            <a:pPr lvl="1"/>
            <a:r>
              <a:rPr lang="en-US" dirty="0"/>
              <a:t>Economic Dispatch (ED)</a:t>
            </a:r>
          </a:p>
          <a:p>
            <a:pPr lvl="1"/>
            <a:r>
              <a:rPr lang="en-US" dirty="0"/>
              <a:t>Unit Commitment (UC)</a:t>
            </a:r>
          </a:p>
          <a:p>
            <a:pPr lvl="1"/>
            <a:r>
              <a:rPr lang="en-US" dirty="0"/>
              <a:t>Optimal Power Flow (OPF)</a:t>
            </a:r>
          </a:p>
          <a:p>
            <a:r>
              <a:rPr lang="en-US" dirty="0"/>
              <a:t>Assume monopoly, vertically integrated utility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Conceptually simpler</a:t>
            </a:r>
          </a:p>
          <a:p>
            <a:pPr lvl="1"/>
            <a:r>
              <a:rPr lang="en-US" dirty="0"/>
              <a:t>Variants for competitive electricity markets</a:t>
            </a:r>
          </a:p>
          <a:p>
            <a:pPr lvl="1"/>
            <a:r>
              <a:rPr lang="en-US" dirty="0"/>
              <a:t>Comparison with “benevolent monopolist”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932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Minimization and Maximization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Maximizing </a:t>
            </a:r>
            <a:r>
              <a:rPr lang="en-GB" i="1" dirty="0"/>
              <a:t>f(x)</a:t>
            </a:r>
            <a:r>
              <a:rPr lang="en-GB" dirty="0"/>
              <a:t> is thus the same thing as minimizing </a:t>
            </a:r>
            <a:r>
              <a:rPr lang="en-GB" i="1" dirty="0"/>
              <a:t>g(x) = -f(x)</a:t>
            </a:r>
            <a:br>
              <a:rPr lang="en-GB" i="1" dirty="0"/>
            </a:br>
            <a:endParaRPr lang="en-GB" i="1" dirty="0"/>
          </a:p>
          <a:p>
            <a:r>
              <a:rPr lang="en-GB" dirty="0"/>
              <a:t>Minimization and maximization problems are thus interchangeable</a:t>
            </a:r>
            <a:br>
              <a:rPr lang="en-GB" dirty="0"/>
            </a:br>
            <a:endParaRPr lang="en-GB" i="1" dirty="0"/>
          </a:p>
          <a:p>
            <a:r>
              <a:rPr lang="en-GB" dirty="0"/>
              <a:t>Depending on the problem, the optimum is either a maximum or a minimum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8130"/>
            <a:ext cx="8424935" cy="800100"/>
          </a:xfrm>
        </p:spPr>
        <p:txBody>
          <a:bodyPr>
            <a:noAutofit/>
          </a:bodyPr>
          <a:lstStyle/>
          <a:p>
            <a:r>
              <a:rPr lang="en-GB" sz="3600" dirty="0"/>
              <a:t>Transitions between feasible combinations</a:t>
            </a:r>
          </a:p>
        </p:txBody>
      </p:sp>
      <p:sp>
        <p:nvSpPr>
          <p:cNvPr id="1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FB3-ED36-F343-A799-899BA13B2B32}" type="slidenum">
              <a:rPr lang="en-GB"/>
              <a:pPr/>
              <a:t>200</a:t>
            </a:fld>
            <a:endParaRPr lang="en-GB"/>
          </a:p>
        </p:txBody>
      </p:sp>
      <p:graphicFrame>
        <p:nvGraphicFramePr>
          <p:cNvPr id="149507" name="Group 3"/>
          <p:cNvGraphicFramePr>
            <a:graphicFrameLocks noGrp="1"/>
          </p:cNvGraphicFramePr>
          <p:nvPr/>
        </p:nvGraphicFramePr>
        <p:xfrm>
          <a:off x="1104900" y="1771651"/>
          <a:ext cx="866775" cy="2733676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52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9667" name="Group 163"/>
          <p:cNvGraphicFramePr>
            <a:graphicFrameLocks noGrp="1"/>
          </p:cNvGraphicFramePr>
          <p:nvPr/>
        </p:nvGraphicFramePr>
        <p:xfrm>
          <a:off x="3890962" y="1771650"/>
          <a:ext cx="4024313" cy="3886202"/>
        </p:xfrm>
        <a:graphic>
          <a:graphicData uri="http://schemas.openxmlformats.org/drawingml/2006/table">
            <a:tbl>
              <a:tblPr/>
              <a:tblGrid>
                <a:gridCol w="37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9604" name="Oval 100"/>
          <p:cNvSpPr>
            <a:spLocks noChangeArrowheads="1"/>
          </p:cNvSpPr>
          <p:nvPr/>
        </p:nvSpPr>
        <p:spPr bwMode="auto">
          <a:xfrm>
            <a:off x="4710113" y="3784997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9605" name="Oval 101"/>
          <p:cNvSpPr>
            <a:spLocks noChangeArrowheads="1"/>
          </p:cNvSpPr>
          <p:nvPr/>
        </p:nvSpPr>
        <p:spPr bwMode="auto">
          <a:xfrm>
            <a:off x="4710113" y="4169569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9606" name="Oval 102"/>
          <p:cNvSpPr>
            <a:spLocks noChangeArrowheads="1"/>
          </p:cNvSpPr>
          <p:nvPr/>
        </p:nvSpPr>
        <p:spPr bwMode="auto">
          <a:xfrm>
            <a:off x="5948363" y="3012281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9607" name="Oval 103"/>
          <p:cNvSpPr>
            <a:spLocks noChangeArrowheads="1"/>
          </p:cNvSpPr>
          <p:nvPr/>
        </p:nvSpPr>
        <p:spPr bwMode="auto">
          <a:xfrm>
            <a:off x="5948363" y="3401616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9608" name="Oval 104"/>
          <p:cNvSpPr>
            <a:spLocks noChangeArrowheads="1"/>
          </p:cNvSpPr>
          <p:nvPr/>
        </p:nvSpPr>
        <p:spPr bwMode="auto">
          <a:xfrm>
            <a:off x="5948363" y="2628900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9609" name="Oval 105"/>
          <p:cNvSpPr>
            <a:spLocks noChangeArrowheads="1"/>
          </p:cNvSpPr>
          <p:nvPr/>
        </p:nvSpPr>
        <p:spPr bwMode="auto">
          <a:xfrm>
            <a:off x="7177088" y="3395663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9610" name="Oval 106"/>
          <p:cNvSpPr>
            <a:spLocks noChangeArrowheads="1"/>
          </p:cNvSpPr>
          <p:nvPr/>
        </p:nvSpPr>
        <p:spPr bwMode="auto">
          <a:xfrm>
            <a:off x="7162800" y="3771900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9611" name="Oval 107"/>
          <p:cNvSpPr>
            <a:spLocks noChangeArrowheads="1"/>
          </p:cNvSpPr>
          <p:nvPr/>
        </p:nvSpPr>
        <p:spPr bwMode="auto">
          <a:xfrm>
            <a:off x="7177088" y="3012281"/>
            <a:ext cx="24765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9612" name="Oval 108"/>
          <p:cNvSpPr>
            <a:spLocks noChangeArrowheads="1"/>
          </p:cNvSpPr>
          <p:nvPr/>
        </p:nvSpPr>
        <p:spPr bwMode="auto">
          <a:xfrm>
            <a:off x="3767138" y="3780235"/>
            <a:ext cx="247650" cy="228600"/>
          </a:xfrm>
          <a:prstGeom prst="ellipse">
            <a:avLst/>
          </a:prstGeom>
          <a:solidFill>
            <a:srgbClr val="FF0080"/>
          </a:solidFill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9613" name="Text Box 109"/>
          <p:cNvSpPr txBox="1">
            <a:spLocks noChangeArrowheads="1"/>
          </p:cNvSpPr>
          <p:nvPr/>
        </p:nvSpPr>
        <p:spPr bwMode="auto">
          <a:xfrm>
            <a:off x="2652712" y="3725466"/>
            <a:ext cx="13260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>
                <a:latin typeface="Arial" charset="0"/>
              </a:rPr>
              <a:t>Initial State</a:t>
            </a:r>
            <a:endParaRPr lang="en-GB" sz="1800"/>
          </a:p>
        </p:txBody>
      </p:sp>
      <p:cxnSp>
        <p:nvCxnSpPr>
          <p:cNvPr id="149614" name="AutoShape 110"/>
          <p:cNvCxnSpPr>
            <a:cxnSpLocks noChangeShapeType="1"/>
            <a:stCxn id="149612" idx="6"/>
            <a:endCxn id="149604" idx="2"/>
          </p:cNvCxnSpPr>
          <p:nvPr/>
        </p:nvCxnSpPr>
        <p:spPr bwMode="auto">
          <a:xfrm>
            <a:off x="4021932" y="3894535"/>
            <a:ext cx="673894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15" name="AutoShape 111"/>
          <p:cNvCxnSpPr>
            <a:cxnSpLocks noChangeShapeType="1"/>
            <a:stCxn id="149612" idx="6"/>
            <a:endCxn id="149605" idx="2"/>
          </p:cNvCxnSpPr>
          <p:nvPr/>
        </p:nvCxnSpPr>
        <p:spPr bwMode="auto">
          <a:xfrm>
            <a:off x="4021932" y="3894535"/>
            <a:ext cx="673894" cy="3893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16" name="AutoShape 112"/>
          <p:cNvCxnSpPr>
            <a:cxnSpLocks noChangeShapeType="1"/>
            <a:stCxn id="149604" idx="6"/>
            <a:endCxn id="149608" idx="2"/>
          </p:cNvCxnSpPr>
          <p:nvPr/>
        </p:nvCxnSpPr>
        <p:spPr bwMode="auto">
          <a:xfrm flipV="1">
            <a:off x="4972050" y="2743201"/>
            <a:ext cx="962025" cy="11560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17" name="AutoShape 113"/>
          <p:cNvCxnSpPr>
            <a:cxnSpLocks noChangeShapeType="1"/>
            <a:stCxn id="149604" idx="6"/>
            <a:endCxn id="149606" idx="2"/>
          </p:cNvCxnSpPr>
          <p:nvPr/>
        </p:nvCxnSpPr>
        <p:spPr bwMode="auto">
          <a:xfrm flipV="1">
            <a:off x="4972050" y="3126581"/>
            <a:ext cx="962025" cy="7727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18" name="AutoShape 114"/>
          <p:cNvCxnSpPr>
            <a:cxnSpLocks noChangeShapeType="1"/>
            <a:stCxn id="149604" idx="6"/>
            <a:endCxn id="149607" idx="2"/>
          </p:cNvCxnSpPr>
          <p:nvPr/>
        </p:nvCxnSpPr>
        <p:spPr bwMode="auto">
          <a:xfrm flipV="1">
            <a:off x="4972050" y="3515917"/>
            <a:ext cx="962025" cy="3833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19" name="AutoShape 115"/>
          <p:cNvCxnSpPr>
            <a:cxnSpLocks noChangeShapeType="1"/>
          </p:cNvCxnSpPr>
          <p:nvPr/>
        </p:nvCxnSpPr>
        <p:spPr bwMode="auto">
          <a:xfrm flipV="1">
            <a:off x="4972050" y="3136107"/>
            <a:ext cx="914400" cy="11501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20" name="AutoShape 116"/>
          <p:cNvCxnSpPr>
            <a:cxnSpLocks noChangeShapeType="1"/>
          </p:cNvCxnSpPr>
          <p:nvPr/>
        </p:nvCxnSpPr>
        <p:spPr bwMode="auto">
          <a:xfrm flipV="1">
            <a:off x="4972050" y="3519487"/>
            <a:ext cx="914400" cy="766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21" name="AutoShape 117"/>
          <p:cNvCxnSpPr>
            <a:cxnSpLocks noChangeShapeType="1"/>
            <a:stCxn id="149605" idx="6"/>
            <a:endCxn id="149608" idx="2"/>
          </p:cNvCxnSpPr>
          <p:nvPr/>
        </p:nvCxnSpPr>
        <p:spPr bwMode="auto">
          <a:xfrm flipV="1">
            <a:off x="4972050" y="2743201"/>
            <a:ext cx="962025" cy="15406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22" name="AutoShape 118"/>
          <p:cNvCxnSpPr>
            <a:cxnSpLocks noChangeShapeType="1"/>
            <a:stCxn id="149608" idx="6"/>
            <a:endCxn id="149611" idx="2"/>
          </p:cNvCxnSpPr>
          <p:nvPr/>
        </p:nvCxnSpPr>
        <p:spPr bwMode="auto">
          <a:xfrm>
            <a:off x="6210300" y="2743201"/>
            <a:ext cx="952500" cy="3833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23" name="AutoShape 119"/>
          <p:cNvCxnSpPr>
            <a:cxnSpLocks noChangeShapeType="1"/>
            <a:stCxn id="149608" idx="6"/>
            <a:endCxn id="149609" idx="2"/>
          </p:cNvCxnSpPr>
          <p:nvPr/>
        </p:nvCxnSpPr>
        <p:spPr bwMode="auto">
          <a:xfrm>
            <a:off x="6210300" y="2743200"/>
            <a:ext cx="952500" cy="766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24" name="AutoShape 120"/>
          <p:cNvCxnSpPr>
            <a:cxnSpLocks noChangeShapeType="1"/>
            <a:endCxn id="149610" idx="2"/>
          </p:cNvCxnSpPr>
          <p:nvPr/>
        </p:nvCxnSpPr>
        <p:spPr bwMode="auto">
          <a:xfrm>
            <a:off x="6242449" y="2736057"/>
            <a:ext cx="906065" cy="11501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25" name="AutoShape 121"/>
          <p:cNvCxnSpPr>
            <a:cxnSpLocks noChangeShapeType="1"/>
          </p:cNvCxnSpPr>
          <p:nvPr/>
        </p:nvCxnSpPr>
        <p:spPr bwMode="auto">
          <a:xfrm>
            <a:off x="6237686" y="3136108"/>
            <a:ext cx="906065" cy="3833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26" name="AutoShape 122"/>
          <p:cNvCxnSpPr>
            <a:cxnSpLocks noChangeShapeType="1"/>
          </p:cNvCxnSpPr>
          <p:nvPr/>
        </p:nvCxnSpPr>
        <p:spPr bwMode="auto">
          <a:xfrm>
            <a:off x="6237686" y="3136106"/>
            <a:ext cx="906065" cy="766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27" name="AutoShape 123"/>
          <p:cNvCxnSpPr>
            <a:cxnSpLocks noChangeShapeType="1"/>
            <a:endCxn id="149611" idx="2"/>
          </p:cNvCxnSpPr>
          <p:nvPr/>
        </p:nvCxnSpPr>
        <p:spPr bwMode="auto">
          <a:xfrm flipV="1">
            <a:off x="6256736" y="3126581"/>
            <a:ext cx="90606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28" name="AutoShape 124"/>
          <p:cNvCxnSpPr>
            <a:cxnSpLocks noChangeShapeType="1"/>
          </p:cNvCxnSpPr>
          <p:nvPr/>
        </p:nvCxnSpPr>
        <p:spPr bwMode="auto">
          <a:xfrm>
            <a:off x="6237686" y="3529014"/>
            <a:ext cx="906065" cy="3833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29" name="AutoShape 125"/>
          <p:cNvCxnSpPr>
            <a:cxnSpLocks noChangeShapeType="1"/>
            <a:endCxn id="149611" idx="2"/>
          </p:cNvCxnSpPr>
          <p:nvPr/>
        </p:nvCxnSpPr>
        <p:spPr bwMode="auto">
          <a:xfrm flipV="1">
            <a:off x="6256736" y="3126583"/>
            <a:ext cx="906065" cy="4024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630" name="AutoShape 126"/>
          <p:cNvCxnSpPr>
            <a:cxnSpLocks noChangeShapeType="1"/>
          </p:cNvCxnSpPr>
          <p:nvPr/>
        </p:nvCxnSpPr>
        <p:spPr bwMode="auto">
          <a:xfrm flipV="1">
            <a:off x="6237686" y="3519488"/>
            <a:ext cx="90606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9563337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Infeasible transitions: Minimum down time of unit A</a:t>
            </a:r>
          </a:p>
        </p:txBody>
      </p:sp>
      <p:sp>
        <p:nvSpPr>
          <p:cNvPr id="1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1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6744-5643-F54B-892A-F4E2708BE2F4}" type="slidenum">
              <a:rPr lang="en-GB"/>
              <a:pPr/>
              <a:t>201</a:t>
            </a:fld>
            <a:endParaRPr lang="en-GB"/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/>
        </p:nvGraphicFramePr>
        <p:xfrm>
          <a:off x="1104900" y="1771651"/>
          <a:ext cx="866775" cy="2733676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52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0716" name="Group 188"/>
          <p:cNvGraphicFramePr>
            <a:graphicFrameLocks noGrp="1"/>
          </p:cNvGraphicFramePr>
          <p:nvPr/>
        </p:nvGraphicFramePr>
        <p:xfrm>
          <a:off x="3890962" y="1771650"/>
          <a:ext cx="4024313" cy="3886202"/>
        </p:xfrm>
        <a:graphic>
          <a:graphicData uri="http://schemas.openxmlformats.org/drawingml/2006/table">
            <a:tbl>
              <a:tblPr/>
              <a:tblGrid>
                <a:gridCol w="37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0628" name="Oval 100"/>
          <p:cNvSpPr>
            <a:spLocks noChangeArrowheads="1"/>
          </p:cNvSpPr>
          <p:nvPr/>
        </p:nvSpPr>
        <p:spPr bwMode="auto">
          <a:xfrm>
            <a:off x="4695825" y="3779044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0629" name="Oval 101"/>
          <p:cNvSpPr>
            <a:spLocks noChangeArrowheads="1"/>
          </p:cNvSpPr>
          <p:nvPr/>
        </p:nvSpPr>
        <p:spPr bwMode="auto">
          <a:xfrm>
            <a:off x="4695825" y="4163616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0630" name="Oval 102"/>
          <p:cNvSpPr>
            <a:spLocks noChangeArrowheads="1"/>
          </p:cNvSpPr>
          <p:nvPr/>
        </p:nvSpPr>
        <p:spPr bwMode="auto">
          <a:xfrm>
            <a:off x="5934075" y="3012281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0631" name="Oval 103"/>
          <p:cNvSpPr>
            <a:spLocks noChangeArrowheads="1"/>
          </p:cNvSpPr>
          <p:nvPr/>
        </p:nvSpPr>
        <p:spPr bwMode="auto">
          <a:xfrm>
            <a:off x="5934075" y="3395663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0632" name="Oval 104"/>
          <p:cNvSpPr>
            <a:spLocks noChangeArrowheads="1"/>
          </p:cNvSpPr>
          <p:nvPr/>
        </p:nvSpPr>
        <p:spPr bwMode="auto">
          <a:xfrm>
            <a:off x="5934075" y="26289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0633" name="Oval 105"/>
          <p:cNvSpPr>
            <a:spLocks noChangeArrowheads="1"/>
          </p:cNvSpPr>
          <p:nvPr/>
        </p:nvSpPr>
        <p:spPr bwMode="auto">
          <a:xfrm>
            <a:off x="7162800" y="3395663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0634" name="Oval 106"/>
          <p:cNvSpPr>
            <a:spLocks noChangeArrowheads="1"/>
          </p:cNvSpPr>
          <p:nvPr/>
        </p:nvSpPr>
        <p:spPr bwMode="auto">
          <a:xfrm>
            <a:off x="7162800" y="3779044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0635" name="Oval 107"/>
          <p:cNvSpPr>
            <a:spLocks noChangeArrowheads="1"/>
          </p:cNvSpPr>
          <p:nvPr/>
        </p:nvSpPr>
        <p:spPr bwMode="auto">
          <a:xfrm>
            <a:off x="7162800" y="3012281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0636" name="Oval 108"/>
          <p:cNvSpPr>
            <a:spLocks noChangeArrowheads="1"/>
          </p:cNvSpPr>
          <p:nvPr/>
        </p:nvSpPr>
        <p:spPr bwMode="auto">
          <a:xfrm>
            <a:off x="3767138" y="3780235"/>
            <a:ext cx="247650" cy="228600"/>
          </a:xfrm>
          <a:prstGeom prst="ellipse">
            <a:avLst/>
          </a:prstGeom>
          <a:solidFill>
            <a:srgbClr val="FF0080"/>
          </a:solidFill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0637" name="Text Box 109"/>
          <p:cNvSpPr txBox="1">
            <a:spLocks noChangeArrowheads="1"/>
          </p:cNvSpPr>
          <p:nvPr/>
        </p:nvSpPr>
        <p:spPr bwMode="auto">
          <a:xfrm>
            <a:off x="2483768" y="3725466"/>
            <a:ext cx="13260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Initial State</a:t>
            </a:r>
            <a:endParaRPr lang="en-GB" sz="1800" dirty="0"/>
          </a:p>
        </p:txBody>
      </p:sp>
      <p:cxnSp>
        <p:nvCxnSpPr>
          <p:cNvPr id="150638" name="AutoShape 110"/>
          <p:cNvCxnSpPr>
            <a:cxnSpLocks noChangeShapeType="1"/>
            <a:stCxn id="150636" idx="6"/>
            <a:endCxn id="150628" idx="2"/>
          </p:cNvCxnSpPr>
          <p:nvPr/>
        </p:nvCxnSpPr>
        <p:spPr bwMode="auto">
          <a:xfrm flipV="1">
            <a:off x="4021932" y="3893344"/>
            <a:ext cx="673894" cy="119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39" name="AutoShape 111"/>
          <p:cNvCxnSpPr>
            <a:cxnSpLocks noChangeShapeType="1"/>
            <a:stCxn id="150636" idx="6"/>
            <a:endCxn id="150629" idx="2"/>
          </p:cNvCxnSpPr>
          <p:nvPr/>
        </p:nvCxnSpPr>
        <p:spPr bwMode="auto">
          <a:xfrm>
            <a:off x="4021932" y="3894536"/>
            <a:ext cx="673894" cy="38338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40" name="AutoShape 112"/>
          <p:cNvCxnSpPr>
            <a:cxnSpLocks noChangeShapeType="1"/>
            <a:stCxn id="150628" idx="6"/>
            <a:endCxn id="150632" idx="2"/>
          </p:cNvCxnSpPr>
          <p:nvPr/>
        </p:nvCxnSpPr>
        <p:spPr bwMode="auto">
          <a:xfrm flipV="1">
            <a:off x="4943475" y="2743201"/>
            <a:ext cx="990600" cy="1150144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41" name="AutoShape 113"/>
          <p:cNvCxnSpPr>
            <a:cxnSpLocks noChangeShapeType="1"/>
            <a:stCxn id="150628" idx="6"/>
            <a:endCxn id="150630" idx="2"/>
          </p:cNvCxnSpPr>
          <p:nvPr/>
        </p:nvCxnSpPr>
        <p:spPr bwMode="auto">
          <a:xfrm flipV="1">
            <a:off x="4943475" y="3126581"/>
            <a:ext cx="990600" cy="766763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42" name="AutoShape 114"/>
          <p:cNvCxnSpPr>
            <a:cxnSpLocks noChangeShapeType="1"/>
            <a:stCxn id="150628" idx="6"/>
            <a:endCxn id="150631" idx="2"/>
          </p:cNvCxnSpPr>
          <p:nvPr/>
        </p:nvCxnSpPr>
        <p:spPr bwMode="auto">
          <a:xfrm flipV="1">
            <a:off x="4943475" y="3509964"/>
            <a:ext cx="990600" cy="38338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43" name="AutoShape 115"/>
          <p:cNvCxnSpPr>
            <a:cxnSpLocks noChangeShapeType="1"/>
          </p:cNvCxnSpPr>
          <p:nvPr/>
        </p:nvCxnSpPr>
        <p:spPr bwMode="auto">
          <a:xfrm flipV="1">
            <a:off x="4972050" y="3136107"/>
            <a:ext cx="914400" cy="1150144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44" name="AutoShape 116"/>
          <p:cNvCxnSpPr>
            <a:cxnSpLocks noChangeShapeType="1"/>
          </p:cNvCxnSpPr>
          <p:nvPr/>
        </p:nvCxnSpPr>
        <p:spPr bwMode="auto">
          <a:xfrm flipV="1">
            <a:off x="4972050" y="3519487"/>
            <a:ext cx="914400" cy="766763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45" name="AutoShape 117"/>
          <p:cNvCxnSpPr>
            <a:cxnSpLocks noChangeShapeType="1"/>
          </p:cNvCxnSpPr>
          <p:nvPr/>
        </p:nvCxnSpPr>
        <p:spPr bwMode="auto">
          <a:xfrm flipV="1">
            <a:off x="4943475" y="2743200"/>
            <a:ext cx="990600" cy="1534716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46" name="AutoShape 118"/>
          <p:cNvCxnSpPr>
            <a:cxnSpLocks noChangeShapeType="1"/>
            <a:stCxn id="150632" idx="6"/>
            <a:endCxn id="150635" idx="2"/>
          </p:cNvCxnSpPr>
          <p:nvPr/>
        </p:nvCxnSpPr>
        <p:spPr bwMode="auto">
          <a:xfrm>
            <a:off x="6181725" y="2743201"/>
            <a:ext cx="981075" cy="38338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47" name="AutoShape 119"/>
          <p:cNvCxnSpPr>
            <a:cxnSpLocks noChangeShapeType="1"/>
            <a:stCxn id="150632" idx="6"/>
            <a:endCxn id="150633" idx="2"/>
          </p:cNvCxnSpPr>
          <p:nvPr/>
        </p:nvCxnSpPr>
        <p:spPr bwMode="auto">
          <a:xfrm>
            <a:off x="6181725" y="2743200"/>
            <a:ext cx="981075" cy="766763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48" name="AutoShape 120"/>
          <p:cNvCxnSpPr>
            <a:cxnSpLocks noChangeShapeType="1"/>
            <a:endCxn id="150634" idx="2"/>
          </p:cNvCxnSpPr>
          <p:nvPr/>
        </p:nvCxnSpPr>
        <p:spPr bwMode="auto">
          <a:xfrm>
            <a:off x="6256736" y="2743201"/>
            <a:ext cx="906065" cy="1150144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49" name="AutoShape 121"/>
          <p:cNvCxnSpPr>
            <a:cxnSpLocks noChangeShapeType="1"/>
          </p:cNvCxnSpPr>
          <p:nvPr/>
        </p:nvCxnSpPr>
        <p:spPr bwMode="auto">
          <a:xfrm>
            <a:off x="6229350" y="3136108"/>
            <a:ext cx="906066" cy="38338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50" name="AutoShape 122"/>
          <p:cNvCxnSpPr>
            <a:cxnSpLocks noChangeShapeType="1"/>
          </p:cNvCxnSpPr>
          <p:nvPr/>
        </p:nvCxnSpPr>
        <p:spPr bwMode="auto">
          <a:xfrm>
            <a:off x="6229350" y="3143250"/>
            <a:ext cx="906066" cy="766763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51" name="AutoShape 123"/>
          <p:cNvCxnSpPr>
            <a:cxnSpLocks noChangeShapeType="1"/>
            <a:endCxn id="150635" idx="2"/>
          </p:cNvCxnSpPr>
          <p:nvPr/>
        </p:nvCxnSpPr>
        <p:spPr bwMode="auto">
          <a:xfrm flipV="1">
            <a:off x="6256736" y="3126581"/>
            <a:ext cx="906065" cy="9525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52" name="AutoShape 124"/>
          <p:cNvCxnSpPr>
            <a:cxnSpLocks noChangeShapeType="1"/>
          </p:cNvCxnSpPr>
          <p:nvPr/>
        </p:nvCxnSpPr>
        <p:spPr bwMode="auto">
          <a:xfrm>
            <a:off x="6229350" y="3536158"/>
            <a:ext cx="906066" cy="38338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53" name="AutoShape 125"/>
          <p:cNvCxnSpPr>
            <a:cxnSpLocks noChangeShapeType="1"/>
            <a:endCxn id="150635" idx="2"/>
          </p:cNvCxnSpPr>
          <p:nvPr/>
        </p:nvCxnSpPr>
        <p:spPr bwMode="auto">
          <a:xfrm flipV="1">
            <a:off x="6256736" y="3126583"/>
            <a:ext cx="906065" cy="40243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654" name="AutoShape 126"/>
          <p:cNvCxnSpPr>
            <a:cxnSpLocks noChangeShapeType="1"/>
          </p:cNvCxnSpPr>
          <p:nvPr/>
        </p:nvCxnSpPr>
        <p:spPr bwMode="auto">
          <a:xfrm flipV="1">
            <a:off x="6229350" y="3519488"/>
            <a:ext cx="906066" cy="9525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150655" name="Group 127"/>
          <p:cNvGraphicFramePr>
            <a:graphicFrameLocks noGrp="1"/>
          </p:cNvGraphicFramePr>
          <p:nvPr/>
        </p:nvGraphicFramePr>
        <p:xfrm>
          <a:off x="2343150" y="4248150"/>
          <a:ext cx="1423988" cy="1581152"/>
        </p:xfrm>
        <a:graphic>
          <a:graphicData uri="http://schemas.openxmlformats.org/drawingml/2006/table">
            <a:tbl>
              <a:tblPr/>
              <a:tblGrid>
                <a:gridCol w="47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T</a:t>
                      </a:r>
                      <a:r>
                        <a:rPr kumimoji="0" lang="en-GB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D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T</a:t>
                      </a:r>
                      <a:r>
                        <a:rPr kumimoji="0" lang="en-GB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U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0679" name="Oval 151"/>
          <p:cNvSpPr>
            <a:spLocks noChangeArrowheads="1"/>
          </p:cNvSpPr>
          <p:nvPr/>
        </p:nvSpPr>
        <p:spPr bwMode="auto">
          <a:xfrm>
            <a:off x="2874169" y="4654154"/>
            <a:ext cx="371475" cy="342900"/>
          </a:xfrm>
          <a:prstGeom prst="ellips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1408726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Infeasible transitions: Minimum up time of unit B</a:t>
            </a:r>
          </a:p>
        </p:txBody>
      </p:sp>
      <p:sp>
        <p:nvSpPr>
          <p:cNvPr id="1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3A6A-1C91-C342-B497-AC42857B6C98}" type="slidenum">
              <a:rPr lang="en-GB"/>
              <a:pPr/>
              <a:t>202</a:t>
            </a:fld>
            <a:endParaRPr lang="en-GB"/>
          </a:p>
        </p:txBody>
      </p:sp>
      <p:graphicFrame>
        <p:nvGraphicFramePr>
          <p:cNvPr id="151555" name="Group 3"/>
          <p:cNvGraphicFramePr>
            <a:graphicFrameLocks noGrp="1"/>
          </p:cNvGraphicFramePr>
          <p:nvPr/>
        </p:nvGraphicFramePr>
        <p:xfrm>
          <a:off x="1104900" y="1771651"/>
          <a:ext cx="866775" cy="2733676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52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1738" name="Group 186"/>
          <p:cNvGraphicFramePr>
            <a:graphicFrameLocks noGrp="1"/>
          </p:cNvGraphicFramePr>
          <p:nvPr/>
        </p:nvGraphicFramePr>
        <p:xfrm>
          <a:off x="3890962" y="1771650"/>
          <a:ext cx="4024313" cy="4086227"/>
        </p:xfrm>
        <a:graphic>
          <a:graphicData uri="http://schemas.openxmlformats.org/drawingml/2006/table">
            <a:tbl>
              <a:tblPr/>
              <a:tblGrid>
                <a:gridCol w="37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1652" name="Oval 100"/>
          <p:cNvSpPr>
            <a:spLocks noChangeArrowheads="1"/>
          </p:cNvSpPr>
          <p:nvPr/>
        </p:nvSpPr>
        <p:spPr bwMode="auto">
          <a:xfrm>
            <a:off x="4695825" y="3779044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1653" name="Oval 101"/>
          <p:cNvSpPr>
            <a:spLocks noChangeArrowheads="1"/>
          </p:cNvSpPr>
          <p:nvPr/>
        </p:nvSpPr>
        <p:spPr bwMode="auto">
          <a:xfrm>
            <a:off x="4695825" y="4163616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1654" name="Oval 102"/>
          <p:cNvSpPr>
            <a:spLocks noChangeArrowheads="1"/>
          </p:cNvSpPr>
          <p:nvPr/>
        </p:nvSpPr>
        <p:spPr bwMode="auto">
          <a:xfrm>
            <a:off x="5934075" y="3012281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1655" name="Oval 103"/>
          <p:cNvSpPr>
            <a:spLocks noChangeArrowheads="1"/>
          </p:cNvSpPr>
          <p:nvPr/>
        </p:nvSpPr>
        <p:spPr bwMode="auto">
          <a:xfrm>
            <a:off x="5934075" y="3395663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1656" name="Oval 104"/>
          <p:cNvSpPr>
            <a:spLocks noChangeArrowheads="1"/>
          </p:cNvSpPr>
          <p:nvPr/>
        </p:nvSpPr>
        <p:spPr bwMode="auto">
          <a:xfrm>
            <a:off x="5934075" y="26289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1657" name="Oval 105"/>
          <p:cNvSpPr>
            <a:spLocks noChangeArrowheads="1"/>
          </p:cNvSpPr>
          <p:nvPr/>
        </p:nvSpPr>
        <p:spPr bwMode="auto">
          <a:xfrm>
            <a:off x="7162800" y="3395663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1658" name="Oval 106"/>
          <p:cNvSpPr>
            <a:spLocks noChangeArrowheads="1"/>
          </p:cNvSpPr>
          <p:nvPr/>
        </p:nvSpPr>
        <p:spPr bwMode="auto">
          <a:xfrm>
            <a:off x="7162800" y="3779044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1659" name="Oval 107"/>
          <p:cNvSpPr>
            <a:spLocks noChangeArrowheads="1"/>
          </p:cNvSpPr>
          <p:nvPr/>
        </p:nvSpPr>
        <p:spPr bwMode="auto">
          <a:xfrm>
            <a:off x="7162800" y="3012281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1660" name="Oval 108"/>
          <p:cNvSpPr>
            <a:spLocks noChangeArrowheads="1"/>
          </p:cNvSpPr>
          <p:nvPr/>
        </p:nvSpPr>
        <p:spPr bwMode="auto">
          <a:xfrm>
            <a:off x="3767138" y="3780235"/>
            <a:ext cx="247650" cy="228600"/>
          </a:xfrm>
          <a:prstGeom prst="ellipse">
            <a:avLst/>
          </a:prstGeom>
          <a:solidFill>
            <a:srgbClr val="FF0080"/>
          </a:solidFill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1661" name="Text Box 109"/>
          <p:cNvSpPr txBox="1">
            <a:spLocks noChangeArrowheads="1"/>
          </p:cNvSpPr>
          <p:nvPr/>
        </p:nvSpPr>
        <p:spPr bwMode="auto">
          <a:xfrm>
            <a:off x="2483768" y="3725466"/>
            <a:ext cx="13260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Initial State</a:t>
            </a:r>
            <a:endParaRPr lang="en-GB" sz="1800" dirty="0"/>
          </a:p>
        </p:txBody>
      </p:sp>
      <p:cxnSp>
        <p:nvCxnSpPr>
          <p:cNvPr id="151662" name="AutoShape 110"/>
          <p:cNvCxnSpPr>
            <a:cxnSpLocks noChangeShapeType="1"/>
            <a:stCxn id="151660" idx="6"/>
            <a:endCxn id="151652" idx="2"/>
          </p:cNvCxnSpPr>
          <p:nvPr/>
        </p:nvCxnSpPr>
        <p:spPr bwMode="auto">
          <a:xfrm flipV="1">
            <a:off x="4021932" y="3893344"/>
            <a:ext cx="673894" cy="119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663" name="AutoShape 111"/>
          <p:cNvCxnSpPr>
            <a:cxnSpLocks noChangeShapeType="1"/>
            <a:stCxn id="151660" idx="6"/>
            <a:endCxn id="151653" idx="2"/>
          </p:cNvCxnSpPr>
          <p:nvPr/>
        </p:nvCxnSpPr>
        <p:spPr bwMode="auto">
          <a:xfrm>
            <a:off x="4021932" y="3894536"/>
            <a:ext cx="673894" cy="38338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664" name="AutoShape 112"/>
          <p:cNvCxnSpPr>
            <a:cxnSpLocks noChangeShapeType="1"/>
            <a:stCxn id="151652" idx="6"/>
            <a:endCxn id="151656" idx="2"/>
          </p:cNvCxnSpPr>
          <p:nvPr/>
        </p:nvCxnSpPr>
        <p:spPr bwMode="auto">
          <a:xfrm flipV="1">
            <a:off x="4943475" y="2743201"/>
            <a:ext cx="990600" cy="1150144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665" name="AutoShape 113"/>
          <p:cNvCxnSpPr>
            <a:cxnSpLocks noChangeShapeType="1"/>
            <a:stCxn id="151652" idx="6"/>
            <a:endCxn id="151654" idx="2"/>
          </p:cNvCxnSpPr>
          <p:nvPr/>
        </p:nvCxnSpPr>
        <p:spPr bwMode="auto">
          <a:xfrm flipV="1">
            <a:off x="4943475" y="3126581"/>
            <a:ext cx="990600" cy="766763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666" name="AutoShape 114"/>
          <p:cNvCxnSpPr>
            <a:cxnSpLocks noChangeShapeType="1"/>
            <a:stCxn id="151652" idx="6"/>
            <a:endCxn id="151655" idx="2"/>
          </p:cNvCxnSpPr>
          <p:nvPr/>
        </p:nvCxnSpPr>
        <p:spPr bwMode="auto">
          <a:xfrm flipV="1">
            <a:off x="4943475" y="3509964"/>
            <a:ext cx="990600" cy="38338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667" name="AutoShape 115"/>
          <p:cNvCxnSpPr>
            <a:cxnSpLocks noChangeShapeType="1"/>
            <a:stCxn id="151656" idx="6"/>
            <a:endCxn id="151659" idx="2"/>
          </p:cNvCxnSpPr>
          <p:nvPr/>
        </p:nvCxnSpPr>
        <p:spPr bwMode="auto">
          <a:xfrm>
            <a:off x="6181725" y="2743201"/>
            <a:ext cx="981075" cy="38338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668" name="AutoShape 116"/>
          <p:cNvCxnSpPr>
            <a:cxnSpLocks noChangeShapeType="1"/>
            <a:stCxn id="151656" idx="6"/>
            <a:endCxn id="151657" idx="2"/>
          </p:cNvCxnSpPr>
          <p:nvPr/>
        </p:nvCxnSpPr>
        <p:spPr bwMode="auto">
          <a:xfrm>
            <a:off x="6181725" y="2743200"/>
            <a:ext cx="981075" cy="766763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669" name="AutoShape 117"/>
          <p:cNvCxnSpPr>
            <a:cxnSpLocks noChangeShapeType="1"/>
            <a:stCxn id="151656" idx="6"/>
            <a:endCxn id="151658" idx="2"/>
          </p:cNvCxnSpPr>
          <p:nvPr/>
        </p:nvCxnSpPr>
        <p:spPr bwMode="auto">
          <a:xfrm>
            <a:off x="6181725" y="2743201"/>
            <a:ext cx="981075" cy="1150144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670" name="AutoShape 118"/>
          <p:cNvCxnSpPr>
            <a:cxnSpLocks noChangeShapeType="1"/>
            <a:stCxn id="151654" idx="6"/>
            <a:endCxn id="151657" idx="2"/>
          </p:cNvCxnSpPr>
          <p:nvPr/>
        </p:nvCxnSpPr>
        <p:spPr bwMode="auto">
          <a:xfrm>
            <a:off x="6181725" y="3126583"/>
            <a:ext cx="981075" cy="383381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671" name="AutoShape 119"/>
          <p:cNvCxnSpPr>
            <a:cxnSpLocks noChangeShapeType="1"/>
            <a:endCxn id="151658" idx="2"/>
          </p:cNvCxnSpPr>
          <p:nvPr/>
        </p:nvCxnSpPr>
        <p:spPr bwMode="auto">
          <a:xfrm>
            <a:off x="6180536" y="3136106"/>
            <a:ext cx="982265" cy="75723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672" name="AutoShape 120"/>
          <p:cNvCxnSpPr>
            <a:cxnSpLocks noChangeShapeType="1"/>
            <a:stCxn id="151654" idx="6"/>
            <a:endCxn id="151659" idx="2"/>
          </p:cNvCxnSpPr>
          <p:nvPr/>
        </p:nvCxnSpPr>
        <p:spPr bwMode="auto">
          <a:xfrm>
            <a:off x="6181725" y="3126581"/>
            <a:ext cx="981075" cy="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673" name="AutoShape 121"/>
          <p:cNvCxnSpPr>
            <a:cxnSpLocks noChangeShapeType="1"/>
            <a:endCxn id="151658" idx="2"/>
          </p:cNvCxnSpPr>
          <p:nvPr/>
        </p:nvCxnSpPr>
        <p:spPr bwMode="auto">
          <a:xfrm>
            <a:off x="6172200" y="3486151"/>
            <a:ext cx="990600" cy="407194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674" name="AutoShape 122"/>
          <p:cNvCxnSpPr>
            <a:cxnSpLocks noChangeShapeType="1"/>
            <a:endCxn id="151659" idx="2"/>
          </p:cNvCxnSpPr>
          <p:nvPr/>
        </p:nvCxnSpPr>
        <p:spPr bwMode="auto">
          <a:xfrm flipV="1">
            <a:off x="6256736" y="3126583"/>
            <a:ext cx="906065" cy="40243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675" name="AutoShape 123"/>
          <p:cNvCxnSpPr>
            <a:cxnSpLocks noChangeShapeType="1"/>
            <a:stCxn id="151655" idx="6"/>
          </p:cNvCxnSpPr>
          <p:nvPr/>
        </p:nvCxnSpPr>
        <p:spPr bwMode="auto">
          <a:xfrm>
            <a:off x="6181725" y="3509962"/>
            <a:ext cx="1010841" cy="33338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151676" name="Group 124"/>
          <p:cNvGraphicFramePr>
            <a:graphicFrameLocks noGrp="1"/>
          </p:cNvGraphicFramePr>
          <p:nvPr/>
        </p:nvGraphicFramePr>
        <p:xfrm>
          <a:off x="2343150" y="4248150"/>
          <a:ext cx="1423988" cy="1581152"/>
        </p:xfrm>
        <a:graphic>
          <a:graphicData uri="http://schemas.openxmlformats.org/drawingml/2006/table">
            <a:tbl>
              <a:tblPr/>
              <a:tblGrid>
                <a:gridCol w="47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T</a:t>
                      </a:r>
                      <a:r>
                        <a:rPr kumimoji="0" lang="en-GB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D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T</a:t>
                      </a:r>
                      <a:r>
                        <a:rPr kumimoji="0" lang="en-GB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U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1700" name="Oval 148"/>
          <p:cNvSpPr>
            <a:spLocks noChangeArrowheads="1"/>
          </p:cNvSpPr>
          <p:nvPr/>
        </p:nvSpPr>
        <p:spPr bwMode="auto">
          <a:xfrm>
            <a:off x="3343275" y="5062538"/>
            <a:ext cx="371475" cy="342900"/>
          </a:xfrm>
          <a:prstGeom prst="ellips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3374861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Feasible transitions</a:t>
            </a:r>
          </a:p>
        </p:txBody>
      </p:sp>
      <p:sp>
        <p:nvSpPr>
          <p:cNvPr id="1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0188-D16F-014A-AD42-34E7AB5C67A5}" type="slidenum">
              <a:rPr lang="en-GB"/>
              <a:pPr/>
              <a:t>203</a:t>
            </a:fld>
            <a:endParaRPr lang="en-GB"/>
          </a:p>
        </p:txBody>
      </p:sp>
      <p:graphicFrame>
        <p:nvGraphicFramePr>
          <p:cNvPr id="152579" name="Group 3"/>
          <p:cNvGraphicFramePr>
            <a:graphicFrameLocks noGrp="1"/>
          </p:cNvGraphicFramePr>
          <p:nvPr/>
        </p:nvGraphicFramePr>
        <p:xfrm>
          <a:off x="1104900" y="1771651"/>
          <a:ext cx="866775" cy="2733676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52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3175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2769" name="Group 193"/>
          <p:cNvGraphicFramePr>
            <a:graphicFrameLocks noGrp="1"/>
          </p:cNvGraphicFramePr>
          <p:nvPr/>
        </p:nvGraphicFramePr>
        <p:xfrm>
          <a:off x="3890962" y="1771650"/>
          <a:ext cx="4024313" cy="3886202"/>
        </p:xfrm>
        <a:graphic>
          <a:graphicData uri="http://schemas.openxmlformats.org/drawingml/2006/table">
            <a:tbl>
              <a:tblPr/>
              <a:tblGrid>
                <a:gridCol w="37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2676" name="Oval 100"/>
          <p:cNvSpPr>
            <a:spLocks noChangeArrowheads="1"/>
          </p:cNvSpPr>
          <p:nvPr/>
        </p:nvSpPr>
        <p:spPr bwMode="auto">
          <a:xfrm>
            <a:off x="4695825" y="3779044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2677" name="Oval 101"/>
          <p:cNvSpPr>
            <a:spLocks noChangeArrowheads="1"/>
          </p:cNvSpPr>
          <p:nvPr/>
        </p:nvSpPr>
        <p:spPr bwMode="auto">
          <a:xfrm>
            <a:off x="4695825" y="4163616"/>
            <a:ext cx="247650" cy="22860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2678" name="Oval 102"/>
          <p:cNvSpPr>
            <a:spLocks noChangeArrowheads="1"/>
          </p:cNvSpPr>
          <p:nvPr/>
        </p:nvSpPr>
        <p:spPr bwMode="auto">
          <a:xfrm>
            <a:off x="5934075" y="3012281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2679" name="Oval 103"/>
          <p:cNvSpPr>
            <a:spLocks noChangeArrowheads="1"/>
          </p:cNvSpPr>
          <p:nvPr/>
        </p:nvSpPr>
        <p:spPr bwMode="auto">
          <a:xfrm>
            <a:off x="5934075" y="3395663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2680" name="Oval 104"/>
          <p:cNvSpPr>
            <a:spLocks noChangeArrowheads="1"/>
          </p:cNvSpPr>
          <p:nvPr/>
        </p:nvSpPr>
        <p:spPr bwMode="auto">
          <a:xfrm>
            <a:off x="5934075" y="26289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2681" name="Oval 105"/>
          <p:cNvSpPr>
            <a:spLocks noChangeArrowheads="1"/>
          </p:cNvSpPr>
          <p:nvPr/>
        </p:nvSpPr>
        <p:spPr bwMode="auto">
          <a:xfrm>
            <a:off x="7162800" y="3395663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2682" name="Oval 106"/>
          <p:cNvSpPr>
            <a:spLocks noChangeArrowheads="1"/>
          </p:cNvSpPr>
          <p:nvPr/>
        </p:nvSpPr>
        <p:spPr bwMode="auto">
          <a:xfrm>
            <a:off x="7162800" y="3779044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2683" name="Oval 107"/>
          <p:cNvSpPr>
            <a:spLocks noChangeArrowheads="1"/>
          </p:cNvSpPr>
          <p:nvPr/>
        </p:nvSpPr>
        <p:spPr bwMode="auto">
          <a:xfrm>
            <a:off x="7162800" y="3012281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2684" name="Oval 108"/>
          <p:cNvSpPr>
            <a:spLocks noChangeArrowheads="1"/>
          </p:cNvSpPr>
          <p:nvPr/>
        </p:nvSpPr>
        <p:spPr bwMode="auto">
          <a:xfrm>
            <a:off x="3767138" y="3780235"/>
            <a:ext cx="247650" cy="228600"/>
          </a:xfrm>
          <a:prstGeom prst="ellipse">
            <a:avLst/>
          </a:prstGeom>
          <a:solidFill>
            <a:srgbClr val="FF0080"/>
          </a:solidFill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2685" name="Text Box 109"/>
          <p:cNvSpPr txBox="1">
            <a:spLocks noChangeArrowheads="1"/>
          </p:cNvSpPr>
          <p:nvPr/>
        </p:nvSpPr>
        <p:spPr bwMode="auto">
          <a:xfrm>
            <a:off x="2483768" y="3725466"/>
            <a:ext cx="13260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Initial State</a:t>
            </a:r>
            <a:endParaRPr lang="en-GB" sz="1800" dirty="0"/>
          </a:p>
        </p:txBody>
      </p:sp>
      <p:cxnSp>
        <p:nvCxnSpPr>
          <p:cNvPr id="152686" name="AutoShape 110"/>
          <p:cNvCxnSpPr>
            <a:cxnSpLocks noChangeShapeType="1"/>
            <a:stCxn id="152684" idx="6"/>
            <a:endCxn id="152676" idx="2"/>
          </p:cNvCxnSpPr>
          <p:nvPr/>
        </p:nvCxnSpPr>
        <p:spPr bwMode="auto">
          <a:xfrm flipV="1">
            <a:off x="4021932" y="3893344"/>
            <a:ext cx="673894" cy="119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687" name="AutoShape 111"/>
          <p:cNvCxnSpPr>
            <a:cxnSpLocks noChangeShapeType="1"/>
            <a:stCxn id="152684" idx="6"/>
            <a:endCxn id="152677" idx="2"/>
          </p:cNvCxnSpPr>
          <p:nvPr/>
        </p:nvCxnSpPr>
        <p:spPr bwMode="auto">
          <a:xfrm>
            <a:off x="4021931" y="3894536"/>
            <a:ext cx="666750" cy="383381"/>
          </a:xfrm>
          <a:prstGeom prst="straightConnector1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688" name="AutoShape 112"/>
          <p:cNvCxnSpPr>
            <a:cxnSpLocks noChangeShapeType="1"/>
            <a:stCxn id="152676" idx="6"/>
            <a:endCxn id="152680" idx="2"/>
          </p:cNvCxnSpPr>
          <p:nvPr/>
        </p:nvCxnSpPr>
        <p:spPr bwMode="auto">
          <a:xfrm flipV="1">
            <a:off x="4943475" y="2743201"/>
            <a:ext cx="990600" cy="1150144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689" name="AutoShape 113"/>
          <p:cNvCxnSpPr>
            <a:cxnSpLocks noChangeShapeType="1"/>
            <a:stCxn id="152676" idx="6"/>
            <a:endCxn id="152678" idx="2"/>
          </p:cNvCxnSpPr>
          <p:nvPr/>
        </p:nvCxnSpPr>
        <p:spPr bwMode="auto">
          <a:xfrm flipV="1">
            <a:off x="4943475" y="3126581"/>
            <a:ext cx="990600" cy="766763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690" name="AutoShape 114"/>
          <p:cNvCxnSpPr>
            <a:cxnSpLocks noChangeShapeType="1"/>
            <a:stCxn id="152676" idx="6"/>
            <a:endCxn id="152679" idx="2"/>
          </p:cNvCxnSpPr>
          <p:nvPr/>
        </p:nvCxnSpPr>
        <p:spPr bwMode="auto">
          <a:xfrm flipV="1">
            <a:off x="4943475" y="3509964"/>
            <a:ext cx="990600" cy="38338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691" name="AutoShape 115"/>
          <p:cNvCxnSpPr>
            <a:cxnSpLocks noChangeShapeType="1"/>
            <a:stCxn id="152680" idx="6"/>
            <a:endCxn id="152683" idx="2"/>
          </p:cNvCxnSpPr>
          <p:nvPr/>
        </p:nvCxnSpPr>
        <p:spPr bwMode="auto">
          <a:xfrm>
            <a:off x="6181725" y="2743201"/>
            <a:ext cx="981075" cy="38338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692" name="AutoShape 116"/>
          <p:cNvCxnSpPr>
            <a:cxnSpLocks noChangeShapeType="1"/>
            <a:endCxn id="152683" idx="2"/>
          </p:cNvCxnSpPr>
          <p:nvPr/>
        </p:nvCxnSpPr>
        <p:spPr bwMode="auto">
          <a:xfrm flipV="1">
            <a:off x="6256736" y="3126581"/>
            <a:ext cx="906065" cy="9525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693" name="AutoShape 117"/>
          <p:cNvCxnSpPr>
            <a:cxnSpLocks noChangeShapeType="1"/>
          </p:cNvCxnSpPr>
          <p:nvPr/>
        </p:nvCxnSpPr>
        <p:spPr bwMode="auto">
          <a:xfrm>
            <a:off x="6237686" y="3529014"/>
            <a:ext cx="906065" cy="38338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694" name="AutoShape 118"/>
          <p:cNvCxnSpPr>
            <a:cxnSpLocks noChangeShapeType="1"/>
            <a:endCxn id="152683" idx="2"/>
          </p:cNvCxnSpPr>
          <p:nvPr/>
        </p:nvCxnSpPr>
        <p:spPr bwMode="auto">
          <a:xfrm flipV="1">
            <a:off x="6256736" y="3126583"/>
            <a:ext cx="906065" cy="402431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695" name="AutoShape 119"/>
          <p:cNvCxnSpPr>
            <a:cxnSpLocks noChangeShapeType="1"/>
            <a:stCxn id="152679" idx="6"/>
            <a:endCxn id="152681" idx="2"/>
          </p:cNvCxnSpPr>
          <p:nvPr/>
        </p:nvCxnSpPr>
        <p:spPr bwMode="auto">
          <a:xfrm>
            <a:off x="6181725" y="3509963"/>
            <a:ext cx="981075" cy="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12410584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Operating costs</a:t>
            </a:r>
          </a:p>
        </p:txBody>
      </p:sp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B4D8-0BF9-6247-B313-9199CD386066}" type="slidenum">
              <a:rPr lang="en-GB"/>
              <a:pPr/>
              <a:t>204</a:t>
            </a:fld>
            <a:endParaRPr lang="en-GB"/>
          </a:p>
        </p:txBody>
      </p:sp>
      <p:graphicFrame>
        <p:nvGraphicFramePr>
          <p:cNvPr id="153603" name="Group 3"/>
          <p:cNvGraphicFramePr>
            <a:graphicFrameLocks noGrp="1"/>
          </p:cNvGraphicFramePr>
          <p:nvPr/>
        </p:nvGraphicFramePr>
        <p:xfrm>
          <a:off x="1104900" y="2228850"/>
          <a:ext cx="866775" cy="2469358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5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625" name="Oval 25"/>
          <p:cNvSpPr>
            <a:spLocks noChangeArrowheads="1"/>
          </p:cNvSpPr>
          <p:nvPr/>
        </p:nvSpPr>
        <p:spPr bwMode="auto">
          <a:xfrm>
            <a:off x="3643313" y="434221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1</a:t>
            </a:r>
            <a:endParaRPr lang="en-GB" sz="1800"/>
          </a:p>
        </p:txBody>
      </p:sp>
      <p:sp>
        <p:nvSpPr>
          <p:cNvPr id="153626" name="Oval 26"/>
          <p:cNvSpPr>
            <a:spLocks noChangeArrowheads="1"/>
          </p:cNvSpPr>
          <p:nvPr/>
        </p:nvSpPr>
        <p:spPr bwMode="auto">
          <a:xfrm>
            <a:off x="5376863" y="24003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4</a:t>
            </a:r>
            <a:endParaRPr lang="en-GB" sz="1800"/>
          </a:p>
        </p:txBody>
      </p:sp>
      <p:sp>
        <p:nvSpPr>
          <p:cNvPr id="153627" name="Oval 27"/>
          <p:cNvSpPr>
            <a:spLocks noChangeArrowheads="1"/>
          </p:cNvSpPr>
          <p:nvPr/>
        </p:nvSpPr>
        <p:spPr bwMode="auto">
          <a:xfrm>
            <a:off x="2714625" y="4343400"/>
            <a:ext cx="247650" cy="228600"/>
          </a:xfrm>
          <a:prstGeom prst="ellipse">
            <a:avLst/>
          </a:prstGeom>
          <a:solidFill>
            <a:srgbClr val="FF0080"/>
          </a:solidFill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53628" name="AutoShape 28"/>
          <p:cNvCxnSpPr>
            <a:cxnSpLocks noChangeShapeType="1"/>
            <a:stCxn id="153627" idx="6"/>
            <a:endCxn id="153625" idx="2"/>
          </p:cNvCxnSpPr>
          <p:nvPr/>
        </p:nvCxnSpPr>
        <p:spPr bwMode="auto">
          <a:xfrm flipV="1">
            <a:off x="2969420" y="4456511"/>
            <a:ext cx="673894" cy="119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629" name="AutoShape 29"/>
          <p:cNvCxnSpPr>
            <a:cxnSpLocks noChangeShapeType="1"/>
            <a:stCxn id="153625" idx="6"/>
            <a:endCxn id="153626" idx="2"/>
          </p:cNvCxnSpPr>
          <p:nvPr/>
        </p:nvCxnSpPr>
        <p:spPr bwMode="auto">
          <a:xfrm flipV="1">
            <a:off x="3890963" y="2514601"/>
            <a:ext cx="1485900" cy="19419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630" name="AutoShape 30"/>
          <p:cNvCxnSpPr>
            <a:cxnSpLocks noChangeShapeType="1"/>
            <a:stCxn id="153625" idx="6"/>
            <a:endCxn id="153637" idx="2"/>
          </p:cNvCxnSpPr>
          <p:nvPr/>
        </p:nvCxnSpPr>
        <p:spPr bwMode="auto">
          <a:xfrm flipV="1">
            <a:off x="3890963" y="3200401"/>
            <a:ext cx="1485900" cy="12561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631" name="AutoShape 31"/>
          <p:cNvCxnSpPr>
            <a:cxnSpLocks noChangeShapeType="1"/>
            <a:stCxn id="153625" idx="6"/>
            <a:endCxn id="153638" idx="2"/>
          </p:cNvCxnSpPr>
          <p:nvPr/>
        </p:nvCxnSpPr>
        <p:spPr bwMode="auto">
          <a:xfrm flipV="1">
            <a:off x="3890963" y="4114801"/>
            <a:ext cx="1485900" cy="3417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632" name="AutoShape 32"/>
          <p:cNvCxnSpPr>
            <a:cxnSpLocks noChangeShapeType="1"/>
            <a:stCxn id="153626" idx="6"/>
            <a:endCxn id="153641" idx="2"/>
          </p:cNvCxnSpPr>
          <p:nvPr/>
        </p:nvCxnSpPr>
        <p:spPr bwMode="auto">
          <a:xfrm>
            <a:off x="5624512" y="2514600"/>
            <a:ext cx="1557338" cy="68580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633" name="AutoShape 33"/>
          <p:cNvCxnSpPr>
            <a:cxnSpLocks noChangeShapeType="1"/>
            <a:stCxn id="153637" idx="6"/>
            <a:endCxn id="153641" idx="2"/>
          </p:cNvCxnSpPr>
          <p:nvPr/>
        </p:nvCxnSpPr>
        <p:spPr bwMode="auto">
          <a:xfrm>
            <a:off x="5624512" y="3200400"/>
            <a:ext cx="1557338" cy="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634" name="AutoShape 34"/>
          <p:cNvCxnSpPr>
            <a:cxnSpLocks noChangeShapeType="1"/>
            <a:stCxn id="153638" idx="6"/>
            <a:endCxn id="153639" idx="2"/>
          </p:cNvCxnSpPr>
          <p:nvPr/>
        </p:nvCxnSpPr>
        <p:spPr bwMode="auto">
          <a:xfrm>
            <a:off x="5624512" y="4114800"/>
            <a:ext cx="1557338" cy="62865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635" name="AutoShape 35"/>
          <p:cNvCxnSpPr>
            <a:cxnSpLocks noChangeShapeType="1"/>
            <a:stCxn id="153638" idx="6"/>
            <a:endCxn id="153641" idx="2"/>
          </p:cNvCxnSpPr>
          <p:nvPr/>
        </p:nvCxnSpPr>
        <p:spPr bwMode="auto">
          <a:xfrm flipV="1">
            <a:off x="5624512" y="3200400"/>
            <a:ext cx="1557338" cy="91440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636" name="AutoShape 36"/>
          <p:cNvCxnSpPr>
            <a:cxnSpLocks noChangeShapeType="1"/>
            <a:stCxn id="153638" idx="6"/>
            <a:endCxn id="153640" idx="2"/>
          </p:cNvCxnSpPr>
          <p:nvPr/>
        </p:nvCxnSpPr>
        <p:spPr bwMode="auto">
          <a:xfrm>
            <a:off x="5624512" y="4114800"/>
            <a:ext cx="1557338" cy="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3637" name="Oval 37"/>
          <p:cNvSpPr>
            <a:spLocks noChangeArrowheads="1"/>
          </p:cNvSpPr>
          <p:nvPr/>
        </p:nvSpPr>
        <p:spPr bwMode="auto">
          <a:xfrm>
            <a:off x="5376863" y="30861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3</a:t>
            </a:r>
            <a:endParaRPr lang="en-GB" sz="1800"/>
          </a:p>
        </p:txBody>
      </p:sp>
      <p:sp>
        <p:nvSpPr>
          <p:cNvPr id="153638" name="Oval 38"/>
          <p:cNvSpPr>
            <a:spLocks noChangeArrowheads="1"/>
          </p:cNvSpPr>
          <p:nvPr/>
        </p:nvSpPr>
        <p:spPr bwMode="auto">
          <a:xfrm>
            <a:off x="5376863" y="40005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2</a:t>
            </a:r>
            <a:endParaRPr lang="en-GB" sz="1800"/>
          </a:p>
        </p:txBody>
      </p:sp>
      <p:sp>
        <p:nvSpPr>
          <p:cNvPr id="153639" name="Oval 39"/>
          <p:cNvSpPr>
            <a:spLocks noChangeArrowheads="1"/>
          </p:cNvSpPr>
          <p:nvPr/>
        </p:nvSpPr>
        <p:spPr bwMode="auto">
          <a:xfrm>
            <a:off x="7181850" y="462915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5</a:t>
            </a:r>
            <a:endParaRPr lang="en-GB" sz="1800"/>
          </a:p>
        </p:txBody>
      </p:sp>
      <p:sp>
        <p:nvSpPr>
          <p:cNvPr id="153640" name="Oval 40"/>
          <p:cNvSpPr>
            <a:spLocks noChangeArrowheads="1"/>
          </p:cNvSpPr>
          <p:nvPr/>
        </p:nvSpPr>
        <p:spPr bwMode="auto">
          <a:xfrm>
            <a:off x="7181850" y="40005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6</a:t>
            </a:r>
            <a:endParaRPr lang="en-GB" sz="1800"/>
          </a:p>
        </p:txBody>
      </p:sp>
      <p:sp>
        <p:nvSpPr>
          <p:cNvPr id="153641" name="Oval 41"/>
          <p:cNvSpPr>
            <a:spLocks noChangeArrowheads="1"/>
          </p:cNvSpPr>
          <p:nvPr/>
        </p:nvSpPr>
        <p:spPr bwMode="auto">
          <a:xfrm>
            <a:off x="7181850" y="30861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7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39831553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Economic dispatch</a:t>
            </a:r>
          </a:p>
        </p:txBody>
      </p:sp>
      <p:sp>
        <p:nvSpPr>
          <p:cNvPr id="1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453B-630B-D047-BE31-6318678397B1}" type="slidenum">
              <a:rPr lang="en-GB"/>
              <a:pPr/>
              <a:t>205</a:t>
            </a:fld>
            <a:endParaRPr lang="en-GB"/>
          </a:p>
        </p:txBody>
      </p:sp>
      <p:graphicFrame>
        <p:nvGraphicFramePr>
          <p:cNvPr id="154627" name="Group 3"/>
          <p:cNvGraphicFramePr>
            <a:graphicFrameLocks noGrp="1"/>
          </p:cNvGraphicFramePr>
          <p:nvPr>
            <p:extLst/>
          </p:nvPr>
        </p:nvGraphicFramePr>
        <p:xfrm>
          <a:off x="2264623" y="1808820"/>
          <a:ext cx="4736978" cy="2743200"/>
        </p:xfrm>
        <a:graphic>
          <a:graphicData uri="http://schemas.openxmlformats.org/drawingml/2006/table">
            <a:tbl>
              <a:tblPr/>
              <a:tblGrid>
                <a:gridCol w="789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State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Load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</a:t>
                      </a:r>
                      <a:r>
                        <a:rPr kumimoji="0" lang="en-GB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</a:t>
                      </a:r>
                      <a:r>
                        <a:rPr kumimoji="0" lang="en-GB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</a:t>
                      </a:r>
                      <a:r>
                        <a:rPr kumimoji="0" lang="en-GB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Cost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150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150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1500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250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3500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250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3100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240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3200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190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2100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150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2100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4724" name="Group 100"/>
          <p:cNvGraphicFramePr>
            <a:graphicFrameLocks noGrp="1"/>
          </p:cNvGraphicFramePr>
          <p:nvPr>
            <p:extLst/>
          </p:nvPr>
        </p:nvGraphicFramePr>
        <p:xfrm>
          <a:off x="1939918" y="4617132"/>
          <a:ext cx="5386390" cy="1310640"/>
        </p:xfrm>
        <a:graphic>
          <a:graphicData uri="http://schemas.openxmlformats.org/drawingml/2006/table">
            <a:tbl>
              <a:tblPr/>
              <a:tblGrid>
                <a:gridCol w="928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Unit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</a:t>
                      </a:r>
                      <a:r>
                        <a:rPr kumimoji="0" lang="en-GB" sz="1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min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</a:t>
                      </a:r>
                      <a:r>
                        <a:rPr kumimoji="0" lang="en-GB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max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No-load cost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Marginal cost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150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250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882854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Operating costs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0E1F-0E13-084B-9DAF-723FC6497EE4}" type="slidenum">
              <a:rPr lang="en-GB"/>
              <a:pPr/>
              <a:t>206</a:t>
            </a:fld>
            <a:endParaRPr lang="en-GB"/>
          </a:p>
        </p:txBody>
      </p:sp>
      <p:graphicFrame>
        <p:nvGraphicFramePr>
          <p:cNvPr id="15565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49136"/>
              </p:ext>
            </p:extLst>
          </p:nvPr>
        </p:nvGraphicFramePr>
        <p:xfrm>
          <a:off x="1104900" y="2000250"/>
          <a:ext cx="866775" cy="2469358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5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5673" name="Oval 25"/>
          <p:cNvSpPr>
            <a:spLocks noChangeArrowheads="1"/>
          </p:cNvSpPr>
          <p:nvPr/>
        </p:nvSpPr>
        <p:spPr bwMode="auto">
          <a:xfrm>
            <a:off x="3643313" y="411361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1</a:t>
            </a:r>
            <a:endParaRPr lang="en-GB" sz="1800"/>
          </a:p>
        </p:txBody>
      </p:sp>
      <p:sp>
        <p:nvSpPr>
          <p:cNvPr id="155674" name="Oval 26"/>
          <p:cNvSpPr>
            <a:spLocks noChangeArrowheads="1"/>
          </p:cNvSpPr>
          <p:nvPr/>
        </p:nvSpPr>
        <p:spPr bwMode="auto">
          <a:xfrm>
            <a:off x="5376863" y="21717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4</a:t>
            </a:r>
            <a:endParaRPr lang="en-GB" sz="1800"/>
          </a:p>
        </p:txBody>
      </p:sp>
      <p:sp>
        <p:nvSpPr>
          <p:cNvPr id="155675" name="Oval 27"/>
          <p:cNvSpPr>
            <a:spLocks noChangeArrowheads="1"/>
          </p:cNvSpPr>
          <p:nvPr/>
        </p:nvSpPr>
        <p:spPr bwMode="auto">
          <a:xfrm>
            <a:off x="2714625" y="4114800"/>
            <a:ext cx="247650" cy="228600"/>
          </a:xfrm>
          <a:prstGeom prst="ellipse">
            <a:avLst/>
          </a:prstGeom>
          <a:solidFill>
            <a:srgbClr val="FF0080"/>
          </a:solidFill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55676" name="AutoShape 28"/>
          <p:cNvCxnSpPr>
            <a:cxnSpLocks noChangeShapeType="1"/>
            <a:stCxn id="155675" idx="6"/>
            <a:endCxn id="155673" idx="2"/>
          </p:cNvCxnSpPr>
          <p:nvPr/>
        </p:nvCxnSpPr>
        <p:spPr bwMode="auto">
          <a:xfrm flipV="1">
            <a:off x="2969420" y="4227911"/>
            <a:ext cx="673894" cy="119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77" name="AutoShape 29"/>
          <p:cNvCxnSpPr>
            <a:cxnSpLocks noChangeShapeType="1"/>
            <a:stCxn id="155673" idx="6"/>
            <a:endCxn id="155674" idx="2"/>
          </p:cNvCxnSpPr>
          <p:nvPr/>
        </p:nvCxnSpPr>
        <p:spPr bwMode="auto">
          <a:xfrm flipV="1">
            <a:off x="3890963" y="2286001"/>
            <a:ext cx="1485900" cy="19419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78" name="AutoShape 30"/>
          <p:cNvCxnSpPr>
            <a:cxnSpLocks noChangeShapeType="1"/>
            <a:stCxn id="155673" idx="6"/>
            <a:endCxn id="155685" idx="2"/>
          </p:cNvCxnSpPr>
          <p:nvPr/>
        </p:nvCxnSpPr>
        <p:spPr bwMode="auto">
          <a:xfrm flipV="1">
            <a:off x="3890963" y="2971801"/>
            <a:ext cx="1485900" cy="12561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79" name="AutoShape 31"/>
          <p:cNvCxnSpPr>
            <a:cxnSpLocks noChangeShapeType="1"/>
            <a:stCxn id="155673" idx="6"/>
            <a:endCxn id="155686" idx="2"/>
          </p:cNvCxnSpPr>
          <p:nvPr/>
        </p:nvCxnSpPr>
        <p:spPr bwMode="auto">
          <a:xfrm flipV="1">
            <a:off x="3890963" y="3543301"/>
            <a:ext cx="1485900" cy="6846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80" name="AutoShape 32"/>
          <p:cNvCxnSpPr>
            <a:cxnSpLocks noChangeShapeType="1"/>
            <a:stCxn id="155674" idx="6"/>
            <a:endCxn id="155689" idx="2"/>
          </p:cNvCxnSpPr>
          <p:nvPr/>
        </p:nvCxnSpPr>
        <p:spPr bwMode="auto">
          <a:xfrm>
            <a:off x="5624512" y="2286000"/>
            <a:ext cx="1557338" cy="68580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81" name="AutoShape 33"/>
          <p:cNvCxnSpPr>
            <a:cxnSpLocks noChangeShapeType="1"/>
            <a:stCxn id="155685" idx="6"/>
            <a:endCxn id="155689" idx="2"/>
          </p:cNvCxnSpPr>
          <p:nvPr/>
        </p:nvCxnSpPr>
        <p:spPr bwMode="auto">
          <a:xfrm>
            <a:off x="5624512" y="2971800"/>
            <a:ext cx="1557338" cy="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82" name="AutoShape 34"/>
          <p:cNvCxnSpPr>
            <a:cxnSpLocks noChangeShapeType="1"/>
            <a:stCxn id="155686" idx="6"/>
            <a:endCxn id="155687" idx="2"/>
          </p:cNvCxnSpPr>
          <p:nvPr/>
        </p:nvCxnSpPr>
        <p:spPr bwMode="auto">
          <a:xfrm>
            <a:off x="5624512" y="3543300"/>
            <a:ext cx="1557338" cy="68580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83" name="AutoShape 35"/>
          <p:cNvCxnSpPr>
            <a:cxnSpLocks noChangeShapeType="1"/>
            <a:stCxn id="155686" idx="6"/>
            <a:endCxn id="155689" idx="2"/>
          </p:cNvCxnSpPr>
          <p:nvPr/>
        </p:nvCxnSpPr>
        <p:spPr bwMode="auto">
          <a:xfrm flipV="1">
            <a:off x="5624512" y="2971800"/>
            <a:ext cx="1557338" cy="57150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84" name="AutoShape 36"/>
          <p:cNvCxnSpPr>
            <a:cxnSpLocks noChangeShapeType="1"/>
            <a:stCxn id="155686" idx="6"/>
            <a:endCxn id="155688" idx="2"/>
          </p:cNvCxnSpPr>
          <p:nvPr/>
        </p:nvCxnSpPr>
        <p:spPr bwMode="auto">
          <a:xfrm>
            <a:off x="5624512" y="3543300"/>
            <a:ext cx="1557338" cy="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5685" name="Oval 37"/>
          <p:cNvSpPr>
            <a:spLocks noChangeArrowheads="1"/>
          </p:cNvSpPr>
          <p:nvPr/>
        </p:nvSpPr>
        <p:spPr bwMode="auto">
          <a:xfrm>
            <a:off x="5376863" y="28575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3</a:t>
            </a:r>
            <a:endParaRPr lang="en-GB" sz="1800"/>
          </a:p>
        </p:txBody>
      </p:sp>
      <p:sp>
        <p:nvSpPr>
          <p:cNvPr id="155686" name="Oval 38"/>
          <p:cNvSpPr>
            <a:spLocks noChangeArrowheads="1"/>
          </p:cNvSpPr>
          <p:nvPr/>
        </p:nvSpPr>
        <p:spPr bwMode="auto">
          <a:xfrm>
            <a:off x="5376863" y="34290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2</a:t>
            </a:r>
            <a:endParaRPr lang="en-GB" sz="1800"/>
          </a:p>
        </p:txBody>
      </p:sp>
      <p:sp>
        <p:nvSpPr>
          <p:cNvPr id="155687" name="Oval 39"/>
          <p:cNvSpPr>
            <a:spLocks noChangeArrowheads="1"/>
          </p:cNvSpPr>
          <p:nvPr/>
        </p:nvSpPr>
        <p:spPr bwMode="auto">
          <a:xfrm>
            <a:off x="7181850" y="41148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5</a:t>
            </a:r>
            <a:endParaRPr lang="en-GB" sz="1800"/>
          </a:p>
        </p:txBody>
      </p:sp>
      <p:sp>
        <p:nvSpPr>
          <p:cNvPr id="155688" name="Oval 40"/>
          <p:cNvSpPr>
            <a:spLocks noChangeArrowheads="1"/>
          </p:cNvSpPr>
          <p:nvPr/>
        </p:nvSpPr>
        <p:spPr bwMode="auto">
          <a:xfrm>
            <a:off x="7181850" y="34290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6</a:t>
            </a:r>
            <a:endParaRPr lang="en-GB" sz="1800"/>
          </a:p>
        </p:txBody>
      </p:sp>
      <p:sp>
        <p:nvSpPr>
          <p:cNvPr id="155689" name="Oval 41"/>
          <p:cNvSpPr>
            <a:spLocks noChangeArrowheads="1"/>
          </p:cNvSpPr>
          <p:nvPr/>
        </p:nvSpPr>
        <p:spPr bwMode="auto">
          <a:xfrm>
            <a:off x="7181850" y="28575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7</a:t>
            </a:r>
            <a:endParaRPr lang="en-GB" sz="1800"/>
          </a:p>
        </p:txBody>
      </p:sp>
      <p:sp>
        <p:nvSpPr>
          <p:cNvPr id="155690" name="Text Box 42"/>
          <p:cNvSpPr txBox="1">
            <a:spLocks noChangeArrowheads="1"/>
          </p:cNvSpPr>
          <p:nvPr/>
        </p:nvSpPr>
        <p:spPr bwMode="auto">
          <a:xfrm>
            <a:off x="3484960" y="428625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$1500</a:t>
            </a:r>
            <a:endParaRPr lang="en-GB" sz="1800" dirty="0"/>
          </a:p>
        </p:txBody>
      </p:sp>
      <p:sp>
        <p:nvSpPr>
          <p:cNvPr id="155691" name="Text Box 43"/>
          <p:cNvSpPr txBox="1">
            <a:spLocks noChangeArrowheads="1"/>
          </p:cNvSpPr>
          <p:nvPr/>
        </p:nvSpPr>
        <p:spPr bwMode="auto">
          <a:xfrm>
            <a:off x="5179219" y="365760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$3500</a:t>
            </a:r>
            <a:endParaRPr lang="en-GB" sz="1800" dirty="0"/>
          </a:p>
        </p:txBody>
      </p:sp>
      <p:sp>
        <p:nvSpPr>
          <p:cNvPr id="155692" name="Text Box 44"/>
          <p:cNvSpPr txBox="1">
            <a:spLocks noChangeArrowheads="1"/>
          </p:cNvSpPr>
          <p:nvPr/>
        </p:nvSpPr>
        <p:spPr bwMode="auto">
          <a:xfrm>
            <a:off x="5179219" y="302895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$3100</a:t>
            </a:r>
            <a:endParaRPr lang="en-GB" sz="1800" dirty="0"/>
          </a:p>
        </p:txBody>
      </p:sp>
      <p:sp>
        <p:nvSpPr>
          <p:cNvPr id="155693" name="Text Box 45"/>
          <p:cNvSpPr txBox="1">
            <a:spLocks noChangeArrowheads="1"/>
          </p:cNvSpPr>
          <p:nvPr/>
        </p:nvSpPr>
        <p:spPr bwMode="auto">
          <a:xfrm>
            <a:off x="5179219" y="2353866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$3200</a:t>
            </a:r>
            <a:endParaRPr lang="en-GB" sz="1800" dirty="0"/>
          </a:p>
        </p:txBody>
      </p:sp>
      <p:sp>
        <p:nvSpPr>
          <p:cNvPr id="155694" name="Text Box 46"/>
          <p:cNvSpPr txBox="1">
            <a:spLocks noChangeArrowheads="1"/>
          </p:cNvSpPr>
          <p:nvPr/>
        </p:nvSpPr>
        <p:spPr bwMode="auto">
          <a:xfrm>
            <a:off x="6966347" y="4310064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$2000</a:t>
            </a:r>
            <a:endParaRPr lang="en-GB" sz="1800" dirty="0"/>
          </a:p>
        </p:txBody>
      </p:sp>
      <p:sp>
        <p:nvSpPr>
          <p:cNvPr id="155695" name="Text Box 47"/>
          <p:cNvSpPr txBox="1">
            <a:spLocks noChangeArrowheads="1"/>
          </p:cNvSpPr>
          <p:nvPr/>
        </p:nvSpPr>
        <p:spPr bwMode="auto">
          <a:xfrm>
            <a:off x="6966347" y="361712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$2100</a:t>
            </a:r>
            <a:endParaRPr lang="en-GB" sz="1800" dirty="0"/>
          </a:p>
        </p:txBody>
      </p:sp>
      <p:sp>
        <p:nvSpPr>
          <p:cNvPr id="155696" name="Text Box 48"/>
          <p:cNvSpPr txBox="1">
            <a:spLocks noChangeArrowheads="1"/>
          </p:cNvSpPr>
          <p:nvPr/>
        </p:nvSpPr>
        <p:spPr bwMode="auto">
          <a:xfrm>
            <a:off x="6966347" y="304562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$2100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7775835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Start-up costs</a:t>
            </a:r>
          </a:p>
        </p:txBody>
      </p:sp>
      <p:sp>
        <p:nvSpPr>
          <p:cNvPr id="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21FE-634F-3B48-A7E7-DC97BE21769E}" type="slidenum">
              <a:rPr lang="en-GB"/>
              <a:pPr/>
              <a:t>207</a:t>
            </a:fld>
            <a:endParaRPr lang="en-GB"/>
          </a:p>
        </p:txBody>
      </p:sp>
      <p:graphicFrame>
        <p:nvGraphicFramePr>
          <p:cNvPr id="156675" name="Group 3"/>
          <p:cNvGraphicFramePr>
            <a:graphicFrameLocks noGrp="1"/>
          </p:cNvGraphicFramePr>
          <p:nvPr/>
        </p:nvGraphicFramePr>
        <p:xfrm>
          <a:off x="1104900" y="2000250"/>
          <a:ext cx="866775" cy="2469358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5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6697" name="Oval 25"/>
          <p:cNvSpPr>
            <a:spLocks noChangeArrowheads="1"/>
          </p:cNvSpPr>
          <p:nvPr/>
        </p:nvSpPr>
        <p:spPr bwMode="auto">
          <a:xfrm>
            <a:off x="3643313" y="411361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1</a:t>
            </a:r>
            <a:endParaRPr lang="en-GB" sz="1800"/>
          </a:p>
        </p:txBody>
      </p:sp>
      <p:sp>
        <p:nvSpPr>
          <p:cNvPr id="156698" name="Oval 26"/>
          <p:cNvSpPr>
            <a:spLocks noChangeArrowheads="1"/>
          </p:cNvSpPr>
          <p:nvPr/>
        </p:nvSpPr>
        <p:spPr bwMode="auto">
          <a:xfrm>
            <a:off x="5376863" y="21717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4</a:t>
            </a:r>
            <a:endParaRPr lang="en-GB" sz="1800"/>
          </a:p>
        </p:txBody>
      </p:sp>
      <p:sp>
        <p:nvSpPr>
          <p:cNvPr id="156699" name="Oval 27"/>
          <p:cNvSpPr>
            <a:spLocks noChangeArrowheads="1"/>
          </p:cNvSpPr>
          <p:nvPr/>
        </p:nvSpPr>
        <p:spPr bwMode="auto">
          <a:xfrm>
            <a:off x="2714625" y="4114800"/>
            <a:ext cx="247650" cy="228600"/>
          </a:xfrm>
          <a:prstGeom prst="ellipse">
            <a:avLst/>
          </a:prstGeom>
          <a:solidFill>
            <a:srgbClr val="FF0080"/>
          </a:solidFill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56700" name="AutoShape 28"/>
          <p:cNvCxnSpPr>
            <a:cxnSpLocks noChangeShapeType="1"/>
            <a:stCxn id="156699" idx="6"/>
            <a:endCxn id="156697" idx="2"/>
          </p:cNvCxnSpPr>
          <p:nvPr/>
        </p:nvCxnSpPr>
        <p:spPr bwMode="auto">
          <a:xfrm flipV="1">
            <a:off x="2969420" y="4227911"/>
            <a:ext cx="673894" cy="119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701" name="AutoShape 29"/>
          <p:cNvCxnSpPr>
            <a:cxnSpLocks noChangeShapeType="1"/>
            <a:stCxn id="156697" idx="6"/>
            <a:endCxn id="156698" idx="2"/>
          </p:cNvCxnSpPr>
          <p:nvPr/>
        </p:nvCxnSpPr>
        <p:spPr bwMode="auto">
          <a:xfrm flipV="1">
            <a:off x="3890963" y="2286001"/>
            <a:ext cx="1485900" cy="19419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702" name="AutoShape 30"/>
          <p:cNvCxnSpPr>
            <a:cxnSpLocks noChangeShapeType="1"/>
            <a:stCxn id="156697" idx="6"/>
            <a:endCxn id="156709" idx="2"/>
          </p:cNvCxnSpPr>
          <p:nvPr/>
        </p:nvCxnSpPr>
        <p:spPr bwMode="auto">
          <a:xfrm flipV="1">
            <a:off x="3890963" y="2971801"/>
            <a:ext cx="1485900" cy="12561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703" name="AutoShape 31"/>
          <p:cNvCxnSpPr>
            <a:cxnSpLocks noChangeShapeType="1"/>
            <a:stCxn id="156697" idx="6"/>
            <a:endCxn id="156710" idx="2"/>
          </p:cNvCxnSpPr>
          <p:nvPr/>
        </p:nvCxnSpPr>
        <p:spPr bwMode="auto">
          <a:xfrm flipV="1">
            <a:off x="3890963" y="3543301"/>
            <a:ext cx="1485900" cy="6846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704" name="AutoShape 32"/>
          <p:cNvCxnSpPr>
            <a:cxnSpLocks noChangeShapeType="1"/>
            <a:stCxn id="156698" idx="6"/>
            <a:endCxn id="156713" idx="2"/>
          </p:cNvCxnSpPr>
          <p:nvPr/>
        </p:nvCxnSpPr>
        <p:spPr bwMode="auto">
          <a:xfrm>
            <a:off x="5624512" y="2286000"/>
            <a:ext cx="1557338" cy="68580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705" name="AutoShape 33"/>
          <p:cNvCxnSpPr>
            <a:cxnSpLocks noChangeShapeType="1"/>
            <a:stCxn id="156709" idx="6"/>
            <a:endCxn id="156713" idx="2"/>
          </p:cNvCxnSpPr>
          <p:nvPr/>
        </p:nvCxnSpPr>
        <p:spPr bwMode="auto">
          <a:xfrm>
            <a:off x="5624512" y="2971800"/>
            <a:ext cx="1557338" cy="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706" name="AutoShape 34"/>
          <p:cNvCxnSpPr>
            <a:cxnSpLocks noChangeShapeType="1"/>
            <a:stCxn id="156710" idx="6"/>
            <a:endCxn id="156711" idx="2"/>
          </p:cNvCxnSpPr>
          <p:nvPr/>
        </p:nvCxnSpPr>
        <p:spPr bwMode="auto">
          <a:xfrm>
            <a:off x="5624512" y="3543300"/>
            <a:ext cx="1557338" cy="68580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707" name="AutoShape 35"/>
          <p:cNvCxnSpPr>
            <a:cxnSpLocks noChangeShapeType="1"/>
            <a:stCxn id="156710" idx="6"/>
            <a:endCxn id="156713" idx="2"/>
          </p:cNvCxnSpPr>
          <p:nvPr/>
        </p:nvCxnSpPr>
        <p:spPr bwMode="auto">
          <a:xfrm flipV="1">
            <a:off x="5624512" y="2971800"/>
            <a:ext cx="1557338" cy="57150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708" name="AutoShape 36"/>
          <p:cNvCxnSpPr>
            <a:cxnSpLocks noChangeShapeType="1"/>
            <a:stCxn id="156710" idx="6"/>
            <a:endCxn id="156712" idx="2"/>
          </p:cNvCxnSpPr>
          <p:nvPr/>
        </p:nvCxnSpPr>
        <p:spPr bwMode="auto">
          <a:xfrm>
            <a:off x="5624512" y="3543300"/>
            <a:ext cx="1557338" cy="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6709" name="Oval 37"/>
          <p:cNvSpPr>
            <a:spLocks noChangeArrowheads="1"/>
          </p:cNvSpPr>
          <p:nvPr/>
        </p:nvSpPr>
        <p:spPr bwMode="auto">
          <a:xfrm>
            <a:off x="5376863" y="28575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3</a:t>
            </a:r>
            <a:endParaRPr lang="en-GB" sz="1800"/>
          </a:p>
        </p:txBody>
      </p:sp>
      <p:sp>
        <p:nvSpPr>
          <p:cNvPr id="156710" name="Oval 38"/>
          <p:cNvSpPr>
            <a:spLocks noChangeArrowheads="1"/>
          </p:cNvSpPr>
          <p:nvPr/>
        </p:nvSpPr>
        <p:spPr bwMode="auto">
          <a:xfrm>
            <a:off x="5376863" y="34290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2</a:t>
            </a:r>
            <a:endParaRPr lang="en-GB" sz="1800"/>
          </a:p>
        </p:txBody>
      </p:sp>
      <p:sp>
        <p:nvSpPr>
          <p:cNvPr id="156711" name="Oval 39"/>
          <p:cNvSpPr>
            <a:spLocks noChangeArrowheads="1"/>
          </p:cNvSpPr>
          <p:nvPr/>
        </p:nvSpPr>
        <p:spPr bwMode="auto">
          <a:xfrm>
            <a:off x="7181850" y="41148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5</a:t>
            </a:r>
            <a:endParaRPr lang="en-GB" sz="1800"/>
          </a:p>
        </p:txBody>
      </p:sp>
      <p:sp>
        <p:nvSpPr>
          <p:cNvPr id="156712" name="Oval 40"/>
          <p:cNvSpPr>
            <a:spLocks noChangeArrowheads="1"/>
          </p:cNvSpPr>
          <p:nvPr/>
        </p:nvSpPr>
        <p:spPr bwMode="auto">
          <a:xfrm>
            <a:off x="7181850" y="34290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6</a:t>
            </a:r>
            <a:endParaRPr lang="en-GB" sz="1800"/>
          </a:p>
        </p:txBody>
      </p:sp>
      <p:sp>
        <p:nvSpPr>
          <p:cNvPr id="156713" name="Oval 41"/>
          <p:cNvSpPr>
            <a:spLocks noChangeArrowheads="1"/>
          </p:cNvSpPr>
          <p:nvPr/>
        </p:nvSpPr>
        <p:spPr bwMode="auto">
          <a:xfrm>
            <a:off x="7181850" y="28575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7</a:t>
            </a:r>
            <a:endParaRPr lang="en-GB" sz="1800"/>
          </a:p>
        </p:txBody>
      </p:sp>
      <p:sp>
        <p:nvSpPr>
          <p:cNvPr id="156714" name="Text Box 42"/>
          <p:cNvSpPr txBox="1">
            <a:spLocks noChangeArrowheads="1"/>
          </p:cNvSpPr>
          <p:nvPr/>
        </p:nvSpPr>
        <p:spPr bwMode="auto">
          <a:xfrm>
            <a:off x="3484960" y="428625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$1500</a:t>
            </a:r>
            <a:endParaRPr lang="en-GB" sz="1800" dirty="0"/>
          </a:p>
        </p:txBody>
      </p:sp>
      <p:sp>
        <p:nvSpPr>
          <p:cNvPr id="156715" name="Text Box 43"/>
          <p:cNvSpPr txBox="1">
            <a:spLocks noChangeArrowheads="1"/>
          </p:cNvSpPr>
          <p:nvPr/>
        </p:nvSpPr>
        <p:spPr bwMode="auto">
          <a:xfrm>
            <a:off x="5179219" y="365760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$3500</a:t>
            </a:r>
            <a:endParaRPr lang="en-GB" sz="1800" dirty="0"/>
          </a:p>
        </p:txBody>
      </p:sp>
      <p:sp>
        <p:nvSpPr>
          <p:cNvPr id="156716" name="Text Box 44"/>
          <p:cNvSpPr txBox="1">
            <a:spLocks noChangeArrowheads="1"/>
          </p:cNvSpPr>
          <p:nvPr/>
        </p:nvSpPr>
        <p:spPr bwMode="auto">
          <a:xfrm>
            <a:off x="5179219" y="302895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$3100</a:t>
            </a:r>
            <a:endParaRPr lang="en-GB" sz="1800" dirty="0"/>
          </a:p>
        </p:txBody>
      </p:sp>
      <p:sp>
        <p:nvSpPr>
          <p:cNvPr id="156717" name="Text Box 45"/>
          <p:cNvSpPr txBox="1">
            <a:spLocks noChangeArrowheads="1"/>
          </p:cNvSpPr>
          <p:nvPr/>
        </p:nvSpPr>
        <p:spPr bwMode="auto">
          <a:xfrm>
            <a:off x="5179219" y="2353866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$3200</a:t>
            </a:r>
            <a:endParaRPr lang="en-GB" sz="1800" dirty="0"/>
          </a:p>
        </p:txBody>
      </p:sp>
      <p:sp>
        <p:nvSpPr>
          <p:cNvPr id="156718" name="Text Box 46"/>
          <p:cNvSpPr txBox="1">
            <a:spLocks noChangeArrowheads="1"/>
          </p:cNvSpPr>
          <p:nvPr/>
        </p:nvSpPr>
        <p:spPr bwMode="auto">
          <a:xfrm>
            <a:off x="6966347" y="4310064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$2000</a:t>
            </a:r>
            <a:endParaRPr lang="en-GB" sz="1800" dirty="0"/>
          </a:p>
        </p:txBody>
      </p:sp>
      <p:sp>
        <p:nvSpPr>
          <p:cNvPr id="156719" name="Text Box 47"/>
          <p:cNvSpPr txBox="1">
            <a:spLocks noChangeArrowheads="1"/>
          </p:cNvSpPr>
          <p:nvPr/>
        </p:nvSpPr>
        <p:spPr bwMode="auto">
          <a:xfrm>
            <a:off x="6966347" y="361712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$2100</a:t>
            </a:r>
            <a:endParaRPr lang="en-GB" sz="1800" dirty="0"/>
          </a:p>
        </p:txBody>
      </p:sp>
      <p:sp>
        <p:nvSpPr>
          <p:cNvPr id="156720" name="Text Box 48"/>
          <p:cNvSpPr txBox="1">
            <a:spLocks noChangeArrowheads="1"/>
          </p:cNvSpPr>
          <p:nvPr/>
        </p:nvSpPr>
        <p:spPr bwMode="auto">
          <a:xfrm>
            <a:off x="6966347" y="304562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$2100</a:t>
            </a:r>
            <a:endParaRPr lang="en-GB" sz="1800" dirty="0"/>
          </a:p>
        </p:txBody>
      </p:sp>
      <p:graphicFrame>
        <p:nvGraphicFramePr>
          <p:cNvPr id="156747" name="Group 75"/>
          <p:cNvGraphicFramePr>
            <a:graphicFrameLocks noGrp="1"/>
          </p:cNvGraphicFramePr>
          <p:nvPr>
            <p:extLst/>
          </p:nvPr>
        </p:nvGraphicFramePr>
        <p:xfrm>
          <a:off x="4517994" y="4455114"/>
          <a:ext cx="2228851" cy="1371600"/>
        </p:xfrm>
        <a:graphic>
          <a:graphicData uri="http://schemas.openxmlformats.org/drawingml/2006/table">
            <a:tbl>
              <a:tblPr/>
              <a:tblGrid>
                <a:gridCol w="928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Unit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Start-up cost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1000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600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6738" name="Text Box 66"/>
          <p:cNvSpPr txBox="1">
            <a:spLocks noChangeArrowheads="1"/>
          </p:cNvSpPr>
          <p:nvPr/>
        </p:nvSpPr>
        <p:spPr bwMode="auto">
          <a:xfrm>
            <a:off x="3148013" y="4114801"/>
            <a:ext cx="283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6739" name="Text Box 67"/>
          <p:cNvSpPr txBox="1">
            <a:spLocks noChangeArrowheads="1"/>
          </p:cNvSpPr>
          <p:nvPr/>
        </p:nvSpPr>
        <p:spPr bwMode="auto">
          <a:xfrm>
            <a:off x="6348413" y="3829051"/>
            <a:ext cx="283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6740" name="Text Box 68"/>
          <p:cNvSpPr txBox="1">
            <a:spLocks noChangeArrowheads="1"/>
          </p:cNvSpPr>
          <p:nvPr/>
        </p:nvSpPr>
        <p:spPr bwMode="auto">
          <a:xfrm>
            <a:off x="6348413" y="3437336"/>
            <a:ext cx="283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6741" name="Text Box 69"/>
          <p:cNvSpPr txBox="1">
            <a:spLocks noChangeArrowheads="1"/>
          </p:cNvSpPr>
          <p:nvPr/>
        </p:nvSpPr>
        <p:spPr bwMode="auto">
          <a:xfrm>
            <a:off x="6305550" y="2863455"/>
            <a:ext cx="283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6742" name="Text Box 70"/>
          <p:cNvSpPr txBox="1">
            <a:spLocks noChangeArrowheads="1"/>
          </p:cNvSpPr>
          <p:nvPr/>
        </p:nvSpPr>
        <p:spPr bwMode="auto">
          <a:xfrm>
            <a:off x="6348413" y="2537224"/>
            <a:ext cx="283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6743" name="Text Box 71"/>
          <p:cNvSpPr txBox="1">
            <a:spLocks noChangeArrowheads="1"/>
          </p:cNvSpPr>
          <p:nvPr/>
        </p:nvSpPr>
        <p:spPr bwMode="auto">
          <a:xfrm>
            <a:off x="6246020" y="3143251"/>
            <a:ext cx="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$600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6744" name="Text Box 72"/>
          <p:cNvSpPr txBox="1">
            <a:spLocks noChangeArrowheads="1"/>
          </p:cNvSpPr>
          <p:nvPr/>
        </p:nvSpPr>
        <p:spPr bwMode="auto">
          <a:xfrm>
            <a:off x="4633914" y="3737374"/>
            <a:ext cx="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$100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6745" name="Text Box 73"/>
          <p:cNvSpPr txBox="1">
            <a:spLocks noChangeArrowheads="1"/>
          </p:cNvSpPr>
          <p:nvPr/>
        </p:nvSpPr>
        <p:spPr bwMode="auto">
          <a:xfrm>
            <a:off x="4633914" y="3268267"/>
            <a:ext cx="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$600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6746" name="Text Box 74"/>
          <p:cNvSpPr txBox="1">
            <a:spLocks noChangeArrowheads="1"/>
          </p:cNvSpPr>
          <p:nvPr/>
        </p:nvSpPr>
        <p:spPr bwMode="auto">
          <a:xfrm>
            <a:off x="4633914" y="2868217"/>
            <a:ext cx="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$700</a:t>
            </a:r>
            <a:endParaRPr lang="en-GB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869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Accumulated costs</a:t>
            </a:r>
          </a:p>
        </p:txBody>
      </p:sp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AE09-98D6-AB40-B269-95B28BC6AC59}" type="slidenum">
              <a:rPr lang="en-GB"/>
              <a:pPr/>
              <a:t>208</a:t>
            </a:fld>
            <a:endParaRPr lang="en-GB"/>
          </a:p>
        </p:txBody>
      </p:sp>
      <p:graphicFrame>
        <p:nvGraphicFramePr>
          <p:cNvPr id="157699" name="Group 3"/>
          <p:cNvGraphicFramePr>
            <a:graphicFrameLocks noGrp="1"/>
          </p:cNvGraphicFramePr>
          <p:nvPr/>
        </p:nvGraphicFramePr>
        <p:xfrm>
          <a:off x="1104900" y="2000250"/>
          <a:ext cx="866775" cy="2469358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5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7721" name="Oval 25"/>
          <p:cNvSpPr>
            <a:spLocks noChangeArrowheads="1"/>
          </p:cNvSpPr>
          <p:nvPr/>
        </p:nvSpPr>
        <p:spPr bwMode="auto">
          <a:xfrm>
            <a:off x="3643313" y="411361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1</a:t>
            </a:r>
            <a:endParaRPr lang="en-GB" sz="1800"/>
          </a:p>
        </p:txBody>
      </p:sp>
      <p:sp>
        <p:nvSpPr>
          <p:cNvPr id="157722" name="Oval 26"/>
          <p:cNvSpPr>
            <a:spLocks noChangeArrowheads="1"/>
          </p:cNvSpPr>
          <p:nvPr/>
        </p:nvSpPr>
        <p:spPr bwMode="auto">
          <a:xfrm>
            <a:off x="5376863" y="21717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4</a:t>
            </a:r>
            <a:endParaRPr lang="en-GB" sz="1800"/>
          </a:p>
        </p:txBody>
      </p:sp>
      <p:sp>
        <p:nvSpPr>
          <p:cNvPr id="157723" name="Oval 27"/>
          <p:cNvSpPr>
            <a:spLocks noChangeArrowheads="1"/>
          </p:cNvSpPr>
          <p:nvPr/>
        </p:nvSpPr>
        <p:spPr bwMode="auto">
          <a:xfrm>
            <a:off x="2714625" y="4114800"/>
            <a:ext cx="247650" cy="228600"/>
          </a:xfrm>
          <a:prstGeom prst="ellipse">
            <a:avLst/>
          </a:prstGeom>
          <a:solidFill>
            <a:srgbClr val="FF0080"/>
          </a:solidFill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57724" name="AutoShape 28"/>
          <p:cNvCxnSpPr>
            <a:cxnSpLocks noChangeShapeType="1"/>
            <a:stCxn id="157723" idx="6"/>
            <a:endCxn id="157721" idx="2"/>
          </p:cNvCxnSpPr>
          <p:nvPr/>
        </p:nvCxnSpPr>
        <p:spPr bwMode="auto">
          <a:xfrm flipV="1">
            <a:off x="2969420" y="4227911"/>
            <a:ext cx="673894" cy="119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7725" name="AutoShape 29"/>
          <p:cNvCxnSpPr>
            <a:cxnSpLocks noChangeShapeType="1"/>
            <a:stCxn id="157721" idx="6"/>
            <a:endCxn id="157722" idx="2"/>
          </p:cNvCxnSpPr>
          <p:nvPr/>
        </p:nvCxnSpPr>
        <p:spPr bwMode="auto">
          <a:xfrm flipV="1">
            <a:off x="3890963" y="2286001"/>
            <a:ext cx="1485900" cy="19419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7726" name="AutoShape 30"/>
          <p:cNvCxnSpPr>
            <a:cxnSpLocks noChangeShapeType="1"/>
            <a:stCxn id="157721" idx="6"/>
            <a:endCxn id="157733" idx="2"/>
          </p:cNvCxnSpPr>
          <p:nvPr/>
        </p:nvCxnSpPr>
        <p:spPr bwMode="auto">
          <a:xfrm flipV="1">
            <a:off x="3890963" y="2971801"/>
            <a:ext cx="1485900" cy="12561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7727" name="AutoShape 31"/>
          <p:cNvCxnSpPr>
            <a:cxnSpLocks noChangeShapeType="1"/>
            <a:stCxn id="157721" idx="6"/>
            <a:endCxn id="157734" idx="2"/>
          </p:cNvCxnSpPr>
          <p:nvPr/>
        </p:nvCxnSpPr>
        <p:spPr bwMode="auto">
          <a:xfrm flipV="1">
            <a:off x="3890963" y="3543301"/>
            <a:ext cx="1485900" cy="6846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7728" name="AutoShape 32"/>
          <p:cNvCxnSpPr>
            <a:cxnSpLocks noChangeShapeType="1"/>
            <a:stCxn id="157722" idx="6"/>
            <a:endCxn id="157737" idx="2"/>
          </p:cNvCxnSpPr>
          <p:nvPr/>
        </p:nvCxnSpPr>
        <p:spPr bwMode="auto">
          <a:xfrm>
            <a:off x="5624512" y="2286000"/>
            <a:ext cx="1557338" cy="6858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7729" name="AutoShape 33"/>
          <p:cNvCxnSpPr>
            <a:cxnSpLocks noChangeShapeType="1"/>
            <a:stCxn id="157733" idx="6"/>
            <a:endCxn id="157737" idx="2"/>
          </p:cNvCxnSpPr>
          <p:nvPr/>
        </p:nvCxnSpPr>
        <p:spPr bwMode="auto">
          <a:xfrm>
            <a:off x="5624512" y="2971800"/>
            <a:ext cx="1557338" cy="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7730" name="AutoShape 34"/>
          <p:cNvCxnSpPr>
            <a:cxnSpLocks noChangeShapeType="1"/>
            <a:stCxn id="157734" idx="6"/>
            <a:endCxn id="157735" idx="2"/>
          </p:cNvCxnSpPr>
          <p:nvPr/>
        </p:nvCxnSpPr>
        <p:spPr bwMode="auto">
          <a:xfrm>
            <a:off x="5624512" y="3543300"/>
            <a:ext cx="1557338" cy="68580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7731" name="AutoShape 35"/>
          <p:cNvCxnSpPr>
            <a:cxnSpLocks noChangeShapeType="1"/>
            <a:stCxn id="157734" idx="6"/>
            <a:endCxn id="157737" idx="2"/>
          </p:cNvCxnSpPr>
          <p:nvPr/>
        </p:nvCxnSpPr>
        <p:spPr bwMode="auto">
          <a:xfrm flipV="1">
            <a:off x="5624512" y="2971800"/>
            <a:ext cx="1557338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7732" name="AutoShape 36"/>
          <p:cNvCxnSpPr>
            <a:cxnSpLocks noChangeShapeType="1"/>
            <a:stCxn id="157734" idx="6"/>
            <a:endCxn id="157736" idx="2"/>
          </p:cNvCxnSpPr>
          <p:nvPr/>
        </p:nvCxnSpPr>
        <p:spPr bwMode="auto">
          <a:xfrm>
            <a:off x="5624512" y="3543300"/>
            <a:ext cx="1557338" cy="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7733" name="Oval 37"/>
          <p:cNvSpPr>
            <a:spLocks noChangeArrowheads="1"/>
          </p:cNvSpPr>
          <p:nvPr/>
        </p:nvSpPr>
        <p:spPr bwMode="auto">
          <a:xfrm>
            <a:off x="5376863" y="28575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3</a:t>
            </a:r>
            <a:endParaRPr lang="en-GB" sz="1800"/>
          </a:p>
        </p:txBody>
      </p:sp>
      <p:sp>
        <p:nvSpPr>
          <p:cNvPr id="157734" name="Oval 38"/>
          <p:cNvSpPr>
            <a:spLocks noChangeArrowheads="1"/>
          </p:cNvSpPr>
          <p:nvPr/>
        </p:nvSpPr>
        <p:spPr bwMode="auto">
          <a:xfrm>
            <a:off x="5376863" y="34290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2</a:t>
            </a:r>
            <a:endParaRPr lang="en-GB" sz="1800"/>
          </a:p>
        </p:txBody>
      </p:sp>
      <p:sp>
        <p:nvSpPr>
          <p:cNvPr id="157735" name="Oval 39"/>
          <p:cNvSpPr>
            <a:spLocks noChangeArrowheads="1"/>
          </p:cNvSpPr>
          <p:nvPr/>
        </p:nvSpPr>
        <p:spPr bwMode="auto">
          <a:xfrm>
            <a:off x="7181850" y="41148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5</a:t>
            </a:r>
            <a:endParaRPr lang="en-GB" sz="1800"/>
          </a:p>
        </p:txBody>
      </p:sp>
      <p:sp>
        <p:nvSpPr>
          <p:cNvPr id="157736" name="Oval 40"/>
          <p:cNvSpPr>
            <a:spLocks noChangeArrowheads="1"/>
          </p:cNvSpPr>
          <p:nvPr/>
        </p:nvSpPr>
        <p:spPr bwMode="auto">
          <a:xfrm>
            <a:off x="7181850" y="34290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6</a:t>
            </a:r>
            <a:endParaRPr lang="en-GB" sz="1800"/>
          </a:p>
        </p:txBody>
      </p:sp>
      <p:sp>
        <p:nvSpPr>
          <p:cNvPr id="157737" name="Oval 41"/>
          <p:cNvSpPr>
            <a:spLocks noChangeArrowheads="1"/>
          </p:cNvSpPr>
          <p:nvPr/>
        </p:nvSpPr>
        <p:spPr bwMode="auto">
          <a:xfrm>
            <a:off x="7181850" y="28575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7</a:t>
            </a:r>
            <a:endParaRPr lang="en-GB" sz="1800"/>
          </a:p>
        </p:txBody>
      </p:sp>
      <p:sp>
        <p:nvSpPr>
          <p:cNvPr id="157738" name="Text Box 42"/>
          <p:cNvSpPr txBox="1">
            <a:spLocks noChangeArrowheads="1"/>
          </p:cNvSpPr>
          <p:nvPr/>
        </p:nvSpPr>
        <p:spPr bwMode="auto">
          <a:xfrm>
            <a:off x="3484960" y="428625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$1500</a:t>
            </a:r>
            <a:endParaRPr lang="en-GB" sz="1800" dirty="0"/>
          </a:p>
        </p:txBody>
      </p:sp>
      <p:sp>
        <p:nvSpPr>
          <p:cNvPr id="157739" name="Text Box 43"/>
          <p:cNvSpPr txBox="1">
            <a:spLocks noChangeArrowheads="1"/>
          </p:cNvSpPr>
          <p:nvPr/>
        </p:nvSpPr>
        <p:spPr bwMode="auto">
          <a:xfrm>
            <a:off x="5179219" y="360045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$3500</a:t>
            </a:r>
            <a:endParaRPr lang="en-GB" sz="1800" dirty="0"/>
          </a:p>
        </p:txBody>
      </p:sp>
      <p:sp>
        <p:nvSpPr>
          <p:cNvPr id="157740" name="Text Box 44"/>
          <p:cNvSpPr txBox="1">
            <a:spLocks noChangeArrowheads="1"/>
          </p:cNvSpPr>
          <p:nvPr/>
        </p:nvSpPr>
        <p:spPr bwMode="auto">
          <a:xfrm>
            <a:off x="5179219" y="302895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$3100</a:t>
            </a:r>
            <a:endParaRPr lang="en-GB" sz="1800" dirty="0"/>
          </a:p>
        </p:txBody>
      </p:sp>
      <p:sp>
        <p:nvSpPr>
          <p:cNvPr id="157741" name="Text Box 45"/>
          <p:cNvSpPr txBox="1">
            <a:spLocks noChangeArrowheads="1"/>
          </p:cNvSpPr>
          <p:nvPr/>
        </p:nvSpPr>
        <p:spPr bwMode="auto">
          <a:xfrm>
            <a:off x="5179219" y="2353866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$3200</a:t>
            </a:r>
            <a:endParaRPr lang="en-GB" sz="1800" dirty="0"/>
          </a:p>
        </p:txBody>
      </p:sp>
      <p:sp>
        <p:nvSpPr>
          <p:cNvPr id="157742" name="Text Box 46"/>
          <p:cNvSpPr txBox="1">
            <a:spLocks noChangeArrowheads="1"/>
          </p:cNvSpPr>
          <p:nvPr/>
        </p:nvSpPr>
        <p:spPr bwMode="auto">
          <a:xfrm>
            <a:off x="6966347" y="4310064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$2000</a:t>
            </a:r>
            <a:endParaRPr lang="en-GB" sz="1800" dirty="0"/>
          </a:p>
        </p:txBody>
      </p:sp>
      <p:sp>
        <p:nvSpPr>
          <p:cNvPr id="157743" name="Text Box 47"/>
          <p:cNvSpPr txBox="1">
            <a:spLocks noChangeArrowheads="1"/>
          </p:cNvSpPr>
          <p:nvPr/>
        </p:nvSpPr>
        <p:spPr bwMode="auto">
          <a:xfrm>
            <a:off x="6966347" y="361712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$2100</a:t>
            </a:r>
            <a:endParaRPr lang="en-GB" sz="1800" dirty="0"/>
          </a:p>
        </p:txBody>
      </p:sp>
      <p:sp>
        <p:nvSpPr>
          <p:cNvPr id="157744" name="Text Box 48"/>
          <p:cNvSpPr txBox="1">
            <a:spLocks noChangeArrowheads="1"/>
          </p:cNvSpPr>
          <p:nvPr/>
        </p:nvSpPr>
        <p:spPr bwMode="auto">
          <a:xfrm>
            <a:off x="6966347" y="304562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latin typeface="Arial" charset="0"/>
              </a:rPr>
              <a:t>$2100</a:t>
            </a:r>
            <a:endParaRPr lang="en-GB" sz="1800" dirty="0"/>
          </a:p>
        </p:txBody>
      </p:sp>
      <p:sp>
        <p:nvSpPr>
          <p:cNvPr id="157754" name="Text Box 58"/>
          <p:cNvSpPr txBox="1">
            <a:spLocks noChangeArrowheads="1"/>
          </p:cNvSpPr>
          <p:nvPr/>
        </p:nvSpPr>
        <p:spPr bwMode="auto">
          <a:xfrm>
            <a:off x="3395662" y="388620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solidFill>
                  <a:srgbClr val="FF0080"/>
                </a:solidFill>
                <a:latin typeface="Arial" charset="0"/>
              </a:rPr>
              <a:t>$1500</a:t>
            </a:r>
            <a:endParaRPr lang="en-GB" sz="1800" dirty="0"/>
          </a:p>
        </p:txBody>
      </p:sp>
      <p:sp>
        <p:nvSpPr>
          <p:cNvPr id="157755" name="Text Box 59"/>
          <p:cNvSpPr txBox="1">
            <a:spLocks noChangeArrowheads="1"/>
          </p:cNvSpPr>
          <p:nvPr/>
        </p:nvSpPr>
        <p:spPr bwMode="auto">
          <a:xfrm>
            <a:off x="5144691" y="3225404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solidFill>
                  <a:srgbClr val="FF0080"/>
                </a:solidFill>
                <a:latin typeface="Arial" charset="0"/>
              </a:rPr>
              <a:t>$5100</a:t>
            </a:r>
            <a:endParaRPr lang="en-GB" sz="1800" dirty="0"/>
          </a:p>
        </p:txBody>
      </p:sp>
      <p:sp>
        <p:nvSpPr>
          <p:cNvPr id="157756" name="Text Box 60"/>
          <p:cNvSpPr txBox="1">
            <a:spLocks noChangeArrowheads="1"/>
          </p:cNvSpPr>
          <p:nvPr/>
        </p:nvSpPr>
        <p:spPr bwMode="auto">
          <a:xfrm>
            <a:off x="5150644" y="264557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solidFill>
                  <a:srgbClr val="FF0080"/>
                </a:solidFill>
                <a:latin typeface="Arial" charset="0"/>
              </a:rPr>
              <a:t>$5200</a:t>
            </a:r>
            <a:endParaRPr lang="en-GB" sz="1800" dirty="0"/>
          </a:p>
        </p:txBody>
      </p:sp>
      <p:sp>
        <p:nvSpPr>
          <p:cNvPr id="157757" name="Text Box 61"/>
          <p:cNvSpPr txBox="1">
            <a:spLocks noChangeArrowheads="1"/>
          </p:cNvSpPr>
          <p:nvPr/>
        </p:nvSpPr>
        <p:spPr bwMode="auto">
          <a:xfrm>
            <a:off x="5175647" y="194310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solidFill>
                  <a:srgbClr val="FF0080"/>
                </a:solidFill>
                <a:latin typeface="Arial" charset="0"/>
              </a:rPr>
              <a:t>$5400</a:t>
            </a:r>
            <a:endParaRPr lang="en-GB" sz="1800" dirty="0"/>
          </a:p>
        </p:txBody>
      </p:sp>
      <p:sp>
        <p:nvSpPr>
          <p:cNvPr id="157758" name="Text Box 62"/>
          <p:cNvSpPr txBox="1">
            <a:spLocks noChangeArrowheads="1"/>
          </p:cNvSpPr>
          <p:nvPr/>
        </p:nvSpPr>
        <p:spPr bwMode="auto">
          <a:xfrm>
            <a:off x="6940153" y="2639616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solidFill>
                  <a:srgbClr val="FF0080"/>
                </a:solidFill>
                <a:latin typeface="Arial" charset="0"/>
              </a:rPr>
              <a:t>$7300</a:t>
            </a:r>
            <a:endParaRPr lang="en-GB" sz="1800" dirty="0"/>
          </a:p>
        </p:txBody>
      </p:sp>
      <p:sp>
        <p:nvSpPr>
          <p:cNvPr id="157759" name="Text Box 63"/>
          <p:cNvSpPr txBox="1">
            <a:spLocks noChangeArrowheads="1"/>
          </p:cNvSpPr>
          <p:nvPr/>
        </p:nvSpPr>
        <p:spPr bwMode="auto">
          <a:xfrm>
            <a:off x="6928247" y="321945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solidFill>
                  <a:srgbClr val="FF0080"/>
                </a:solidFill>
                <a:latin typeface="Arial" charset="0"/>
              </a:rPr>
              <a:t>$7200</a:t>
            </a:r>
            <a:endParaRPr lang="en-GB" sz="1800" dirty="0"/>
          </a:p>
        </p:txBody>
      </p:sp>
      <p:sp>
        <p:nvSpPr>
          <p:cNvPr id="157760" name="Text Box 64"/>
          <p:cNvSpPr txBox="1">
            <a:spLocks noChangeArrowheads="1"/>
          </p:cNvSpPr>
          <p:nvPr/>
        </p:nvSpPr>
        <p:spPr bwMode="auto">
          <a:xfrm>
            <a:off x="6934200" y="390525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solidFill>
                  <a:srgbClr val="FF0080"/>
                </a:solidFill>
                <a:latin typeface="Arial" charset="0"/>
              </a:rPr>
              <a:t>$7100</a:t>
            </a:r>
            <a:endParaRPr lang="en-GB" sz="1800" dirty="0"/>
          </a:p>
        </p:txBody>
      </p:sp>
      <p:sp>
        <p:nvSpPr>
          <p:cNvPr id="157745" name="Text Box 49"/>
          <p:cNvSpPr txBox="1">
            <a:spLocks noChangeArrowheads="1"/>
          </p:cNvSpPr>
          <p:nvPr/>
        </p:nvSpPr>
        <p:spPr bwMode="auto">
          <a:xfrm>
            <a:off x="3095625" y="4114801"/>
            <a:ext cx="283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7746" name="Text Box 50"/>
          <p:cNvSpPr txBox="1">
            <a:spLocks noChangeArrowheads="1"/>
          </p:cNvSpPr>
          <p:nvPr/>
        </p:nvSpPr>
        <p:spPr bwMode="auto">
          <a:xfrm>
            <a:off x="6256735" y="3829051"/>
            <a:ext cx="283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7747" name="Text Box 51"/>
          <p:cNvSpPr txBox="1">
            <a:spLocks noChangeArrowheads="1"/>
          </p:cNvSpPr>
          <p:nvPr/>
        </p:nvSpPr>
        <p:spPr bwMode="auto">
          <a:xfrm>
            <a:off x="6275785" y="3437336"/>
            <a:ext cx="283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7748" name="Text Box 52"/>
          <p:cNvSpPr txBox="1">
            <a:spLocks noChangeArrowheads="1"/>
          </p:cNvSpPr>
          <p:nvPr/>
        </p:nvSpPr>
        <p:spPr bwMode="auto">
          <a:xfrm>
            <a:off x="6232922" y="2863455"/>
            <a:ext cx="283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7749" name="Text Box 53"/>
          <p:cNvSpPr txBox="1">
            <a:spLocks noChangeArrowheads="1"/>
          </p:cNvSpPr>
          <p:nvPr/>
        </p:nvSpPr>
        <p:spPr bwMode="auto">
          <a:xfrm>
            <a:off x="6294835" y="2537224"/>
            <a:ext cx="283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7750" name="Text Box 54"/>
          <p:cNvSpPr txBox="1">
            <a:spLocks noChangeArrowheads="1"/>
          </p:cNvSpPr>
          <p:nvPr/>
        </p:nvSpPr>
        <p:spPr bwMode="auto">
          <a:xfrm>
            <a:off x="6174582" y="3143251"/>
            <a:ext cx="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$600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7751" name="Text Box 55"/>
          <p:cNvSpPr txBox="1">
            <a:spLocks noChangeArrowheads="1"/>
          </p:cNvSpPr>
          <p:nvPr/>
        </p:nvSpPr>
        <p:spPr bwMode="auto">
          <a:xfrm>
            <a:off x="4581526" y="3737374"/>
            <a:ext cx="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$100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7752" name="Text Box 56"/>
          <p:cNvSpPr txBox="1">
            <a:spLocks noChangeArrowheads="1"/>
          </p:cNvSpPr>
          <p:nvPr/>
        </p:nvSpPr>
        <p:spPr bwMode="auto">
          <a:xfrm>
            <a:off x="4581526" y="3268267"/>
            <a:ext cx="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$600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157753" name="Text Box 57"/>
          <p:cNvSpPr txBox="1">
            <a:spLocks noChangeArrowheads="1"/>
          </p:cNvSpPr>
          <p:nvPr/>
        </p:nvSpPr>
        <p:spPr bwMode="auto">
          <a:xfrm>
            <a:off x="4581526" y="2868217"/>
            <a:ext cx="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500" tIns="0" rIns="13500" bIns="0">
            <a:spAutoFit/>
          </a:bodyPr>
          <a:lstStyle/>
          <a:p>
            <a:pPr algn="l"/>
            <a:r>
              <a:rPr lang="en-GB" sz="1800" dirty="0">
                <a:solidFill>
                  <a:srgbClr val="000099"/>
                </a:solidFill>
                <a:latin typeface="Arial" charset="0"/>
              </a:rPr>
              <a:t>$700</a:t>
            </a:r>
            <a:endParaRPr lang="en-GB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2708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Total costs</a:t>
            </a: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61E6-7DC8-4148-B357-D16EFCB5CDE4}" type="slidenum">
              <a:rPr lang="en-GB"/>
              <a:pPr/>
              <a:t>209</a:t>
            </a:fld>
            <a:endParaRPr lang="en-GB"/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/>
        </p:nvGraphicFramePr>
        <p:xfrm>
          <a:off x="1104900" y="2000250"/>
          <a:ext cx="866775" cy="2469358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5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8745" name="Oval 25"/>
          <p:cNvSpPr>
            <a:spLocks noChangeArrowheads="1"/>
          </p:cNvSpPr>
          <p:nvPr/>
        </p:nvSpPr>
        <p:spPr bwMode="auto">
          <a:xfrm>
            <a:off x="3643313" y="411361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1</a:t>
            </a:r>
            <a:endParaRPr lang="en-GB" sz="1800"/>
          </a:p>
        </p:txBody>
      </p:sp>
      <p:sp>
        <p:nvSpPr>
          <p:cNvPr id="158746" name="Oval 26"/>
          <p:cNvSpPr>
            <a:spLocks noChangeArrowheads="1"/>
          </p:cNvSpPr>
          <p:nvPr/>
        </p:nvSpPr>
        <p:spPr bwMode="auto">
          <a:xfrm>
            <a:off x="5376863" y="21717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4</a:t>
            </a:r>
            <a:endParaRPr lang="en-GB" sz="1800"/>
          </a:p>
        </p:txBody>
      </p:sp>
      <p:sp>
        <p:nvSpPr>
          <p:cNvPr id="158747" name="Oval 27"/>
          <p:cNvSpPr>
            <a:spLocks noChangeArrowheads="1"/>
          </p:cNvSpPr>
          <p:nvPr/>
        </p:nvSpPr>
        <p:spPr bwMode="auto">
          <a:xfrm>
            <a:off x="2714625" y="4114800"/>
            <a:ext cx="247650" cy="228600"/>
          </a:xfrm>
          <a:prstGeom prst="ellipse">
            <a:avLst/>
          </a:prstGeom>
          <a:solidFill>
            <a:srgbClr val="FF0080"/>
          </a:solidFill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58748" name="AutoShape 28"/>
          <p:cNvCxnSpPr>
            <a:cxnSpLocks noChangeShapeType="1"/>
            <a:stCxn id="158747" idx="6"/>
            <a:endCxn id="158745" idx="2"/>
          </p:cNvCxnSpPr>
          <p:nvPr/>
        </p:nvCxnSpPr>
        <p:spPr bwMode="auto">
          <a:xfrm flipV="1">
            <a:off x="2969420" y="4227911"/>
            <a:ext cx="673894" cy="119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749" name="AutoShape 29"/>
          <p:cNvCxnSpPr>
            <a:cxnSpLocks noChangeShapeType="1"/>
            <a:stCxn id="158745" idx="6"/>
            <a:endCxn id="158746" idx="2"/>
          </p:cNvCxnSpPr>
          <p:nvPr/>
        </p:nvCxnSpPr>
        <p:spPr bwMode="auto">
          <a:xfrm flipV="1">
            <a:off x="3890963" y="2286001"/>
            <a:ext cx="1485900" cy="19419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750" name="AutoShape 30"/>
          <p:cNvCxnSpPr>
            <a:cxnSpLocks noChangeShapeType="1"/>
            <a:stCxn id="158745" idx="6"/>
            <a:endCxn id="158755" idx="2"/>
          </p:cNvCxnSpPr>
          <p:nvPr/>
        </p:nvCxnSpPr>
        <p:spPr bwMode="auto">
          <a:xfrm flipV="1">
            <a:off x="3890963" y="2971801"/>
            <a:ext cx="1485900" cy="12561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751" name="AutoShape 31"/>
          <p:cNvCxnSpPr>
            <a:cxnSpLocks noChangeShapeType="1"/>
            <a:stCxn id="158745" idx="6"/>
            <a:endCxn id="158756" idx="2"/>
          </p:cNvCxnSpPr>
          <p:nvPr/>
        </p:nvCxnSpPr>
        <p:spPr bwMode="auto">
          <a:xfrm flipV="1">
            <a:off x="3890963" y="3543301"/>
            <a:ext cx="1485900" cy="6846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752" name="AutoShape 32"/>
          <p:cNvCxnSpPr>
            <a:cxnSpLocks noChangeShapeType="1"/>
            <a:stCxn id="158755" idx="6"/>
            <a:endCxn id="158759" idx="2"/>
          </p:cNvCxnSpPr>
          <p:nvPr/>
        </p:nvCxnSpPr>
        <p:spPr bwMode="auto">
          <a:xfrm>
            <a:off x="5624512" y="2971800"/>
            <a:ext cx="1557338" cy="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753" name="AutoShape 33"/>
          <p:cNvCxnSpPr>
            <a:cxnSpLocks noChangeShapeType="1"/>
            <a:stCxn id="158756" idx="6"/>
            <a:endCxn id="158757" idx="2"/>
          </p:cNvCxnSpPr>
          <p:nvPr/>
        </p:nvCxnSpPr>
        <p:spPr bwMode="auto">
          <a:xfrm>
            <a:off x="5624512" y="3543300"/>
            <a:ext cx="1557338" cy="68580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754" name="AutoShape 34"/>
          <p:cNvCxnSpPr>
            <a:cxnSpLocks noChangeShapeType="1"/>
            <a:stCxn id="158756" idx="6"/>
            <a:endCxn id="158758" idx="2"/>
          </p:cNvCxnSpPr>
          <p:nvPr/>
        </p:nvCxnSpPr>
        <p:spPr bwMode="auto">
          <a:xfrm>
            <a:off x="5624512" y="3543300"/>
            <a:ext cx="1557338" cy="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8755" name="Oval 35"/>
          <p:cNvSpPr>
            <a:spLocks noChangeArrowheads="1"/>
          </p:cNvSpPr>
          <p:nvPr/>
        </p:nvSpPr>
        <p:spPr bwMode="auto">
          <a:xfrm>
            <a:off x="5376863" y="28575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3</a:t>
            </a:r>
            <a:endParaRPr lang="en-GB" sz="1800"/>
          </a:p>
        </p:txBody>
      </p:sp>
      <p:sp>
        <p:nvSpPr>
          <p:cNvPr id="158756" name="Oval 36"/>
          <p:cNvSpPr>
            <a:spLocks noChangeArrowheads="1"/>
          </p:cNvSpPr>
          <p:nvPr/>
        </p:nvSpPr>
        <p:spPr bwMode="auto">
          <a:xfrm>
            <a:off x="5376863" y="34290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2</a:t>
            </a:r>
            <a:endParaRPr lang="en-GB" sz="1800"/>
          </a:p>
        </p:txBody>
      </p:sp>
      <p:sp>
        <p:nvSpPr>
          <p:cNvPr id="158757" name="Oval 37"/>
          <p:cNvSpPr>
            <a:spLocks noChangeArrowheads="1"/>
          </p:cNvSpPr>
          <p:nvPr/>
        </p:nvSpPr>
        <p:spPr bwMode="auto">
          <a:xfrm>
            <a:off x="7181850" y="41148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5</a:t>
            </a:r>
            <a:endParaRPr lang="en-GB" sz="1800"/>
          </a:p>
        </p:txBody>
      </p:sp>
      <p:sp>
        <p:nvSpPr>
          <p:cNvPr id="158758" name="Oval 38"/>
          <p:cNvSpPr>
            <a:spLocks noChangeArrowheads="1"/>
          </p:cNvSpPr>
          <p:nvPr/>
        </p:nvSpPr>
        <p:spPr bwMode="auto">
          <a:xfrm>
            <a:off x="7181850" y="34290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6</a:t>
            </a:r>
            <a:endParaRPr lang="en-GB" sz="1800"/>
          </a:p>
        </p:txBody>
      </p:sp>
      <p:sp>
        <p:nvSpPr>
          <p:cNvPr id="158759" name="Oval 39"/>
          <p:cNvSpPr>
            <a:spLocks noChangeArrowheads="1"/>
          </p:cNvSpPr>
          <p:nvPr/>
        </p:nvSpPr>
        <p:spPr bwMode="auto">
          <a:xfrm>
            <a:off x="7181850" y="28575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7</a:t>
            </a:r>
            <a:endParaRPr lang="en-GB" sz="1800"/>
          </a:p>
        </p:txBody>
      </p:sp>
      <p:sp>
        <p:nvSpPr>
          <p:cNvPr id="158760" name="Text Box 40"/>
          <p:cNvSpPr txBox="1">
            <a:spLocks noChangeArrowheads="1"/>
          </p:cNvSpPr>
          <p:nvPr/>
        </p:nvSpPr>
        <p:spPr bwMode="auto">
          <a:xfrm>
            <a:off x="6940153" y="2639616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solidFill>
                  <a:srgbClr val="FF0080"/>
                </a:solidFill>
                <a:latin typeface="Arial" charset="0"/>
              </a:rPr>
              <a:t>$7300</a:t>
            </a:r>
            <a:endParaRPr lang="en-GB" sz="1800" dirty="0"/>
          </a:p>
        </p:txBody>
      </p:sp>
      <p:sp>
        <p:nvSpPr>
          <p:cNvPr id="158761" name="Text Box 41"/>
          <p:cNvSpPr txBox="1">
            <a:spLocks noChangeArrowheads="1"/>
          </p:cNvSpPr>
          <p:nvPr/>
        </p:nvSpPr>
        <p:spPr bwMode="auto">
          <a:xfrm>
            <a:off x="6928247" y="321945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solidFill>
                  <a:srgbClr val="FF0080"/>
                </a:solidFill>
                <a:latin typeface="Arial" charset="0"/>
              </a:rPr>
              <a:t>$7200</a:t>
            </a:r>
            <a:endParaRPr lang="en-GB" sz="1800" dirty="0"/>
          </a:p>
        </p:txBody>
      </p:sp>
      <p:sp>
        <p:nvSpPr>
          <p:cNvPr id="158762" name="Text Box 42"/>
          <p:cNvSpPr txBox="1">
            <a:spLocks noChangeArrowheads="1"/>
          </p:cNvSpPr>
          <p:nvPr/>
        </p:nvSpPr>
        <p:spPr bwMode="auto">
          <a:xfrm>
            <a:off x="6934200" y="390525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solidFill>
                  <a:srgbClr val="FF0080"/>
                </a:solidFill>
                <a:latin typeface="Arial" charset="0"/>
              </a:rPr>
              <a:t>$7100</a:t>
            </a:r>
            <a:endParaRPr lang="en-GB" sz="1800" dirty="0"/>
          </a:p>
        </p:txBody>
      </p:sp>
      <p:sp>
        <p:nvSpPr>
          <p:cNvPr id="158763" name="Text Box 43"/>
          <p:cNvSpPr txBox="1">
            <a:spLocks noChangeArrowheads="1"/>
          </p:cNvSpPr>
          <p:nvPr/>
        </p:nvSpPr>
        <p:spPr bwMode="auto">
          <a:xfrm>
            <a:off x="6429375" y="4639866"/>
            <a:ext cx="1903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>
                <a:solidFill>
                  <a:srgbClr val="FF0080"/>
                </a:solidFill>
                <a:latin typeface="Arial" charset="0"/>
              </a:rPr>
              <a:t>Lowest total cost</a:t>
            </a:r>
            <a:endParaRPr lang="en-GB" sz="1800"/>
          </a:p>
        </p:txBody>
      </p:sp>
      <p:sp>
        <p:nvSpPr>
          <p:cNvPr id="158764" name="Freeform 44"/>
          <p:cNvSpPr>
            <a:spLocks/>
          </p:cNvSpPr>
          <p:nvPr/>
        </p:nvSpPr>
        <p:spPr bwMode="auto">
          <a:xfrm>
            <a:off x="7605713" y="4033838"/>
            <a:ext cx="495300" cy="742950"/>
          </a:xfrm>
          <a:custGeom>
            <a:avLst/>
            <a:gdLst>
              <a:gd name="T0" fmla="*/ 240 w 384"/>
              <a:gd name="T1" fmla="*/ 624 h 624"/>
              <a:gd name="T2" fmla="*/ 384 w 384"/>
              <a:gd name="T3" fmla="*/ 624 h 624"/>
              <a:gd name="T4" fmla="*/ 384 w 384"/>
              <a:gd name="T5" fmla="*/ 0 h 624"/>
              <a:gd name="T6" fmla="*/ 0 w 384"/>
              <a:gd name="T7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624">
                <a:moveTo>
                  <a:pt x="240" y="624"/>
                </a:moveTo>
                <a:lnTo>
                  <a:pt x="384" y="62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87096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Necessary Condition for Optimality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371600" y="3771900"/>
            <a:ext cx="6781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rot="-5400000">
            <a:off x="-76200" y="2768600"/>
            <a:ext cx="28956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1905000" y="1751013"/>
            <a:ext cx="5638800" cy="1905000"/>
            <a:chOff x="1200" y="1135"/>
            <a:chExt cx="3552" cy="1200"/>
          </a:xfrm>
        </p:grpSpPr>
        <p:sp>
          <p:nvSpPr>
            <p:cNvPr id="13318" name="Arc 6"/>
            <p:cNvSpPr>
              <a:spLocks/>
            </p:cNvSpPr>
            <p:nvPr/>
          </p:nvSpPr>
          <p:spPr bwMode="auto">
            <a:xfrm>
              <a:off x="2964" y="1135"/>
              <a:ext cx="1788" cy="1200"/>
            </a:xfrm>
            <a:custGeom>
              <a:avLst/>
              <a:gdLst>
                <a:gd name="G0" fmla="+- 151 0 0"/>
                <a:gd name="G1" fmla="+- 21600 0 0"/>
                <a:gd name="G2" fmla="+- 21600 0 0"/>
                <a:gd name="T0" fmla="*/ 0 w 21749"/>
                <a:gd name="T1" fmla="*/ 1 h 21600"/>
                <a:gd name="T2" fmla="*/ 21749 w 21749"/>
                <a:gd name="T3" fmla="*/ 21319 h 21600"/>
                <a:gd name="T4" fmla="*/ 151 w 217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9" h="21600" fill="none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</a:path>
                <a:path w="21749" h="21600" stroke="0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  <a:lnTo>
                    <a:pt x="151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Arc 7"/>
            <p:cNvSpPr>
              <a:spLocks/>
            </p:cNvSpPr>
            <p:nvPr/>
          </p:nvSpPr>
          <p:spPr bwMode="auto">
            <a:xfrm flipH="1">
              <a:off x="1200" y="1135"/>
              <a:ext cx="1788" cy="1200"/>
            </a:xfrm>
            <a:custGeom>
              <a:avLst/>
              <a:gdLst>
                <a:gd name="G0" fmla="+- 151 0 0"/>
                <a:gd name="G1" fmla="+- 21600 0 0"/>
                <a:gd name="G2" fmla="+- 21600 0 0"/>
                <a:gd name="T0" fmla="*/ 0 w 21749"/>
                <a:gd name="T1" fmla="*/ 1 h 21600"/>
                <a:gd name="T2" fmla="*/ 21749 w 21749"/>
                <a:gd name="T3" fmla="*/ 21319 h 21600"/>
                <a:gd name="T4" fmla="*/ 151 w 217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9" h="21600" fill="none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</a:path>
                <a:path w="21749" h="21600" stroke="0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  <a:lnTo>
                    <a:pt x="151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985125" y="38322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524000" y="12446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f(x)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724400" y="1778000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514850" y="37719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30000"/>
              <a:t>*</a:t>
            </a:r>
            <a:endParaRPr lang="en-GB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85800" y="15113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</a:t>
            </a:r>
            <a:r>
              <a:rPr lang="en-GB" baseline="30000"/>
              <a:t>*</a:t>
            </a:r>
            <a:r>
              <a:rPr lang="en-GB"/>
              <a:t>)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1371600" y="17526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1447800" y="4368800"/>
          <a:ext cx="6427788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" name="Equation" r:id="rId3" imgW="6426200" imgH="2184400" progId="Equation.DSMT4">
                  <p:embed/>
                </p:oleObj>
              </mc:Choice>
              <mc:Fallback>
                <p:oleObj name="Equation" r:id="rId3" imgW="6426200" imgH="2184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368800"/>
                        <a:ext cx="6427788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2057400" y="1625600"/>
            <a:ext cx="1828800" cy="1055688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 flipV="1">
            <a:off x="5562600" y="1625600"/>
            <a:ext cx="1828800" cy="1055688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31" name="Object 19"/>
          <p:cNvGraphicFramePr>
            <a:graphicFrameLocks noChangeAspect="1"/>
          </p:cNvGraphicFramePr>
          <p:nvPr/>
        </p:nvGraphicFramePr>
        <p:xfrm>
          <a:off x="6019800" y="2311400"/>
          <a:ext cx="81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" name="Equation" r:id="rId5" imgW="812800" imgH="698500" progId="Equation.DSMT4">
                  <p:embed/>
                </p:oleObj>
              </mc:Choice>
              <mc:Fallback>
                <p:oleObj name="Equation" r:id="rId5" imgW="812800" imgH="6985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311400"/>
                        <a:ext cx="81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" name="Object 20"/>
          <p:cNvGraphicFramePr>
            <a:graphicFrameLocks noChangeAspect="1"/>
          </p:cNvGraphicFramePr>
          <p:nvPr/>
        </p:nvGraphicFramePr>
        <p:xfrm>
          <a:off x="2616200" y="2311400"/>
          <a:ext cx="81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" name="Equation" r:id="rId7" imgW="812800" imgH="698500" progId="Equation.DSMT4">
                  <p:embed/>
                </p:oleObj>
              </mc:Choice>
              <mc:Fallback>
                <p:oleObj name="Equation" r:id="rId7" imgW="812800" imgH="6985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311400"/>
                        <a:ext cx="81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Optimal solution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/>
              <a:t>© 2015 Daniel Kirschen and the University of Washington</a:t>
            </a:r>
            <a:endParaRPr lang="en-GB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297D-0D3C-3741-B367-863693FCB784}" type="slidenum">
              <a:rPr lang="en-GB"/>
              <a:pPr/>
              <a:t>210</a:t>
            </a:fld>
            <a:endParaRPr lang="en-GB"/>
          </a:p>
        </p:txBody>
      </p:sp>
      <p:graphicFrame>
        <p:nvGraphicFramePr>
          <p:cNvPr id="159747" name="Group 3"/>
          <p:cNvGraphicFramePr>
            <a:graphicFrameLocks noGrp="1"/>
          </p:cNvGraphicFramePr>
          <p:nvPr/>
        </p:nvGraphicFramePr>
        <p:xfrm>
          <a:off x="1104900" y="2000250"/>
          <a:ext cx="866775" cy="2469358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7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5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9769" name="Oval 25"/>
          <p:cNvSpPr>
            <a:spLocks noChangeArrowheads="1"/>
          </p:cNvSpPr>
          <p:nvPr/>
        </p:nvSpPr>
        <p:spPr bwMode="auto">
          <a:xfrm>
            <a:off x="3643313" y="411361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1</a:t>
            </a:r>
            <a:endParaRPr lang="en-GB" sz="1800"/>
          </a:p>
        </p:txBody>
      </p:sp>
      <p:sp>
        <p:nvSpPr>
          <p:cNvPr id="159770" name="Oval 26"/>
          <p:cNvSpPr>
            <a:spLocks noChangeArrowheads="1"/>
          </p:cNvSpPr>
          <p:nvPr/>
        </p:nvSpPr>
        <p:spPr bwMode="auto">
          <a:xfrm>
            <a:off x="2714625" y="4114800"/>
            <a:ext cx="247650" cy="228600"/>
          </a:xfrm>
          <a:prstGeom prst="ellipse">
            <a:avLst/>
          </a:prstGeom>
          <a:solidFill>
            <a:srgbClr val="FF0080"/>
          </a:solidFill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59771" name="AutoShape 27"/>
          <p:cNvCxnSpPr>
            <a:cxnSpLocks noChangeShapeType="1"/>
            <a:stCxn id="159770" idx="6"/>
            <a:endCxn id="159769" idx="2"/>
          </p:cNvCxnSpPr>
          <p:nvPr/>
        </p:nvCxnSpPr>
        <p:spPr bwMode="auto">
          <a:xfrm flipV="1">
            <a:off x="2969420" y="4227911"/>
            <a:ext cx="673894" cy="119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9772" name="AutoShape 28"/>
          <p:cNvCxnSpPr>
            <a:cxnSpLocks noChangeShapeType="1"/>
            <a:stCxn id="159769" idx="6"/>
            <a:endCxn id="159774" idx="2"/>
          </p:cNvCxnSpPr>
          <p:nvPr/>
        </p:nvCxnSpPr>
        <p:spPr bwMode="auto">
          <a:xfrm flipV="1">
            <a:off x="3890963" y="3543301"/>
            <a:ext cx="1485900" cy="68461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9773" name="AutoShape 29"/>
          <p:cNvCxnSpPr>
            <a:cxnSpLocks noChangeShapeType="1"/>
            <a:stCxn id="159774" idx="6"/>
            <a:endCxn id="159775" idx="2"/>
          </p:cNvCxnSpPr>
          <p:nvPr/>
        </p:nvCxnSpPr>
        <p:spPr bwMode="auto">
          <a:xfrm>
            <a:off x="5624512" y="3543300"/>
            <a:ext cx="1557338" cy="685800"/>
          </a:xfrm>
          <a:prstGeom prst="straightConnector1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9774" name="Oval 30"/>
          <p:cNvSpPr>
            <a:spLocks noChangeArrowheads="1"/>
          </p:cNvSpPr>
          <p:nvPr/>
        </p:nvSpPr>
        <p:spPr bwMode="auto">
          <a:xfrm>
            <a:off x="5376863" y="34290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2</a:t>
            </a:r>
            <a:endParaRPr lang="en-GB" sz="1800"/>
          </a:p>
        </p:txBody>
      </p:sp>
      <p:sp>
        <p:nvSpPr>
          <p:cNvPr id="159775" name="Oval 31"/>
          <p:cNvSpPr>
            <a:spLocks noChangeArrowheads="1"/>
          </p:cNvSpPr>
          <p:nvPr/>
        </p:nvSpPr>
        <p:spPr bwMode="auto">
          <a:xfrm>
            <a:off x="7181850" y="4114800"/>
            <a:ext cx="24765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800">
                <a:solidFill>
                  <a:schemeClr val="bg1"/>
                </a:solidFill>
                <a:latin typeface="Arial" charset="0"/>
              </a:rPr>
              <a:t>5</a:t>
            </a:r>
            <a:endParaRPr lang="en-GB" sz="1800"/>
          </a:p>
        </p:txBody>
      </p:sp>
      <p:sp>
        <p:nvSpPr>
          <p:cNvPr id="159776" name="Text Box 32"/>
          <p:cNvSpPr txBox="1">
            <a:spLocks noChangeArrowheads="1"/>
          </p:cNvSpPr>
          <p:nvPr/>
        </p:nvSpPr>
        <p:spPr bwMode="auto">
          <a:xfrm>
            <a:off x="6940153" y="3829051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800" dirty="0">
                <a:solidFill>
                  <a:srgbClr val="FF0080"/>
                </a:solidFill>
                <a:latin typeface="Arial" charset="0"/>
              </a:rPr>
              <a:t>$7100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1549421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example is intended to illustrate the principles of unit commitment</a:t>
            </a:r>
          </a:p>
          <a:p>
            <a:r>
              <a:rPr lang="en-GB" dirty="0"/>
              <a:t>Some constraints have been ignored and others artificially tightened to simplify the problem and make it solvable by hand</a:t>
            </a:r>
          </a:p>
          <a:p>
            <a:r>
              <a:rPr lang="en-GB" dirty="0"/>
              <a:t>Therefore it does not illustrate the true complexity of the problem</a:t>
            </a:r>
          </a:p>
          <a:p>
            <a:r>
              <a:rPr lang="en-GB" dirty="0"/>
              <a:t>The solution method used in this example is based on dynamic programming. This technique is no longer used in industry because it only works for small systems (&lt; 20 units)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4283968" cy="365125"/>
          </a:xfrm>
        </p:spPr>
        <p:txBody>
          <a:bodyPr/>
          <a:lstStyle/>
          <a:p>
            <a:r>
              <a:rPr lang="en-US" dirty="0"/>
              <a:t>© 2015 Daniel Kirschen and the University of Washington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3150B-C219-E143-86A9-C67C2DC87A94}" type="slidenum">
              <a:rPr lang="en-GB"/>
              <a:pPr/>
              <a:t>211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723941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2877742"/>
            <a:ext cx="5829300" cy="110251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0000"/>
                </a:solidFill>
                <a:cs typeface="+mj-cs"/>
              </a:rPr>
              <a:t>Linear Programming (LP)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  <a:p>
            <a:fld id="{9FDFE08D-13A2-4147-9310-C11F5E713619}" type="slidenum">
              <a:rPr lang="en-GB" smtClean="0"/>
              <a:pPr/>
              <a:t>212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48081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Motivation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optimization problems are linear</a:t>
            </a:r>
          </a:p>
          <a:p>
            <a:pPr lvl="1"/>
            <a:r>
              <a:rPr lang="en-US" dirty="0"/>
              <a:t>Linear objective function</a:t>
            </a:r>
          </a:p>
          <a:p>
            <a:pPr lvl="1"/>
            <a:r>
              <a:rPr lang="en-US" dirty="0"/>
              <a:t>All constraints are linear</a:t>
            </a:r>
          </a:p>
          <a:p>
            <a:r>
              <a:rPr lang="en-US" dirty="0"/>
              <a:t>Non-linear problems can be linearized:</a:t>
            </a:r>
          </a:p>
          <a:p>
            <a:pPr lvl="1"/>
            <a:r>
              <a:rPr lang="en-US" dirty="0"/>
              <a:t>Piecewise linear cost curves</a:t>
            </a:r>
          </a:p>
          <a:p>
            <a:pPr lvl="1"/>
            <a:r>
              <a:rPr lang="en-US" dirty="0"/>
              <a:t>DC power flow</a:t>
            </a:r>
          </a:p>
          <a:p>
            <a:r>
              <a:rPr lang="en-US" dirty="0"/>
              <a:t>Efficient and robust method to solve such problems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Daniel Kirschen and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  <a:p>
            <a:fld id="{65D893BF-32D9-704B-8BDE-4213057E0877}" type="slidenum">
              <a:rPr lang="en-GB" smtClean="0"/>
              <a:pPr/>
              <a:t>213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65972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Piecewise linearization of a cost curve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Daniel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214</a:t>
            </a:fld>
            <a:endParaRPr lang="en-GB"/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6366330" y="4956285"/>
            <a:ext cx="38356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500" dirty="0">
                <a:latin typeface="Arial" charset="0"/>
              </a:rPr>
              <a:t>P</a:t>
            </a:r>
            <a:r>
              <a:rPr lang="en-GB" sz="1500" baseline="-25000" dirty="0">
                <a:latin typeface="Arial" charset="0"/>
              </a:rPr>
              <a:t>A</a:t>
            </a:r>
            <a:endParaRPr lang="en-GB" sz="1500" dirty="0">
              <a:latin typeface="Arial" charset="0"/>
            </a:endParaRPr>
          </a:p>
        </p:txBody>
      </p:sp>
      <p:graphicFrame>
        <p:nvGraphicFramePr>
          <p:cNvPr id="291848" name="Object 8"/>
          <p:cNvGraphicFramePr>
            <a:graphicFrameLocks noChangeAspect="1"/>
          </p:cNvGraphicFramePr>
          <p:nvPr>
            <p:extLst/>
          </p:nvPr>
        </p:nvGraphicFramePr>
        <p:xfrm>
          <a:off x="2000250" y="2228850"/>
          <a:ext cx="400050" cy="36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1" name="Equation" r:id="rId3" imgW="330200" imgH="279400" progId="Equation.DSMT4">
                  <p:embed/>
                </p:oleObj>
              </mc:Choice>
              <mc:Fallback>
                <p:oleObj name="Equation" r:id="rId3" imgW="330200" imgH="279400" progId="Equation.DSMT4">
                  <p:embed/>
                  <p:pic>
                    <p:nvPicPr>
                      <p:cNvPr id="291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228850"/>
                        <a:ext cx="400050" cy="363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53" name="Line 13"/>
          <p:cNvSpPr>
            <a:spLocks noChangeShapeType="1"/>
          </p:cNvSpPr>
          <p:nvPr/>
        </p:nvSpPr>
        <p:spPr bwMode="auto">
          <a:xfrm>
            <a:off x="2490140" y="4838043"/>
            <a:ext cx="41517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91854" name="Line 14"/>
          <p:cNvSpPr>
            <a:spLocks noChangeShapeType="1"/>
          </p:cNvSpPr>
          <p:nvPr/>
        </p:nvSpPr>
        <p:spPr bwMode="auto">
          <a:xfrm flipV="1">
            <a:off x="2490140" y="2354974"/>
            <a:ext cx="0" cy="24830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3067050" y="2457450"/>
            <a:ext cx="2466975" cy="1794506"/>
          </a:xfrm>
          <a:custGeom>
            <a:avLst/>
            <a:gdLst>
              <a:gd name="connsiteX0" fmla="*/ 0 w 3289300"/>
              <a:gd name="connsiteY0" fmla="*/ 2387600 h 2392674"/>
              <a:gd name="connsiteX1" fmla="*/ 1244600 w 3289300"/>
              <a:gd name="connsiteY1" fmla="*/ 2235200 h 2392674"/>
              <a:gd name="connsiteX2" fmla="*/ 2743200 w 3289300"/>
              <a:gd name="connsiteY2" fmla="*/ 1346200 h 2392674"/>
              <a:gd name="connsiteX3" fmla="*/ 3289300 w 3289300"/>
              <a:gd name="connsiteY3" fmla="*/ 0 h 239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9300" h="2392674">
                <a:moveTo>
                  <a:pt x="0" y="2387600"/>
                </a:moveTo>
                <a:cubicBezTo>
                  <a:pt x="393700" y="2398183"/>
                  <a:pt x="787400" y="2408767"/>
                  <a:pt x="1244600" y="2235200"/>
                </a:cubicBezTo>
                <a:cubicBezTo>
                  <a:pt x="1701800" y="2061633"/>
                  <a:pt x="2402417" y="1718733"/>
                  <a:pt x="2743200" y="1346200"/>
                </a:cubicBezTo>
                <a:cubicBezTo>
                  <a:pt x="3083983" y="973667"/>
                  <a:pt x="3289300" y="0"/>
                  <a:pt x="3289300" y="0"/>
                </a:cubicBez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086100" y="4229100"/>
            <a:ext cx="0" cy="628650"/>
          </a:xfrm>
          <a:prstGeom prst="line">
            <a:avLst/>
          </a:prstGeom>
          <a:ln>
            <a:solidFill>
              <a:srgbClr val="720E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543550" y="2400300"/>
            <a:ext cx="0" cy="2457450"/>
          </a:xfrm>
          <a:prstGeom prst="line">
            <a:avLst/>
          </a:prstGeom>
          <a:ln>
            <a:solidFill>
              <a:srgbClr val="720E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048000" y="2400300"/>
            <a:ext cx="2495550" cy="2457450"/>
            <a:chOff x="2540000" y="2057400"/>
            <a:chExt cx="3327400" cy="3276600"/>
          </a:xfrm>
        </p:grpSpPr>
        <p:grpSp>
          <p:nvGrpSpPr>
            <p:cNvPr id="13" name="Group 12"/>
            <p:cNvGrpSpPr/>
            <p:nvPr/>
          </p:nvGrpSpPr>
          <p:grpSpPr>
            <a:xfrm>
              <a:off x="2540000" y="2057400"/>
              <a:ext cx="3327400" cy="2438400"/>
              <a:chOff x="2540000" y="2057400"/>
              <a:chExt cx="3327400" cy="24384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2540000" y="4343400"/>
                <a:ext cx="1295400" cy="152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810000" y="3429000"/>
                <a:ext cx="1524000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5334000" y="2057400"/>
                <a:ext cx="533400" cy="1371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 flipV="1">
              <a:off x="3810000" y="4343400"/>
              <a:ext cx="0" cy="990600"/>
            </a:xfrm>
            <a:prstGeom prst="line">
              <a:avLst/>
            </a:prstGeom>
            <a:ln>
              <a:solidFill>
                <a:srgbClr val="720E2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334000" y="3429000"/>
              <a:ext cx="0" cy="1905000"/>
            </a:xfrm>
            <a:prstGeom prst="line">
              <a:avLst/>
            </a:prstGeom>
            <a:ln>
              <a:solidFill>
                <a:srgbClr val="720E2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15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Mathematical formulation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B8F0E-73BA-CF47-B50A-DE82285745F6}" type="slidenum">
              <a:rPr lang="en-US"/>
              <a:pPr>
                <a:defRPr/>
              </a:pPr>
              <a:t>215</a:t>
            </a:fld>
            <a:endParaRPr lang="en-US"/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2008584" y="1828801"/>
            <a:ext cx="5592366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cs typeface="Arial" charset="0"/>
              </a:rPr>
              <a:t>		  </a:t>
            </a:r>
            <a:r>
              <a:rPr lang="en-US" sz="1500" i="1" dirty="0">
                <a:cs typeface="Arial" charset="0"/>
              </a:rPr>
              <a:t>n</a:t>
            </a:r>
            <a:r>
              <a:rPr lang="en-US" sz="1500" dirty="0">
                <a:cs typeface="Arial" charset="0"/>
              </a:rPr>
              <a:t> </a:t>
            </a:r>
          </a:p>
          <a:p>
            <a:pPr>
              <a:defRPr/>
            </a:pPr>
            <a:r>
              <a:rPr lang="en-US" sz="2100" dirty="0">
                <a:cs typeface="Arial" charset="0"/>
              </a:rPr>
              <a:t>minimize  	 </a:t>
            </a:r>
            <a:r>
              <a:rPr lang="el-GR" sz="2100" dirty="0">
                <a:cs typeface="Arial" charset="0"/>
              </a:rPr>
              <a:t>Σ</a:t>
            </a:r>
            <a:r>
              <a:rPr lang="en-US" sz="2100" dirty="0">
                <a:cs typeface="Arial" charset="0"/>
                <a:sym typeface="WP MathA" charset="0"/>
              </a:rPr>
              <a:t>  </a:t>
            </a:r>
            <a:r>
              <a:rPr lang="en-US" sz="2100" i="1" dirty="0" err="1">
                <a:cs typeface="Arial" charset="0"/>
                <a:sym typeface="WP MathA" charset="0"/>
              </a:rPr>
              <a:t>c</a:t>
            </a:r>
            <a:r>
              <a:rPr lang="en-US" sz="2100" i="1" baseline="-25000" dirty="0" err="1">
                <a:cs typeface="Arial" charset="0"/>
                <a:sym typeface="WP MathA" charset="0"/>
              </a:rPr>
              <a:t>j</a:t>
            </a:r>
            <a:r>
              <a:rPr lang="en-US" sz="2100" i="1" dirty="0">
                <a:cs typeface="Arial" charset="0"/>
                <a:sym typeface="WP MathA" charset="0"/>
              </a:rPr>
              <a:t> </a:t>
            </a:r>
            <a:r>
              <a:rPr lang="en-US" sz="2100" i="1" dirty="0" err="1">
                <a:cs typeface="Arial" charset="0"/>
                <a:sym typeface="WP MathA" charset="0"/>
              </a:rPr>
              <a:t>x</a:t>
            </a:r>
            <a:r>
              <a:rPr lang="en-US" sz="2100" i="1" baseline="-25000" dirty="0" err="1">
                <a:cs typeface="Arial" charset="0"/>
                <a:sym typeface="WP MathA" charset="0"/>
              </a:rPr>
              <a:t>j</a:t>
            </a:r>
            <a:r>
              <a:rPr lang="en-US" sz="1500" dirty="0">
                <a:cs typeface="Arial" charset="0"/>
                <a:sym typeface="WP MathA" charset="0"/>
              </a:rPr>
              <a:t>		</a:t>
            </a:r>
          </a:p>
          <a:p>
            <a:pPr>
              <a:defRPr/>
            </a:pPr>
            <a:r>
              <a:rPr lang="en-US" sz="1500" i="1" dirty="0">
                <a:cs typeface="Arial" charset="0"/>
                <a:sym typeface="WP MathA" charset="0"/>
              </a:rPr>
              <a:t>		j </a:t>
            </a:r>
            <a:r>
              <a:rPr lang="en-US" sz="1500" dirty="0">
                <a:cs typeface="Arial" charset="0"/>
                <a:sym typeface="WP MathA" charset="0"/>
              </a:rPr>
              <a:t>=1</a:t>
            </a:r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2008585" y="2712165"/>
            <a:ext cx="576381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		  </a:t>
            </a:r>
            <a:r>
              <a:rPr lang="en-US" sz="1500" i="1" dirty="0">
                <a:cs typeface="Arial" charset="0"/>
              </a:rPr>
              <a:t>n</a:t>
            </a:r>
            <a:r>
              <a:rPr lang="en-US" sz="2100" dirty="0">
                <a:cs typeface="Arial" charset="0"/>
              </a:rPr>
              <a:t> </a:t>
            </a:r>
          </a:p>
          <a:p>
            <a:pPr>
              <a:defRPr/>
            </a:pPr>
            <a:r>
              <a:rPr lang="en-US" sz="2100" dirty="0">
                <a:cs typeface="Arial" charset="0"/>
              </a:rPr>
              <a:t> subject to: 	 </a:t>
            </a:r>
            <a:r>
              <a:rPr lang="el-GR" sz="2100" dirty="0">
                <a:cs typeface="Arial" charset="0"/>
              </a:rPr>
              <a:t>Σ</a:t>
            </a:r>
            <a:r>
              <a:rPr lang="en-US" sz="2100" dirty="0">
                <a:cs typeface="Arial" charset="0"/>
                <a:sym typeface="WP MathA" charset="0"/>
              </a:rPr>
              <a:t> </a:t>
            </a:r>
            <a:r>
              <a:rPr lang="en-US" sz="2100" i="1" dirty="0" err="1">
                <a:cs typeface="Arial" charset="0"/>
                <a:sym typeface="WP MathA" charset="0"/>
              </a:rPr>
              <a:t>a</a:t>
            </a:r>
            <a:r>
              <a:rPr lang="en-US" sz="2100" i="1" baseline="-25000" dirty="0" err="1">
                <a:cs typeface="Arial" charset="0"/>
                <a:sym typeface="WP MathA" charset="0"/>
              </a:rPr>
              <a:t>ij</a:t>
            </a:r>
            <a:r>
              <a:rPr lang="en-US" sz="2100" i="1" dirty="0">
                <a:cs typeface="Arial" charset="0"/>
                <a:sym typeface="WP MathA" charset="0"/>
              </a:rPr>
              <a:t> </a:t>
            </a:r>
            <a:r>
              <a:rPr lang="en-US" sz="2100" i="1" dirty="0" err="1">
                <a:cs typeface="Arial" charset="0"/>
                <a:sym typeface="WP MathA" charset="0"/>
              </a:rPr>
              <a:t>x</a:t>
            </a:r>
            <a:r>
              <a:rPr lang="en-US" sz="2100" i="1" baseline="-25000" dirty="0" err="1">
                <a:cs typeface="Arial" charset="0"/>
                <a:sym typeface="WP MathA" charset="0"/>
              </a:rPr>
              <a:t>j</a:t>
            </a:r>
            <a:r>
              <a:rPr lang="en-US" sz="2100" i="1" dirty="0">
                <a:cs typeface="Arial" charset="0"/>
                <a:sym typeface="WP MathA" charset="0"/>
              </a:rPr>
              <a:t>   ≤  b</a:t>
            </a:r>
            <a:r>
              <a:rPr lang="en-US" sz="2100" i="1" baseline="-25000" dirty="0">
                <a:cs typeface="Arial" charset="0"/>
                <a:sym typeface="WP MathA" charset="0"/>
              </a:rPr>
              <a:t>i</a:t>
            </a:r>
            <a:r>
              <a:rPr lang="en-US" sz="2100" i="1" dirty="0">
                <a:cs typeface="Arial" charset="0"/>
                <a:sym typeface="WP MathA" charset="0"/>
              </a:rPr>
              <a:t>,</a:t>
            </a:r>
            <a:r>
              <a:rPr lang="en-US" sz="2100" dirty="0">
                <a:cs typeface="Arial" charset="0"/>
                <a:sym typeface="WP MathA" charset="0"/>
              </a:rPr>
              <a:t>	 </a:t>
            </a:r>
            <a:r>
              <a:rPr lang="en-US" sz="2100" i="1" dirty="0" err="1">
                <a:cs typeface="Arial" charset="0"/>
                <a:sym typeface="WP MathA" charset="0"/>
              </a:rPr>
              <a:t>i</a:t>
            </a:r>
            <a:r>
              <a:rPr lang="en-US" sz="2100" i="1" dirty="0">
                <a:cs typeface="Arial" charset="0"/>
                <a:sym typeface="WP MathA" charset="0"/>
              </a:rPr>
              <a:t> </a:t>
            </a:r>
            <a:r>
              <a:rPr lang="en-US" sz="2100" dirty="0">
                <a:cs typeface="Arial" charset="0"/>
                <a:sym typeface="WP MathA" charset="0"/>
              </a:rPr>
              <a:t>= 1, 2, . . ., </a:t>
            </a:r>
            <a:r>
              <a:rPr lang="en-US" sz="2100" i="1" dirty="0">
                <a:cs typeface="Arial" charset="0"/>
                <a:sym typeface="WP MathA" charset="0"/>
              </a:rPr>
              <a:t>m</a:t>
            </a:r>
          </a:p>
          <a:p>
            <a:pPr>
              <a:defRPr/>
            </a:pPr>
            <a:r>
              <a:rPr lang="en-US" sz="2100" dirty="0">
                <a:cs typeface="Arial" charset="0"/>
                <a:sym typeface="WP MathA" charset="0"/>
              </a:rPr>
              <a:t>		</a:t>
            </a:r>
            <a:r>
              <a:rPr lang="en-US" sz="1500" i="1" dirty="0">
                <a:cs typeface="Arial" charset="0"/>
                <a:sym typeface="WP MathA" charset="0"/>
              </a:rPr>
              <a:t>j </a:t>
            </a:r>
            <a:r>
              <a:rPr lang="en-US" sz="1500" dirty="0">
                <a:cs typeface="Arial" charset="0"/>
                <a:sym typeface="WP MathA" charset="0"/>
              </a:rPr>
              <a:t>=1</a:t>
            </a:r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2008584" y="3780196"/>
            <a:ext cx="576381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		  </a:t>
            </a:r>
            <a:r>
              <a:rPr lang="en-US" sz="1500" i="1" dirty="0">
                <a:cs typeface="Arial" charset="0"/>
              </a:rPr>
              <a:t>n</a:t>
            </a:r>
            <a:r>
              <a:rPr lang="en-US" sz="2100" dirty="0"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en-US" sz="2100" dirty="0">
                <a:cs typeface="Arial" charset="0"/>
              </a:rPr>
              <a:t>		 </a:t>
            </a:r>
            <a:r>
              <a:rPr lang="el-GR" sz="2100" dirty="0">
                <a:cs typeface="Arial" charset="0"/>
              </a:rPr>
              <a:t>Σ</a:t>
            </a:r>
            <a:r>
              <a:rPr lang="en-US" sz="2100" dirty="0">
                <a:cs typeface="Arial" charset="0"/>
                <a:sym typeface="WP MathA" charset="0"/>
              </a:rPr>
              <a:t> </a:t>
            </a:r>
            <a:r>
              <a:rPr lang="en-US" sz="2100" i="1" dirty="0" err="1">
                <a:cs typeface="Arial" charset="0"/>
                <a:sym typeface="WP MathA" charset="0"/>
              </a:rPr>
              <a:t>h</a:t>
            </a:r>
            <a:r>
              <a:rPr lang="en-US" sz="2100" i="1" baseline="-25000" dirty="0" err="1">
                <a:cs typeface="Arial" charset="0"/>
                <a:sym typeface="WP MathA" charset="0"/>
              </a:rPr>
              <a:t>ij</a:t>
            </a:r>
            <a:r>
              <a:rPr lang="en-US" sz="2100" i="1" dirty="0">
                <a:cs typeface="Arial" charset="0"/>
                <a:sym typeface="WP MathA" charset="0"/>
              </a:rPr>
              <a:t> </a:t>
            </a:r>
            <a:r>
              <a:rPr lang="en-US" sz="2100" i="1" dirty="0" err="1">
                <a:cs typeface="Arial" charset="0"/>
                <a:sym typeface="WP MathA" charset="0"/>
              </a:rPr>
              <a:t>x</a:t>
            </a:r>
            <a:r>
              <a:rPr lang="en-US" sz="2100" i="1" baseline="-25000" dirty="0" err="1">
                <a:cs typeface="Arial" charset="0"/>
                <a:sym typeface="WP MathA" charset="0"/>
              </a:rPr>
              <a:t>j</a:t>
            </a:r>
            <a:r>
              <a:rPr lang="en-US" sz="2100" i="1" dirty="0">
                <a:cs typeface="Arial" charset="0"/>
                <a:sym typeface="WP MathA" charset="0"/>
              </a:rPr>
              <a:t>   =  d</a:t>
            </a:r>
            <a:r>
              <a:rPr lang="en-US" sz="2100" i="1" baseline="-25000" dirty="0">
                <a:cs typeface="Arial" charset="0"/>
                <a:sym typeface="WP MathA" charset="0"/>
              </a:rPr>
              <a:t>i</a:t>
            </a:r>
            <a:r>
              <a:rPr lang="en-US" sz="2100" i="1" dirty="0">
                <a:cs typeface="Arial" charset="0"/>
                <a:sym typeface="WP MathA" charset="0"/>
              </a:rPr>
              <a:t>,</a:t>
            </a:r>
            <a:r>
              <a:rPr lang="en-US" sz="2100" dirty="0">
                <a:cs typeface="Arial" charset="0"/>
                <a:sym typeface="WP MathA" charset="0"/>
              </a:rPr>
              <a:t>	 </a:t>
            </a:r>
            <a:r>
              <a:rPr lang="en-US" sz="2100" i="1" dirty="0" err="1">
                <a:cs typeface="Arial" charset="0"/>
                <a:sym typeface="WP MathA" charset="0"/>
              </a:rPr>
              <a:t>i</a:t>
            </a:r>
            <a:r>
              <a:rPr lang="en-US" sz="2100" dirty="0">
                <a:cs typeface="Arial" charset="0"/>
                <a:sym typeface="WP MathA" charset="0"/>
              </a:rPr>
              <a:t> = 1, 2, . . ., </a:t>
            </a:r>
            <a:r>
              <a:rPr lang="en-US" sz="2100" i="1" dirty="0">
                <a:cs typeface="Arial" charset="0"/>
                <a:sym typeface="WP MathA" charset="0"/>
              </a:rPr>
              <a:t>p</a:t>
            </a:r>
          </a:p>
          <a:p>
            <a:pPr>
              <a:defRPr/>
            </a:pPr>
            <a:r>
              <a:rPr lang="en-US" sz="2100" dirty="0">
                <a:cs typeface="Arial" charset="0"/>
                <a:sym typeface="WP MathA" charset="0"/>
              </a:rPr>
              <a:t>		</a:t>
            </a:r>
            <a:r>
              <a:rPr lang="en-US" sz="1500" i="1" dirty="0">
                <a:cs typeface="Arial" charset="0"/>
                <a:sym typeface="WP MathA" charset="0"/>
              </a:rPr>
              <a:t>j </a:t>
            </a:r>
            <a:r>
              <a:rPr lang="en-US" sz="1500" dirty="0">
                <a:cs typeface="Arial" charset="0"/>
                <a:sym typeface="WP MathA" charset="0"/>
              </a:rPr>
              <a:t>=1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2008585" y="4848226"/>
            <a:ext cx="2935419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Decision variables: </a:t>
            </a:r>
            <a:r>
              <a:rPr lang="en-US" sz="2100" i="1" dirty="0" err="1">
                <a:cs typeface="Arial" charset="0"/>
              </a:rPr>
              <a:t>x</a:t>
            </a:r>
            <a:r>
              <a:rPr lang="en-US" sz="2100" i="1" baseline="-25000" dirty="0" err="1">
                <a:cs typeface="Arial" charset="0"/>
              </a:rPr>
              <a:t>j</a:t>
            </a:r>
            <a:endParaRPr lang="en-US" sz="2100" i="1" baseline="-25000" dirty="0">
              <a:cs typeface="Arial" charset="0"/>
            </a:endParaRPr>
          </a:p>
          <a:p>
            <a:pPr>
              <a:defRPr/>
            </a:pPr>
            <a:endParaRPr lang="en-US" sz="2100" i="1" dirty="0">
              <a:cs typeface="Arial" charset="0"/>
            </a:endParaRPr>
          </a:p>
          <a:p>
            <a:pPr>
              <a:defRPr/>
            </a:pPr>
            <a:r>
              <a:rPr lang="en-US" sz="2100" dirty="0">
                <a:cs typeface="Arial" charset="0"/>
              </a:rPr>
              <a:t>Constants: </a:t>
            </a:r>
            <a:r>
              <a:rPr lang="en-US" sz="2100" i="1" dirty="0" err="1">
                <a:cs typeface="Arial" charset="0"/>
              </a:rPr>
              <a:t>c</a:t>
            </a:r>
            <a:r>
              <a:rPr lang="en-US" sz="2100" i="1" baseline="-25000" dirty="0" err="1">
                <a:cs typeface="Arial" charset="0"/>
              </a:rPr>
              <a:t>j</a:t>
            </a:r>
            <a:r>
              <a:rPr lang="en-US" sz="2100" i="1" dirty="0">
                <a:cs typeface="Arial" charset="0"/>
              </a:rPr>
              <a:t>, </a:t>
            </a:r>
            <a:r>
              <a:rPr lang="en-US" sz="2100" i="1" dirty="0" err="1">
                <a:cs typeface="Arial" charset="0"/>
              </a:rPr>
              <a:t>a</a:t>
            </a:r>
            <a:r>
              <a:rPr lang="en-US" sz="2100" i="1" baseline="-25000" dirty="0" err="1">
                <a:cs typeface="Arial" charset="0"/>
              </a:rPr>
              <a:t>ij</a:t>
            </a:r>
            <a:r>
              <a:rPr lang="en-US" sz="2100" i="1" dirty="0">
                <a:cs typeface="Arial" charset="0"/>
              </a:rPr>
              <a:t>, b</a:t>
            </a:r>
            <a:r>
              <a:rPr lang="en-US" sz="2100" i="1" baseline="-25000" dirty="0">
                <a:cs typeface="Arial" charset="0"/>
              </a:rPr>
              <a:t>i</a:t>
            </a:r>
            <a:r>
              <a:rPr lang="en-US" sz="2100" i="1" dirty="0">
                <a:cs typeface="Arial" charset="0"/>
              </a:rPr>
              <a:t>, </a:t>
            </a:r>
            <a:r>
              <a:rPr lang="en-US" sz="2100" i="1" dirty="0" err="1">
                <a:cs typeface="Arial" charset="0"/>
              </a:rPr>
              <a:t>h</a:t>
            </a:r>
            <a:r>
              <a:rPr lang="en-US" sz="2100" i="1" baseline="-25000" dirty="0" err="1">
                <a:cs typeface="Arial" charset="0"/>
              </a:rPr>
              <a:t>ij</a:t>
            </a:r>
            <a:r>
              <a:rPr lang="en-US" sz="2100" i="1" dirty="0">
                <a:cs typeface="Arial" charset="0"/>
              </a:rPr>
              <a:t>, d</a:t>
            </a:r>
            <a:r>
              <a:rPr lang="en-US" sz="2100" i="1" baseline="-25000" dirty="0">
                <a:cs typeface="Arial" charset="0"/>
              </a:rPr>
              <a:t>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Daniel Kirschen and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68253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28" name="Line 16"/>
          <p:cNvSpPr>
            <a:spLocks noChangeShapeType="1"/>
          </p:cNvSpPr>
          <p:nvPr/>
        </p:nvSpPr>
        <p:spPr bwMode="auto">
          <a:xfrm>
            <a:off x="5005388" y="517088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87479" y="1905000"/>
            <a:ext cx="3099241" cy="3798332"/>
            <a:chOff x="4592638" y="1371600"/>
            <a:chExt cx="4132320" cy="5064443"/>
          </a:xfrm>
        </p:grpSpPr>
        <p:sp>
          <p:nvSpPr>
            <p:cNvPr id="320517" name="Line 5"/>
            <p:cNvSpPr>
              <a:spLocks noChangeShapeType="1"/>
            </p:cNvSpPr>
            <p:nvPr/>
          </p:nvSpPr>
          <p:spPr bwMode="auto">
            <a:xfrm>
              <a:off x="5149850" y="5726113"/>
              <a:ext cx="3043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592638" y="1371600"/>
              <a:ext cx="4132320" cy="5064443"/>
              <a:chOff x="4592638" y="1392238"/>
              <a:chExt cx="4132320" cy="5064443"/>
            </a:xfrm>
          </p:grpSpPr>
          <p:sp>
            <p:nvSpPr>
              <p:cNvPr id="320518" name="Text Box 6"/>
              <p:cNvSpPr txBox="1">
                <a:spLocks noChangeArrowheads="1"/>
              </p:cNvSpPr>
              <p:nvPr/>
            </p:nvSpPr>
            <p:spPr bwMode="auto">
              <a:xfrm>
                <a:off x="8324849" y="560546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320519" name="Line 7"/>
              <p:cNvSpPr>
                <a:spLocks noChangeShapeType="1"/>
              </p:cNvSpPr>
              <p:nvPr/>
            </p:nvSpPr>
            <p:spPr bwMode="auto">
              <a:xfrm>
                <a:off x="605790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0" name="Line 8"/>
              <p:cNvSpPr>
                <a:spLocks noChangeShapeType="1"/>
              </p:cNvSpPr>
              <p:nvPr/>
            </p:nvSpPr>
            <p:spPr bwMode="auto">
              <a:xfrm>
                <a:off x="696595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1" name="Line 9"/>
              <p:cNvSpPr>
                <a:spLocks noChangeShapeType="1"/>
              </p:cNvSpPr>
              <p:nvPr/>
            </p:nvSpPr>
            <p:spPr bwMode="auto">
              <a:xfrm>
                <a:off x="787400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2" name="Text Box 10"/>
              <p:cNvSpPr txBox="1">
                <a:spLocks noChangeArrowheads="1"/>
              </p:cNvSpPr>
              <p:nvPr/>
            </p:nvSpPr>
            <p:spPr bwMode="auto">
              <a:xfrm>
                <a:off x="7724776" y="5964238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320523" name="Text Box 11"/>
              <p:cNvSpPr txBox="1">
                <a:spLocks noChangeArrowheads="1"/>
              </p:cNvSpPr>
              <p:nvPr/>
            </p:nvSpPr>
            <p:spPr bwMode="auto">
              <a:xfrm>
                <a:off x="4994275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20524" name="Text Box 12"/>
              <p:cNvSpPr txBox="1">
                <a:spLocks noChangeArrowheads="1"/>
              </p:cNvSpPr>
              <p:nvPr/>
            </p:nvSpPr>
            <p:spPr bwMode="auto">
              <a:xfrm>
                <a:off x="5903914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20525" name="Text Box 13"/>
              <p:cNvSpPr txBox="1">
                <a:spLocks noChangeArrowheads="1"/>
              </p:cNvSpPr>
              <p:nvPr/>
            </p:nvSpPr>
            <p:spPr bwMode="auto">
              <a:xfrm>
                <a:off x="6815139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20526" name="Text Box 14"/>
              <p:cNvSpPr txBox="1">
                <a:spLocks noChangeArrowheads="1"/>
              </p:cNvSpPr>
              <p:nvPr/>
            </p:nvSpPr>
            <p:spPr bwMode="auto">
              <a:xfrm>
                <a:off x="4921250" y="1392238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320527" name="Line 15"/>
              <p:cNvSpPr>
                <a:spLocks noChangeShapeType="1"/>
              </p:cNvSpPr>
              <p:nvPr/>
            </p:nvSpPr>
            <p:spPr bwMode="auto">
              <a:xfrm>
                <a:off x="5149850" y="1925638"/>
                <a:ext cx="0" cy="38258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9" name="Line 17"/>
              <p:cNvSpPr>
                <a:spLocks noChangeShapeType="1"/>
              </p:cNvSpPr>
              <p:nvPr/>
            </p:nvSpPr>
            <p:spPr bwMode="auto">
              <a:xfrm rot="16200000">
                <a:off x="5057775" y="56626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0" name="Line 18"/>
              <p:cNvSpPr>
                <a:spLocks noChangeShapeType="1"/>
              </p:cNvSpPr>
              <p:nvPr/>
            </p:nvSpPr>
            <p:spPr bwMode="auto">
              <a:xfrm rot="16200000">
                <a:off x="5057775" y="4757738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1" name="Line 19"/>
              <p:cNvSpPr>
                <a:spLocks noChangeShapeType="1"/>
              </p:cNvSpPr>
              <p:nvPr/>
            </p:nvSpPr>
            <p:spPr bwMode="auto">
              <a:xfrm rot="16200000">
                <a:off x="5057775" y="2947988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2" name="Line 20"/>
              <p:cNvSpPr>
                <a:spLocks noChangeShapeType="1"/>
              </p:cNvSpPr>
              <p:nvPr/>
            </p:nvSpPr>
            <p:spPr bwMode="auto">
              <a:xfrm rot="16200000">
                <a:off x="5057775" y="385286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3" name="Line 21"/>
              <p:cNvSpPr>
                <a:spLocks noChangeShapeType="1"/>
              </p:cNvSpPr>
              <p:nvPr/>
            </p:nvSpPr>
            <p:spPr bwMode="auto">
              <a:xfrm rot="16200000">
                <a:off x="5057775" y="20447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4" name="Text Box 22"/>
              <p:cNvSpPr txBox="1">
                <a:spLocks noChangeArrowheads="1"/>
              </p:cNvSpPr>
              <p:nvPr/>
            </p:nvSpPr>
            <p:spPr bwMode="auto">
              <a:xfrm>
                <a:off x="4621213" y="557371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20535" name="Text Box 23"/>
              <p:cNvSpPr txBox="1">
                <a:spLocks noChangeArrowheads="1"/>
              </p:cNvSpPr>
              <p:nvPr/>
            </p:nvSpPr>
            <p:spPr bwMode="auto">
              <a:xfrm>
                <a:off x="4619625" y="46672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20536" name="Text Box 24"/>
              <p:cNvSpPr txBox="1">
                <a:spLocks noChangeArrowheads="1"/>
              </p:cNvSpPr>
              <p:nvPr/>
            </p:nvSpPr>
            <p:spPr bwMode="auto">
              <a:xfrm>
                <a:off x="4632325" y="3760787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20537" name="Text Box 25"/>
              <p:cNvSpPr txBox="1">
                <a:spLocks noChangeArrowheads="1"/>
              </p:cNvSpPr>
              <p:nvPr/>
            </p:nvSpPr>
            <p:spPr bwMode="auto">
              <a:xfrm>
                <a:off x="4592638" y="194786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320538" name="Text Box 26"/>
              <p:cNvSpPr txBox="1">
                <a:spLocks noChangeArrowheads="1"/>
              </p:cNvSpPr>
              <p:nvPr/>
            </p:nvSpPr>
            <p:spPr bwMode="auto">
              <a:xfrm>
                <a:off x="4629150" y="2854325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011342" y="2438400"/>
            <a:ext cx="2015728" cy="2730104"/>
            <a:chOff x="5157788" y="2108200"/>
            <a:chExt cx="2687637" cy="3640138"/>
          </a:xfrm>
        </p:grpSpPr>
        <p:sp>
          <p:nvSpPr>
            <p:cNvPr id="320514" name="Freeform 2"/>
            <p:cNvSpPr>
              <a:spLocks/>
            </p:cNvSpPr>
            <p:nvPr/>
          </p:nvSpPr>
          <p:spPr bwMode="auto">
            <a:xfrm>
              <a:off x="5157788" y="2108200"/>
              <a:ext cx="2687637" cy="3640138"/>
            </a:xfrm>
            <a:custGeom>
              <a:avLst/>
              <a:gdLst>
                <a:gd name="T0" fmla="*/ 0 w 1693"/>
                <a:gd name="T1" fmla="*/ 0 h 2301"/>
                <a:gd name="T2" fmla="*/ 0 w 1693"/>
                <a:gd name="T3" fmla="*/ 1699 h 2301"/>
                <a:gd name="T4" fmla="*/ 1131 w 1693"/>
                <a:gd name="T5" fmla="*/ 2301 h 2301"/>
                <a:gd name="T6" fmla="*/ 1692 w 1693"/>
                <a:gd name="T7" fmla="*/ 2301 h 2301"/>
                <a:gd name="T8" fmla="*/ 1693 w 1693"/>
                <a:gd name="T9" fmla="*/ 0 h 2301"/>
                <a:gd name="T10" fmla="*/ 0 w 1693"/>
                <a:gd name="T11" fmla="*/ 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3" h="2301">
                  <a:moveTo>
                    <a:pt x="0" y="0"/>
                  </a:moveTo>
                  <a:lnTo>
                    <a:pt x="0" y="1699"/>
                  </a:lnTo>
                  <a:lnTo>
                    <a:pt x="1131" y="2301"/>
                  </a:lnTo>
                  <a:lnTo>
                    <a:pt x="1692" y="2301"/>
                  </a:lnTo>
                  <a:lnTo>
                    <a:pt x="16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E4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20544" name="Text Box 32"/>
            <p:cNvSpPr txBox="1">
              <a:spLocks noChangeArrowheads="1"/>
            </p:cNvSpPr>
            <p:nvPr/>
          </p:nvSpPr>
          <p:spPr bwMode="auto">
            <a:xfrm>
              <a:off x="5767388" y="3178174"/>
              <a:ext cx="1516062" cy="86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Feasible Region</a:t>
              </a:r>
            </a:p>
          </p:txBody>
        </p:sp>
      </p:grpSp>
      <p:sp>
        <p:nvSpPr>
          <p:cNvPr id="320546" name="Rectangle 34"/>
          <p:cNvSpPr>
            <a:spLocks noChangeArrowheads="1"/>
          </p:cNvSpPr>
          <p:nvPr/>
        </p:nvSpPr>
        <p:spPr bwMode="auto">
          <a:xfrm>
            <a:off x="2914650" y="4057650"/>
            <a:ext cx="11913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x + 2 y ≥ 2</a:t>
            </a:r>
          </a:p>
        </p:txBody>
      </p:sp>
      <p:sp>
        <p:nvSpPr>
          <p:cNvPr id="320547" name="Rectangle 35"/>
          <p:cNvSpPr>
            <a:spLocks noChangeArrowheads="1"/>
          </p:cNvSpPr>
          <p:nvPr/>
        </p:nvSpPr>
        <p:spPr bwMode="auto">
          <a:xfrm>
            <a:off x="2867554" y="3676651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y ≤ 4</a:t>
            </a:r>
          </a:p>
        </p:txBody>
      </p:sp>
      <p:sp>
        <p:nvSpPr>
          <p:cNvPr id="320548" name="Rectangle 36"/>
          <p:cNvSpPr>
            <a:spLocks noChangeArrowheads="1"/>
          </p:cNvSpPr>
          <p:nvPr/>
        </p:nvSpPr>
        <p:spPr bwMode="auto">
          <a:xfrm>
            <a:off x="2867554" y="3224213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x ≤ 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06670" y="2800352"/>
            <a:ext cx="2951384" cy="415498"/>
            <a:chOff x="484892" y="2590800"/>
            <a:chExt cx="3935179" cy="553996"/>
          </a:xfrm>
        </p:grpSpPr>
        <p:sp>
          <p:nvSpPr>
            <p:cNvPr id="320545" name="Rectangle 33"/>
            <p:cNvSpPr>
              <a:spLocks noChangeArrowheads="1"/>
            </p:cNvSpPr>
            <p:nvPr/>
          </p:nvSpPr>
          <p:spPr bwMode="auto">
            <a:xfrm>
              <a:off x="2299404" y="2590800"/>
              <a:ext cx="2120667" cy="553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x ≥</a:t>
              </a:r>
              <a:r>
                <a:rPr lang="en-US" sz="2100" dirty="0">
                  <a:solidFill>
                    <a:srgbClr val="000000"/>
                  </a:solidFill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0;</a:t>
              </a:r>
              <a:r>
                <a:rPr lang="en-US" sz="2100" dirty="0">
                  <a:solidFill>
                    <a:srgbClr val="000000"/>
                  </a:solidFill>
                </a:rPr>
                <a:t>	</a:t>
              </a:r>
              <a:r>
                <a:rPr lang="en-US" sz="1800" dirty="0">
                  <a:solidFill>
                    <a:srgbClr val="000000"/>
                  </a:solidFill>
                </a:rPr>
                <a:t>y ≥</a:t>
              </a:r>
              <a:r>
                <a:rPr lang="en-US" sz="2100" dirty="0">
                  <a:solidFill>
                    <a:srgbClr val="000000"/>
                  </a:solidFill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0549" name="Rectangle 37"/>
            <p:cNvSpPr>
              <a:spLocks noChangeArrowheads="1"/>
            </p:cNvSpPr>
            <p:nvPr/>
          </p:nvSpPr>
          <p:spPr bwMode="auto">
            <a:xfrm>
              <a:off x="484892" y="2622551"/>
              <a:ext cx="2708434" cy="492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Subject to:	</a:t>
              </a:r>
            </a:p>
          </p:txBody>
        </p:sp>
      </p:grpSp>
      <p:sp>
        <p:nvSpPr>
          <p:cNvPr id="320550" name="Rectangle 38"/>
          <p:cNvSpPr>
            <a:spLocks noChangeArrowheads="1"/>
          </p:cNvSpPr>
          <p:nvPr/>
        </p:nvSpPr>
        <p:spPr bwMode="auto">
          <a:xfrm>
            <a:off x="1506669" y="2286001"/>
            <a:ext cx="1712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Maximize  x + 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86550" y="2283619"/>
            <a:ext cx="342900" cy="2886075"/>
            <a:chOff x="7391400" y="1901825"/>
            <a:chExt cx="457200" cy="3848100"/>
          </a:xfrm>
        </p:grpSpPr>
        <p:sp>
          <p:nvSpPr>
            <p:cNvPr id="320551" name="Line 39"/>
            <p:cNvSpPr>
              <a:spLocks noChangeShapeType="1"/>
            </p:cNvSpPr>
            <p:nvPr/>
          </p:nvSpPr>
          <p:spPr bwMode="auto">
            <a:xfrm>
              <a:off x="7848600" y="1901825"/>
              <a:ext cx="0" cy="3848100"/>
            </a:xfrm>
            <a:prstGeom prst="line">
              <a:avLst/>
            </a:prstGeom>
            <a:noFill/>
            <a:ln w="38100">
              <a:solidFill>
                <a:srgbClr val="0000E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391400" y="4191000"/>
              <a:ext cx="457200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029200" y="2440782"/>
            <a:ext cx="2309813" cy="359569"/>
            <a:chOff x="5181600" y="2111375"/>
            <a:chExt cx="3079750" cy="479425"/>
          </a:xfrm>
        </p:grpSpPr>
        <p:sp>
          <p:nvSpPr>
            <p:cNvPr id="320539" name="Line 27"/>
            <p:cNvSpPr>
              <a:spLocks noChangeShapeType="1"/>
            </p:cNvSpPr>
            <p:nvPr/>
          </p:nvSpPr>
          <p:spPr bwMode="auto">
            <a:xfrm flipV="1">
              <a:off x="5181600" y="2111375"/>
              <a:ext cx="3079750" cy="12700"/>
            </a:xfrm>
            <a:prstGeom prst="line">
              <a:avLst/>
            </a:prstGeom>
            <a:noFill/>
            <a:ln w="38100">
              <a:solidFill>
                <a:srgbClr val="0000E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553200" y="2133600"/>
              <a:ext cx="0" cy="45720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598194" y="4250531"/>
            <a:ext cx="2163366" cy="1153716"/>
            <a:chOff x="4606925" y="4524375"/>
            <a:chExt cx="2884488" cy="1538288"/>
          </a:xfrm>
        </p:grpSpPr>
        <p:sp>
          <p:nvSpPr>
            <p:cNvPr id="320540" name="Line 28"/>
            <p:cNvSpPr>
              <a:spLocks noChangeShapeType="1"/>
            </p:cNvSpPr>
            <p:nvPr/>
          </p:nvSpPr>
          <p:spPr bwMode="auto">
            <a:xfrm>
              <a:off x="4606925" y="4524375"/>
              <a:ext cx="2884488" cy="1538288"/>
            </a:xfrm>
            <a:prstGeom prst="line">
              <a:avLst/>
            </a:prstGeom>
            <a:noFill/>
            <a:ln w="38100">
              <a:solidFill>
                <a:srgbClr val="0000E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5867400" y="4724400"/>
              <a:ext cx="304800" cy="45720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5298" y="6541894"/>
            <a:ext cx="4629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1050" dirty="0"/>
              <a:t>Example borrowed from </a:t>
            </a:r>
            <a:r>
              <a:rPr lang="en-US" sz="1050" dirty="0" err="1"/>
              <a:t>Piyush</a:t>
            </a:r>
            <a:r>
              <a:rPr lang="en-US" sz="1050" dirty="0"/>
              <a:t> Kumar of Florida State University)</a:t>
            </a:r>
          </a:p>
          <a:p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  <a:p>
            <a:fld id="{0640FE3B-7766-0A41-91A3-9CD7460DF3A3}" type="slidenum">
              <a:rPr lang="en-GB" smtClean="0"/>
              <a:pPr/>
              <a:t>216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2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46" grpId="0"/>
      <p:bldP spid="320547" grpId="0"/>
      <p:bldP spid="320548" grpId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28" name="Line 16"/>
          <p:cNvSpPr>
            <a:spLocks noChangeShapeType="1"/>
          </p:cNvSpPr>
          <p:nvPr/>
        </p:nvSpPr>
        <p:spPr bwMode="auto">
          <a:xfrm>
            <a:off x="5005388" y="517088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87479" y="1905000"/>
            <a:ext cx="3099241" cy="3798332"/>
            <a:chOff x="4592638" y="1371600"/>
            <a:chExt cx="4132320" cy="5064443"/>
          </a:xfrm>
        </p:grpSpPr>
        <p:sp>
          <p:nvSpPr>
            <p:cNvPr id="320517" name="Line 5"/>
            <p:cNvSpPr>
              <a:spLocks noChangeShapeType="1"/>
            </p:cNvSpPr>
            <p:nvPr/>
          </p:nvSpPr>
          <p:spPr bwMode="auto">
            <a:xfrm>
              <a:off x="5149850" y="5726113"/>
              <a:ext cx="3043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592638" y="1371600"/>
              <a:ext cx="4132320" cy="5064443"/>
              <a:chOff x="4592638" y="1392238"/>
              <a:chExt cx="4132320" cy="5064443"/>
            </a:xfrm>
          </p:grpSpPr>
          <p:sp>
            <p:nvSpPr>
              <p:cNvPr id="320518" name="Text Box 6"/>
              <p:cNvSpPr txBox="1">
                <a:spLocks noChangeArrowheads="1"/>
              </p:cNvSpPr>
              <p:nvPr/>
            </p:nvSpPr>
            <p:spPr bwMode="auto">
              <a:xfrm>
                <a:off x="8324849" y="560546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320519" name="Line 7"/>
              <p:cNvSpPr>
                <a:spLocks noChangeShapeType="1"/>
              </p:cNvSpPr>
              <p:nvPr/>
            </p:nvSpPr>
            <p:spPr bwMode="auto">
              <a:xfrm>
                <a:off x="605790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0" name="Line 8"/>
              <p:cNvSpPr>
                <a:spLocks noChangeShapeType="1"/>
              </p:cNvSpPr>
              <p:nvPr/>
            </p:nvSpPr>
            <p:spPr bwMode="auto">
              <a:xfrm>
                <a:off x="696595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1" name="Line 9"/>
              <p:cNvSpPr>
                <a:spLocks noChangeShapeType="1"/>
              </p:cNvSpPr>
              <p:nvPr/>
            </p:nvSpPr>
            <p:spPr bwMode="auto">
              <a:xfrm>
                <a:off x="787400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2" name="Text Box 10"/>
              <p:cNvSpPr txBox="1">
                <a:spLocks noChangeArrowheads="1"/>
              </p:cNvSpPr>
              <p:nvPr/>
            </p:nvSpPr>
            <p:spPr bwMode="auto">
              <a:xfrm>
                <a:off x="7724776" y="5964238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320523" name="Text Box 11"/>
              <p:cNvSpPr txBox="1">
                <a:spLocks noChangeArrowheads="1"/>
              </p:cNvSpPr>
              <p:nvPr/>
            </p:nvSpPr>
            <p:spPr bwMode="auto">
              <a:xfrm>
                <a:off x="4994275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20524" name="Text Box 12"/>
              <p:cNvSpPr txBox="1">
                <a:spLocks noChangeArrowheads="1"/>
              </p:cNvSpPr>
              <p:nvPr/>
            </p:nvSpPr>
            <p:spPr bwMode="auto">
              <a:xfrm>
                <a:off x="5903914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20525" name="Text Box 13"/>
              <p:cNvSpPr txBox="1">
                <a:spLocks noChangeArrowheads="1"/>
              </p:cNvSpPr>
              <p:nvPr/>
            </p:nvSpPr>
            <p:spPr bwMode="auto">
              <a:xfrm>
                <a:off x="6815139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20526" name="Text Box 14"/>
              <p:cNvSpPr txBox="1">
                <a:spLocks noChangeArrowheads="1"/>
              </p:cNvSpPr>
              <p:nvPr/>
            </p:nvSpPr>
            <p:spPr bwMode="auto">
              <a:xfrm>
                <a:off x="4921250" y="1392238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320527" name="Line 15"/>
              <p:cNvSpPr>
                <a:spLocks noChangeShapeType="1"/>
              </p:cNvSpPr>
              <p:nvPr/>
            </p:nvSpPr>
            <p:spPr bwMode="auto">
              <a:xfrm>
                <a:off x="5149850" y="1925638"/>
                <a:ext cx="0" cy="38258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9" name="Line 17"/>
              <p:cNvSpPr>
                <a:spLocks noChangeShapeType="1"/>
              </p:cNvSpPr>
              <p:nvPr/>
            </p:nvSpPr>
            <p:spPr bwMode="auto">
              <a:xfrm rot="16200000">
                <a:off x="5057775" y="56626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0" name="Line 18"/>
              <p:cNvSpPr>
                <a:spLocks noChangeShapeType="1"/>
              </p:cNvSpPr>
              <p:nvPr/>
            </p:nvSpPr>
            <p:spPr bwMode="auto">
              <a:xfrm rot="16200000">
                <a:off x="5057775" y="4757738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1" name="Line 19"/>
              <p:cNvSpPr>
                <a:spLocks noChangeShapeType="1"/>
              </p:cNvSpPr>
              <p:nvPr/>
            </p:nvSpPr>
            <p:spPr bwMode="auto">
              <a:xfrm rot="16200000">
                <a:off x="5057775" y="2947988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2" name="Line 20"/>
              <p:cNvSpPr>
                <a:spLocks noChangeShapeType="1"/>
              </p:cNvSpPr>
              <p:nvPr/>
            </p:nvSpPr>
            <p:spPr bwMode="auto">
              <a:xfrm rot="16200000">
                <a:off x="5057775" y="385286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3" name="Line 21"/>
              <p:cNvSpPr>
                <a:spLocks noChangeShapeType="1"/>
              </p:cNvSpPr>
              <p:nvPr/>
            </p:nvSpPr>
            <p:spPr bwMode="auto">
              <a:xfrm rot="16200000">
                <a:off x="5057775" y="20447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4" name="Text Box 22"/>
              <p:cNvSpPr txBox="1">
                <a:spLocks noChangeArrowheads="1"/>
              </p:cNvSpPr>
              <p:nvPr/>
            </p:nvSpPr>
            <p:spPr bwMode="auto">
              <a:xfrm>
                <a:off x="4621213" y="557371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20535" name="Text Box 23"/>
              <p:cNvSpPr txBox="1">
                <a:spLocks noChangeArrowheads="1"/>
              </p:cNvSpPr>
              <p:nvPr/>
            </p:nvSpPr>
            <p:spPr bwMode="auto">
              <a:xfrm>
                <a:off x="4619625" y="46672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20536" name="Text Box 24"/>
              <p:cNvSpPr txBox="1">
                <a:spLocks noChangeArrowheads="1"/>
              </p:cNvSpPr>
              <p:nvPr/>
            </p:nvSpPr>
            <p:spPr bwMode="auto">
              <a:xfrm>
                <a:off x="4632325" y="3760787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20537" name="Text Box 25"/>
              <p:cNvSpPr txBox="1">
                <a:spLocks noChangeArrowheads="1"/>
              </p:cNvSpPr>
              <p:nvPr/>
            </p:nvSpPr>
            <p:spPr bwMode="auto">
              <a:xfrm>
                <a:off x="4592638" y="194786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320538" name="Text Box 26"/>
              <p:cNvSpPr txBox="1">
                <a:spLocks noChangeArrowheads="1"/>
              </p:cNvSpPr>
              <p:nvPr/>
            </p:nvSpPr>
            <p:spPr bwMode="auto">
              <a:xfrm>
                <a:off x="4629150" y="2854325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  <p:sp>
        <p:nvSpPr>
          <p:cNvPr id="320514" name="Freeform 2"/>
          <p:cNvSpPr>
            <a:spLocks/>
          </p:cNvSpPr>
          <p:nvPr/>
        </p:nvSpPr>
        <p:spPr bwMode="auto">
          <a:xfrm>
            <a:off x="5011342" y="2438400"/>
            <a:ext cx="2015728" cy="2730104"/>
          </a:xfrm>
          <a:custGeom>
            <a:avLst/>
            <a:gdLst>
              <a:gd name="T0" fmla="*/ 0 w 1693"/>
              <a:gd name="T1" fmla="*/ 0 h 2301"/>
              <a:gd name="T2" fmla="*/ 0 w 1693"/>
              <a:gd name="T3" fmla="*/ 1699 h 2301"/>
              <a:gd name="T4" fmla="*/ 1131 w 1693"/>
              <a:gd name="T5" fmla="*/ 2301 h 2301"/>
              <a:gd name="T6" fmla="*/ 1692 w 1693"/>
              <a:gd name="T7" fmla="*/ 2301 h 2301"/>
              <a:gd name="T8" fmla="*/ 1693 w 1693"/>
              <a:gd name="T9" fmla="*/ 0 h 2301"/>
              <a:gd name="T10" fmla="*/ 0 w 1693"/>
              <a:gd name="T11" fmla="*/ 0 h 2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3" h="2301">
                <a:moveTo>
                  <a:pt x="0" y="0"/>
                </a:moveTo>
                <a:lnTo>
                  <a:pt x="0" y="1699"/>
                </a:lnTo>
                <a:lnTo>
                  <a:pt x="1131" y="2301"/>
                </a:lnTo>
                <a:lnTo>
                  <a:pt x="1692" y="2301"/>
                </a:lnTo>
                <a:lnTo>
                  <a:pt x="169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0000E4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46" name="Rectangle 34"/>
          <p:cNvSpPr>
            <a:spLocks noChangeArrowheads="1"/>
          </p:cNvSpPr>
          <p:nvPr/>
        </p:nvSpPr>
        <p:spPr bwMode="auto">
          <a:xfrm>
            <a:off x="2608131" y="3543300"/>
            <a:ext cx="11913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x + 2 y ≥ 2</a:t>
            </a:r>
          </a:p>
        </p:txBody>
      </p:sp>
      <p:sp>
        <p:nvSpPr>
          <p:cNvPr id="320547" name="Rectangle 35"/>
          <p:cNvSpPr>
            <a:spLocks noChangeArrowheads="1"/>
          </p:cNvSpPr>
          <p:nvPr/>
        </p:nvSpPr>
        <p:spPr bwMode="auto">
          <a:xfrm>
            <a:off x="2561035" y="3162301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y ≤ 4</a:t>
            </a:r>
          </a:p>
        </p:txBody>
      </p:sp>
      <p:sp>
        <p:nvSpPr>
          <p:cNvPr id="320548" name="Rectangle 36"/>
          <p:cNvSpPr>
            <a:spLocks noChangeArrowheads="1"/>
          </p:cNvSpPr>
          <p:nvPr/>
        </p:nvSpPr>
        <p:spPr bwMode="auto">
          <a:xfrm>
            <a:off x="2561035" y="2709863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x ≤ 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0151" y="2286002"/>
            <a:ext cx="2951384" cy="415498"/>
            <a:chOff x="484892" y="2590800"/>
            <a:chExt cx="3935179" cy="553996"/>
          </a:xfrm>
        </p:grpSpPr>
        <p:sp>
          <p:nvSpPr>
            <p:cNvPr id="320545" name="Rectangle 33"/>
            <p:cNvSpPr>
              <a:spLocks noChangeArrowheads="1"/>
            </p:cNvSpPr>
            <p:nvPr/>
          </p:nvSpPr>
          <p:spPr bwMode="auto">
            <a:xfrm>
              <a:off x="2299404" y="2590800"/>
              <a:ext cx="2120667" cy="553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x ≥</a:t>
              </a:r>
              <a:r>
                <a:rPr lang="en-US" sz="2100" dirty="0">
                  <a:solidFill>
                    <a:srgbClr val="000000"/>
                  </a:solidFill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0;</a:t>
              </a:r>
              <a:r>
                <a:rPr lang="en-US" sz="2100" dirty="0">
                  <a:solidFill>
                    <a:srgbClr val="000000"/>
                  </a:solidFill>
                </a:rPr>
                <a:t>	</a:t>
              </a:r>
              <a:r>
                <a:rPr lang="en-US" sz="1800" dirty="0">
                  <a:solidFill>
                    <a:srgbClr val="000000"/>
                  </a:solidFill>
                </a:rPr>
                <a:t>y ≥</a:t>
              </a:r>
              <a:r>
                <a:rPr lang="en-US" sz="2100" dirty="0">
                  <a:solidFill>
                    <a:srgbClr val="000000"/>
                  </a:solidFill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0549" name="Rectangle 37"/>
            <p:cNvSpPr>
              <a:spLocks noChangeArrowheads="1"/>
            </p:cNvSpPr>
            <p:nvPr/>
          </p:nvSpPr>
          <p:spPr bwMode="auto">
            <a:xfrm>
              <a:off x="484892" y="2622551"/>
              <a:ext cx="2708434" cy="492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Subject to:	</a:t>
              </a:r>
            </a:p>
          </p:txBody>
        </p:sp>
      </p:grpSp>
      <p:sp>
        <p:nvSpPr>
          <p:cNvPr id="320550" name="Rectangle 38"/>
          <p:cNvSpPr>
            <a:spLocks noChangeArrowheads="1"/>
          </p:cNvSpPr>
          <p:nvPr/>
        </p:nvSpPr>
        <p:spPr bwMode="auto">
          <a:xfrm>
            <a:off x="1200150" y="1771651"/>
            <a:ext cx="1712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Maximize  x + 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20551" name="Line 39"/>
          <p:cNvSpPr>
            <a:spLocks noChangeShapeType="1"/>
          </p:cNvSpPr>
          <p:nvPr/>
        </p:nvSpPr>
        <p:spPr bwMode="auto">
          <a:xfrm>
            <a:off x="7029450" y="2283619"/>
            <a:ext cx="0" cy="2886075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39" name="Line 27"/>
          <p:cNvSpPr>
            <a:spLocks noChangeShapeType="1"/>
          </p:cNvSpPr>
          <p:nvPr/>
        </p:nvSpPr>
        <p:spPr bwMode="auto">
          <a:xfrm flipV="1">
            <a:off x="5029200" y="2440781"/>
            <a:ext cx="2309813" cy="9525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40" name="Line 28"/>
          <p:cNvSpPr>
            <a:spLocks noChangeShapeType="1"/>
          </p:cNvSpPr>
          <p:nvPr/>
        </p:nvSpPr>
        <p:spPr bwMode="auto">
          <a:xfrm>
            <a:off x="4598194" y="4250531"/>
            <a:ext cx="2163366" cy="1153716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19614" y="4686300"/>
            <a:ext cx="1478726" cy="1226581"/>
            <a:chOff x="4502150" y="5105401"/>
            <a:chExt cx="1971634" cy="1635442"/>
          </a:xfrm>
        </p:grpSpPr>
        <p:sp>
          <p:nvSpPr>
            <p:cNvPr id="67" name="Line 40"/>
            <p:cNvSpPr>
              <a:spLocks noChangeShapeType="1"/>
            </p:cNvSpPr>
            <p:nvPr/>
          </p:nvSpPr>
          <p:spPr bwMode="auto">
            <a:xfrm>
              <a:off x="4502150" y="5105401"/>
              <a:ext cx="1289050" cy="1295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8" name="Rectangle 38"/>
            <p:cNvSpPr>
              <a:spLocks noChangeArrowheads="1"/>
            </p:cNvSpPr>
            <p:nvPr/>
          </p:nvSpPr>
          <p:spPr bwMode="auto">
            <a:xfrm>
              <a:off x="5111873" y="6248400"/>
              <a:ext cx="1361911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x + y = 0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  <a:p>
            <a:fld id="{0640FE3B-7766-0A41-91A3-9CD7460DF3A3}" type="slidenum">
              <a:rPr lang="en-GB" smtClean="0"/>
              <a:pPr/>
              <a:t>217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24085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28" name="Line 16"/>
          <p:cNvSpPr>
            <a:spLocks noChangeShapeType="1"/>
          </p:cNvSpPr>
          <p:nvPr/>
        </p:nvSpPr>
        <p:spPr bwMode="auto">
          <a:xfrm>
            <a:off x="5005388" y="517088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87479" y="1905000"/>
            <a:ext cx="3099241" cy="3798332"/>
            <a:chOff x="4592638" y="1371600"/>
            <a:chExt cx="4132320" cy="5064443"/>
          </a:xfrm>
        </p:grpSpPr>
        <p:sp>
          <p:nvSpPr>
            <p:cNvPr id="320517" name="Line 5"/>
            <p:cNvSpPr>
              <a:spLocks noChangeShapeType="1"/>
            </p:cNvSpPr>
            <p:nvPr/>
          </p:nvSpPr>
          <p:spPr bwMode="auto">
            <a:xfrm>
              <a:off x="5149850" y="5726113"/>
              <a:ext cx="3043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592638" y="1371600"/>
              <a:ext cx="4132320" cy="5064443"/>
              <a:chOff x="4592638" y="1392238"/>
              <a:chExt cx="4132320" cy="5064443"/>
            </a:xfrm>
          </p:grpSpPr>
          <p:sp>
            <p:nvSpPr>
              <p:cNvPr id="320518" name="Text Box 6"/>
              <p:cNvSpPr txBox="1">
                <a:spLocks noChangeArrowheads="1"/>
              </p:cNvSpPr>
              <p:nvPr/>
            </p:nvSpPr>
            <p:spPr bwMode="auto">
              <a:xfrm>
                <a:off x="8324849" y="560546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320519" name="Line 7"/>
              <p:cNvSpPr>
                <a:spLocks noChangeShapeType="1"/>
              </p:cNvSpPr>
              <p:nvPr/>
            </p:nvSpPr>
            <p:spPr bwMode="auto">
              <a:xfrm>
                <a:off x="605790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0" name="Line 8"/>
              <p:cNvSpPr>
                <a:spLocks noChangeShapeType="1"/>
              </p:cNvSpPr>
              <p:nvPr/>
            </p:nvSpPr>
            <p:spPr bwMode="auto">
              <a:xfrm>
                <a:off x="696595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1" name="Line 9"/>
              <p:cNvSpPr>
                <a:spLocks noChangeShapeType="1"/>
              </p:cNvSpPr>
              <p:nvPr/>
            </p:nvSpPr>
            <p:spPr bwMode="auto">
              <a:xfrm>
                <a:off x="787400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2" name="Text Box 10"/>
              <p:cNvSpPr txBox="1">
                <a:spLocks noChangeArrowheads="1"/>
              </p:cNvSpPr>
              <p:nvPr/>
            </p:nvSpPr>
            <p:spPr bwMode="auto">
              <a:xfrm>
                <a:off x="7724776" y="5964238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320523" name="Text Box 11"/>
              <p:cNvSpPr txBox="1">
                <a:spLocks noChangeArrowheads="1"/>
              </p:cNvSpPr>
              <p:nvPr/>
            </p:nvSpPr>
            <p:spPr bwMode="auto">
              <a:xfrm>
                <a:off x="4994275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20524" name="Text Box 12"/>
              <p:cNvSpPr txBox="1">
                <a:spLocks noChangeArrowheads="1"/>
              </p:cNvSpPr>
              <p:nvPr/>
            </p:nvSpPr>
            <p:spPr bwMode="auto">
              <a:xfrm>
                <a:off x="5903914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20525" name="Text Box 13"/>
              <p:cNvSpPr txBox="1">
                <a:spLocks noChangeArrowheads="1"/>
              </p:cNvSpPr>
              <p:nvPr/>
            </p:nvSpPr>
            <p:spPr bwMode="auto">
              <a:xfrm>
                <a:off x="6815139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20526" name="Text Box 14"/>
              <p:cNvSpPr txBox="1">
                <a:spLocks noChangeArrowheads="1"/>
              </p:cNvSpPr>
              <p:nvPr/>
            </p:nvSpPr>
            <p:spPr bwMode="auto">
              <a:xfrm>
                <a:off x="4921250" y="1392238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320527" name="Line 15"/>
              <p:cNvSpPr>
                <a:spLocks noChangeShapeType="1"/>
              </p:cNvSpPr>
              <p:nvPr/>
            </p:nvSpPr>
            <p:spPr bwMode="auto">
              <a:xfrm>
                <a:off x="5149850" y="1925638"/>
                <a:ext cx="0" cy="38258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9" name="Line 17"/>
              <p:cNvSpPr>
                <a:spLocks noChangeShapeType="1"/>
              </p:cNvSpPr>
              <p:nvPr/>
            </p:nvSpPr>
            <p:spPr bwMode="auto">
              <a:xfrm rot="16200000">
                <a:off x="5057775" y="56626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0" name="Line 18"/>
              <p:cNvSpPr>
                <a:spLocks noChangeShapeType="1"/>
              </p:cNvSpPr>
              <p:nvPr/>
            </p:nvSpPr>
            <p:spPr bwMode="auto">
              <a:xfrm rot="16200000">
                <a:off x="5057775" y="4757738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1" name="Line 19"/>
              <p:cNvSpPr>
                <a:spLocks noChangeShapeType="1"/>
              </p:cNvSpPr>
              <p:nvPr/>
            </p:nvSpPr>
            <p:spPr bwMode="auto">
              <a:xfrm rot="16200000">
                <a:off x="5057775" y="2947988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2" name="Line 20"/>
              <p:cNvSpPr>
                <a:spLocks noChangeShapeType="1"/>
              </p:cNvSpPr>
              <p:nvPr/>
            </p:nvSpPr>
            <p:spPr bwMode="auto">
              <a:xfrm rot="16200000">
                <a:off x="5057775" y="385286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3" name="Line 21"/>
              <p:cNvSpPr>
                <a:spLocks noChangeShapeType="1"/>
              </p:cNvSpPr>
              <p:nvPr/>
            </p:nvSpPr>
            <p:spPr bwMode="auto">
              <a:xfrm rot="16200000">
                <a:off x="5057775" y="20447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4" name="Text Box 22"/>
              <p:cNvSpPr txBox="1">
                <a:spLocks noChangeArrowheads="1"/>
              </p:cNvSpPr>
              <p:nvPr/>
            </p:nvSpPr>
            <p:spPr bwMode="auto">
              <a:xfrm>
                <a:off x="4621213" y="557371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20535" name="Text Box 23"/>
              <p:cNvSpPr txBox="1">
                <a:spLocks noChangeArrowheads="1"/>
              </p:cNvSpPr>
              <p:nvPr/>
            </p:nvSpPr>
            <p:spPr bwMode="auto">
              <a:xfrm>
                <a:off x="4619625" y="46672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20536" name="Text Box 24"/>
              <p:cNvSpPr txBox="1">
                <a:spLocks noChangeArrowheads="1"/>
              </p:cNvSpPr>
              <p:nvPr/>
            </p:nvSpPr>
            <p:spPr bwMode="auto">
              <a:xfrm>
                <a:off x="4632325" y="3760787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20537" name="Text Box 25"/>
              <p:cNvSpPr txBox="1">
                <a:spLocks noChangeArrowheads="1"/>
              </p:cNvSpPr>
              <p:nvPr/>
            </p:nvSpPr>
            <p:spPr bwMode="auto">
              <a:xfrm>
                <a:off x="4592638" y="194786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320538" name="Text Box 26"/>
              <p:cNvSpPr txBox="1">
                <a:spLocks noChangeArrowheads="1"/>
              </p:cNvSpPr>
              <p:nvPr/>
            </p:nvSpPr>
            <p:spPr bwMode="auto">
              <a:xfrm>
                <a:off x="4629150" y="2854325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  <p:sp>
        <p:nvSpPr>
          <p:cNvPr id="320514" name="Freeform 2"/>
          <p:cNvSpPr>
            <a:spLocks/>
          </p:cNvSpPr>
          <p:nvPr/>
        </p:nvSpPr>
        <p:spPr bwMode="auto">
          <a:xfrm>
            <a:off x="5011342" y="2438400"/>
            <a:ext cx="2015728" cy="2730104"/>
          </a:xfrm>
          <a:custGeom>
            <a:avLst/>
            <a:gdLst>
              <a:gd name="T0" fmla="*/ 0 w 1693"/>
              <a:gd name="T1" fmla="*/ 0 h 2301"/>
              <a:gd name="T2" fmla="*/ 0 w 1693"/>
              <a:gd name="T3" fmla="*/ 1699 h 2301"/>
              <a:gd name="T4" fmla="*/ 1131 w 1693"/>
              <a:gd name="T5" fmla="*/ 2301 h 2301"/>
              <a:gd name="T6" fmla="*/ 1692 w 1693"/>
              <a:gd name="T7" fmla="*/ 2301 h 2301"/>
              <a:gd name="T8" fmla="*/ 1693 w 1693"/>
              <a:gd name="T9" fmla="*/ 0 h 2301"/>
              <a:gd name="T10" fmla="*/ 0 w 1693"/>
              <a:gd name="T11" fmla="*/ 0 h 2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3" h="2301">
                <a:moveTo>
                  <a:pt x="0" y="0"/>
                </a:moveTo>
                <a:lnTo>
                  <a:pt x="0" y="1699"/>
                </a:lnTo>
                <a:lnTo>
                  <a:pt x="1131" y="2301"/>
                </a:lnTo>
                <a:lnTo>
                  <a:pt x="1692" y="2301"/>
                </a:lnTo>
                <a:lnTo>
                  <a:pt x="169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0000E4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50" name="Rectangle 38"/>
          <p:cNvSpPr>
            <a:spLocks noChangeArrowheads="1"/>
          </p:cNvSpPr>
          <p:nvPr/>
        </p:nvSpPr>
        <p:spPr bwMode="auto">
          <a:xfrm>
            <a:off x="1200150" y="1771651"/>
            <a:ext cx="1712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Maximize  x + 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20551" name="Line 39"/>
          <p:cNvSpPr>
            <a:spLocks noChangeShapeType="1"/>
          </p:cNvSpPr>
          <p:nvPr/>
        </p:nvSpPr>
        <p:spPr bwMode="auto">
          <a:xfrm>
            <a:off x="7029450" y="2283619"/>
            <a:ext cx="0" cy="2886075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39" name="Line 27"/>
          <p:cNvSpPr>
            <a:spLocks noChangeShapeType="1"/>
          </p:cNvSpPr>
          <p:nvPr/>
        </p:nvSpPr>
        <p:spPr bwMode="auto">
          <a:xfrm flipV="1">
            <a:off x="5029200" y="2440781"/>
            <a:ext cx="2309813" cy="9525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40" name="Line 28"/>
          <p:cNvSpPr>
            <a:spLocks noChangeShapeType="1"/>
          </p:cNvSpPr>
          <p:nvPr/>
        </p:nvSpPr>
        <p:spPr bwMode="auto">
          <a:xfrm>
            <a:off x="4598194" y="4250531"/>
            <a:ext cx="2163366" cy="1153716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99386" y="4090988"/>
            <a:ext cx="2141903" cy="1875696"/>
            <a:chOff x="4608513" y="4311650"/>
            <a:chExt cx="2855870" cy="2500928"/>
          </a:xfrm>
        </p:grpSpPr>
        <p:sp>
          <p:nvSpPr>
            <p:cNvPr id="320552" name="Line 40"/>
            <p:cNvSpPr>
              <a:spLocks noChangeShapeType="1"/>
            </p:cNvSpPr>
            <p:nvPr/>
          </p:nvSpPr>
          <p:spPr bwMode="auto">
            <a:xfrm>
              <a:off x="4608513" y="4311650"/>
              <a:ext cx="2127250" cy="20605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8" name="Rectangle 38"/>
            <p:cNvSpPr>
              <a:spLocks noChangeArrowheads="1"/>
            </p:cNvSpPr>
            <p:nvPr/>
          </p:nvSpPr>
          <p:spPr bwMode="auto">
            <a:xfrm>
              <a:off x="6102473" y="6320135"/>
              <a:ext cx="136191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x + y = 1</a:t>
              </a:r>
            </a:p>
          </p:txBody>
        </p:sp>
      </p:grpSp>
      <p:sp>
        <p:nvSpPr>
          <p:cNvPr id="59" name="Oval 47"/>
          <p:cNvSpPr>
            <a:spLocks noChangeArrowheads="1"/>
          </p:cNvSpPr>
          <p:nvPr/>
        </p:nvSpPr>
        <p:spPr bwMode="auto">
          <a:xfrm>
            <a:off x="4943475" y="4425553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0" name="Line 49"/>
          <p:cNvSpPr>
            <a:spLocks noChangeShapeType="1"/>
          </p:cNvSpPr>
          <p:nvPr/>
        </p:nvSpPr>
        <p:spPr bwMode="auto">
          <a:xfrm flipH="1">
            <a:off x="5092303" y="4160045"/>
            <a:ext cx="323850" cy="2738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2" name="Text Box 48"/>
          <p:cNvSpPr txBox="1">
            <a:spLocks noChangeArrowheads="1"/>
          </p:cNvSpPr>
          <p:nvPr/>
        </p:nvSpPr>
        <p:spPr bwMode="auto">
          <a:xfrm>
            <a:off x="5018485" y="3805237"/>
            <a:ext cx="1026319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rgbClr val="000000"/>
                </a:solidFill>
              </a:rPr>
              <a:t>Feasible Solution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  <a:p>
            <a:fld id="{0640FE3B-7766-0A41-91A3-9CD7460DF3A3}" type="slidenum">
              <a:rPr lang="en-GB" smtClean="0"/>
              <a:pPr/>
              <a:t>218</a:t>
            </a:fld>
            <a:endParaRPr lang="en-GB"/>
          </a:p>
        </p:txBody>
      </p:sp>
      <p:sp>
        <p:nvSpPr>
          <p:cNvPr id="46" name="Rectangle 34">
            <a:extLst>
              <a:ext uri="{FF2B5EF4-FFF2-40B4-BE49-F238E27FC236}">
                <a16:creationId xmlns:a16="http://schemas.microsoft.com/office/drawing/2014/main" id="{332A34B2-A2A3-5B4A-A454-6A3CA0566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131" y="3543300"/>
            <a:ext cx="11913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x + 2 y ≥ 2</a:t>
            </a:r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69963787-DF10-6A45-8BCD-76C464496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035" y="3162301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y ≤ 4</a:t>
            </a:r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72080BDC-622B-7246-A4C1-BECDA66F0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035" y="2709863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x ≤ 3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C33C35-8441-844E-83AB-61A6120613E8}"/>
              </a:ext>
            </a:extLst>
          </p:cNvPr>
          <p:cNvGrpSpPr/>
          <p:nvPr/>
        </p:nvGrpSpPr>
        <p:grpSpPr>
          <a:xfrm>
            <a:off x="1200151" y="2286002"/>
            <a:ext cx="2951384" cy="415498"/>
            <a:chOff x="484892" y="2590800"/>
            <a:chExt cx="3935179" cy="553996"/>
          </a:xfrm>
        </p:grpSpPr>
        <p:sp>
          <p:nvSpPr>
            <p:cNvPr id="50" name="Rectangle 33">
              <a:extLst>
                <a:ext uri="{FF2B5EF4-FFF2-40B4-BE49-F238E27FC236}">
                  <a16:creationId xmlns:a16="http://schemas.microsoft.com/office/drawing/2014/main" id="{1CEEA724-4B73-E140-BD6B-56D27ED3C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404" y="2590800"/>
              <a:ext cx="2120667" cy="553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x ≥</a:t>
              </a:r>
              <a:r>
                <a:rPr lang="en-US" sz="2100" dirty="0">
                  <a:solidFill>
                    <a:srgbClr val="000000"/>
                  </a:solidFill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0;</a:t>
              </a:r>
              <a:r>
                <a:rPr lang="en-US" sz="2100" dirty="0">
                  <a:solidFill>
                    <a:srgbClr val="000000"/>
                  </a:solidFill>
                </a:rPr>
                <a:t>	</a:t>
              </a:r>
              <a:r>
                <a:rPr lang="en-US" sz="1800" dirty="0">
                  <a:solidFill>
                    <a:srgbClr val="000000"/>
                  </a:solidFill>
                </a:rPr>
                <a:t>y ≥</a:t>
              </a:r>
              <a:r>
                <a:rPr lang="en-US" sz="2100" dirty="0">
                  <a:solidFill>
                    <a:srgbClr val="000000"/>
                  </a:solidFill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1" name="Rectangle 37">
              <a:extLst>
                <a:ext uri="{FF2B5EF4-FFF2-40B4-BE49-F238E27FC236}">
                  <a16:creationId xmlns:a16="http://schemas.microsoft.com/office/drawing/2014/main" id="{683CE091-DBC6-3F45-9DA7-11BA36A3C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92" y="2622551"/>
              <a:ext cx="2708434" cy="492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Subject to: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6400543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28" name="Line 16"/>
          <p:cNvSpPr>
            <a:spLocks noChangeShapeType="1"/>
          </p:cNvSpPr>
          <p:nvPr/>
        </p:nvSpPr>
        <p:spPr bwMode="auto">
          <a:xfrm>
            <a:off x="5005388" y="517088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87479" y="1905000"/>
            <a:ext cx="3099241" cy="3798332"/>
            <a:chOff x="4592638" y="1371600"/>
            <a:chExt cx="4132320" cy="5064443"/>
          </a:xfrm>
        </p:grpSpPr>
        <p:sp>
          <p:nvSpPr>
            <p:cNvPr id="320517" name="Line 5"/>
            <p:cNvSpPr>
              <a:spLocks noChangeShapeType="1"/>
            </p:cNvSpPr>
            <p:nvPr/>
          </p:nvSpPr>
          <p:spPr bwMode="auto">
            <a:xfrm>
              <a:off x="5149850" y="5726113"/>
              <a:ext cx="3043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592638" y="1371600"/>
              <a:ext cx="4132320" cy="5064443"/>
              <a:chOff x="4592638" y="1392238"/>
              <a:chExt cx="4132320" cy="5064443"/>
            </a:xfrm>
          </p:grpSpPr>
          <p:sp>
            <p:nvSpPr>
              <p:cNvPr id="320518" name="Text Box 6"/>
              <p:cNvSpPr txBox="1">
                <a:spLocks noChangeArrowheads="1"/>
              </p:cNvSpPr>
              <p:nvPr/>
            </p:nvSpPr>
            <p:spPr bwMode="auto">
              <a:xfrm>
                <a:off x="8324849" y="560546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320519" name="Line 7"/>
              <p:cNvSpPr>
                <a:spLocks noChangeShapeType="1"/>
              </p:cNvSpPr>
              <p:nvPr/>
            </p:nvSpPr>
            <p:spPr bwMode="auto">
              <a:xfrm>
                <a:off x="605790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0" name="Line 8"/>
              <p:cNvSpPr>
                <a:spLocks noChangeShapeType="1"/>
              </p:cNvSpPr>
              <p:nvPr/>
            </p:nvSpPr>
            <p:spPr bwMode="auto">
              <a:xfrm>
                <a:off x="696595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1" name="Line 9"/>
              <p:cNvSpPr>
                <a:spLocks noChangeShapeType="1"/>
              </p:cNvSpPr>
              <p:nvPr/>
            </p:nvSpPr>
            <p:spPr bwMode="auto">
              <a:xfrm>
                <a:off x="787400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2" name="Text Box 10"/>
              <p:cNvSpPr txBox="1">
                <a:spLocks noChangeArrowheads="1"/>
              </p:cNvSpPr>
              <p:nvPr/>
            </p:nvSpPr>
            <p:spPr bwMode="auto">
              <a:xfrm>
                <a:off x="7724776" y="5964238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320523" name="Text Box 11"/>
              <p:cNvSpPr txBox="1">
                <a:spLocks noChangeArrowheads="1"/>
              </p:cNvSpPr>
              <p:nvPr/>
            </p:nvSpPr>
            <p:spPr bwMode="auto">
              <a:xfrm>
                <a:off x="4994275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20524" name="Text Box 12"/>
              <p:cNvSpPr txBox="1">
                <a:spLocks noChangeArrowheads="1"/>
              </p:cNvSpPr>
              <p:nvPr/>
            </p:nvSpPr>
            <p:spPr bwMode="auto">
              <a:xfrm>
                <a:off x="5903914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20525" name="Text Box 13"/>
              <p:cNvSpPr txBox="1">
                <a:spLocks noChangeArrowheads="1"/>
              </p:cNvSpPr>
              <p:nvPr/>
            </p:nvSpPr>
            <p:spPr bwMode="auto">
              <a:xfrm>
                <a:off x="6815139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20526" name="Text Box 14"/>
              <p:cNvSpPr txBox="1">
                <a:spLocks noChangeArrowheads="1"/>
              </p:cNvSpPr>
              <p:nvPr/>
            </p:nvSpPr>
            <p:spPr bwMode="auto">
              <a:xfrm>
                <a:off x="4921250" y="1392238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320527" name="Line 15"/>
              <p:cNvSpPr>
                <a:spLocks noChangeShapeType="1"/>
              </p:cNvSpPr>
              <p:nvPr/>
            </p:nvSpPr>
            <p:spPr bwMode="auto">
              <a:xfrm>
                <a:off x="5149850" y="1925638"/>
                <a:ext cx="0" cy="38258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9" name="Line 17"/>
              <p:cNvSpPr>
                <a:spLocks noChangeShapeType="1"/>
              </p:cNvSpPr>
              <p:nvPr/>
            </p:nvSpPr>
            <p:spPr bwMode="auto">
              <a:xfrm rot="16200000">
                <a:off x="5057775" y="56626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0" name="Line 18"/>
              <p:cNvSpPr>
                <a:spLocks noChangeShapeType="1"/>
              </p:cNvSpPr>
              <p:nvPr/>
            </p:nvSpPr>
            <p:spPr bwMode="auto">
              <a:xfrm rot="16200000">
                <a:off x="5057775" y="4757738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1" name="Line 19"/>
              <p:cNvSpPr>
                <a:spLocks noChangeShapeType="1"/>
              </p:cNvSpPr>
              <p:nvPr/>
            </p:nvSpPr>
            <p:spPr bwMode="auto">
              <a:xfrm rot="16200000">
                <a:off x="5057775" y="2947988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2" name="Line 20"/>
              <p:cNvSpPr>
                <a:spLocks noChangeShapeType="1"/>
              </p:cNvSpPr>
              <p:nvPr/>
            </p:nvSpPr>
            <p:spPr bwMode="auto">
              <a:xfrm rot="16200000">
                <a:off x="5057775" y="385286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3" name="Line 21"/>
              <p:cNvSpPr>
                <a:spLocks noChangeShapeType="1"/>
              </p:cNvSpPr>
              <p:nvPr/>
            </p:nvSpPr>
            <p:spPr bwMode="auto">
              <a:xfrm rot="16200000">
                <a:off x="5057775" y="20447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4" name="Text Box 22"/>
              <p:cNvSpPr txBox="1">
                <a:spLocks noChangeArrowheads="1"/>
              </p:cNvSpPr>
              <p:nvPr/>
            </p:nvSpPr>
            <p:spPr bwMode="auto">
              <a:xfrm>
                <a:off x="4621213" y="557371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20535" name="Text Box 23"/>
              <p:cNvSpPr txBox="1">
                <a:spLocks noChangeArrowheads="1"/>
              </p:cNvSpPr>
              <p:nvPr/>
            </p:nvSpPr>
            <p:spPr bwMode="auto">
              <a:xfrm>
                <a:off x="4619625" y="46672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20536" name="Text Box 24"/>
              <p:cNvSpPr txBox="1">
                <a:spLocks noChangeArrowheads="1"/>
              </p:cNvSpPr>
              <p:nvPr/>
            </p:nvSpPr>
            <p:spPr bwMode="auto">
              <a:xfrm>
                <a:off x="4632325" y="3760787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20537" name="Text Box 25"/>
              <p:cNvSpPr txBox="1">
                <a:spLocks noChangeArrowheads="1"/>
              </p:cNvSpPr>
              <p:nvPr/>
            </p:nvSpPr>
            <p:spPr bwMode="auto">
              <a:xfrm>
                <a:off x="4592638" y="194786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320538" name="Text Box 26"/>
              <p:cNvSpPr txBox="1">
                <a:spLocks noChangeArrowheads="1"/>
              </p:cNvSpPr>
              <p:nvPr/>
            </p:nvSpPr>
            <p:spPr bwMode="auto">
              <a:xfrm>
                <a:off x="4629150" y="2854325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  <p:sp>
        <p:nvSpPr>
          <p:cNvPr id="320514" name="Freeform 2"/>
          <p:cNvSpPr>
            <a:spLocks/>
          </p:cNvSpPr>
          <p:nvPr/>
        </p:nvSpPr>
        <p:spPr bwMode="auto">
          <a:xfrm>
            <a:off x="5011342" y="2438400"/>
            <a:ext cx="2015728" cy="2730104"/>
          </a:xfrm>
          <a:custGeom>
            <a:avLst/>
            <a:gdLst>
              <a:gd name="T0" fmla="*/ 0 w 1693"/>
              <a:gd name="T1" fmla="*/ 0 h 2301"/>
              <a:gd name="T2" fmla="*/ 0 w 1693"/>
              <a:gd name="T3" fmla="*/ 1699 h 2301"/>
              <a:gd name="T4" fmla="*/ 1131 w 1693"/>
              <a:gd name="T5" fmla="*/ 2301 h 2301"/>
              <a:gd name="T6" fmla="*/ 1692 w 1693"/>
              <a:gd name="T7" fmla="*/ 2301 h 2301"/>
              <a:gd name="T8" fmla="*/ 1693 w 1693"/>
              <a:gd name="T9" fmla="*/ 0 h 2301"/>
              <a:gd name="T10" fmla="*/ 0 w 1693"/>
              <a:gd name="T11" fmla="*/ 0 h 2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3" h="2301">
                <a:moveTo>
                  <a:pt x="0" y="0"/>
                </a:moveTo>
                <a:lnTo>
                  <a:pt x="0" y="1699"/>
                </a:lnTo>
                <a:lnTo>
                  <a:pt x="1131" y="2301"/>
                </a:lnTo>
                <a:lnTo>
                  <a:pt x="1692" y="2301"/>
                </a:lnTo>
                <a:lnTo>
                  <a:pt x="169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0000E4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50" name="Rectangle 38"/>
          <p:cNvSpPr>
            <a:spLocks noChangeArrowheads="1"/>
          </p:cNvSpPr>
          <p:nvPr/>
        </p:nvSpPr>
        <p:spPr bwMode="auto">
          <a:xfrm>
            <a:off x="1200150" y="1771651"/>
            <a:ext cx="1712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Maximize  x + 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20551" name="Line 39"/>
          <p:cNvSpPr>
            <a:spLocks noChangeShapeType="1"/>
          </p:cNvSpPr>
          <p:nvPr/>
        </p:nvSpPr>
        <p:spPr bwMode="auto">
          <a:xfrm>
            <a:off x="7029450" y="2283619"/>
            <a:ext cx="0" cy="2886075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39" name="Line 27"/>
          <p:cNvSpPr>
            <a:spLocks noChangeShapeType="1"/>
          </p:cNvSpPr>
          <p:nvPr/>
        </p:nvSpPr>
        <p:spPr bwMode="auto">
          <a:xfrm flipV="1">
            <a:off x="5029200" y="2440781"/>
            <a:ext cx="2309813" cy="9525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40" name="Line 28"/>
          <p:cNvSpPr>
            <a:spLocks noChangeShapeType="1"/>
          </p:cNvSpPr>
          <p:nvPr/>
        </p:nvSpPr>
        <p:spPr bwMode="auto">
          <a:xfrm>
            <a:off x="4598194" y="4250531"/>
            <a:ext cx="2163366" cy="1153716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28036" y="4090988"/>
            <a:ext cx="2141903" cy="1875696"/>
            <a:chOff x="4608513" y="4311650"/>
            <a:chExt cx="2855870" cy="2500928"/>
          </a:xfrm>
        </p:grpSpPr>
        <p:sp>
          <p:nvSpPr>
            <p:cNvPr id="320552" name="Line 40"/>
            <p:cNvSpPr>
              <a:spLocks noChangeShapeType="1"/>
            </p:cNvSpPr>
            <p:nvPr/>
          </p:nvSpPr>
          <p:spPr bwMode="auto">
            <a:xfrm>
              <a:off x="4608513" y="4311650"/>
              <a:ext cx="2127250" cy="20605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8" name="Rectangle 38"/>
            <p:cNvSpPr>
              <a:spLocks noChangeArrowheads="1"/>
            </p:cNvSpPr>
            <p:nvPr/>
          </p:nvSpPr>
          <p:spPr bwMode="auto">
            <a:xfrm>
              <a:off x="6102473" y="6320135"/>
              <a:ext cx="136191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x + y = 2</a:t>
              </a:r>
            </a:p>
          </p:txBody>
        </p:sp>
      </p:grpSp>
      <p:sp>
        <p:nvSpPr>
          <p:cNvPr id="59" name="Oval 47"/>
          <p:cNvSpPr>
            <a:spLocks noChangeArrowheads="1"/>
          </p:cNvSpPr>
          <p:nvPr/>
        </p:nvSpPr>
        <p:spPr bwMode="auto">
          <a:xfrm>
            <a:off x="4943475" y="4425553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0" name="Line 49"/>
          <p:cNvSpPr>
            <a:spLocks noChangeShapeType="1"/>
          </p:cNvSpPr>
          <p:nvPr/>
        </p:nvSpPr>
        <p:spPr bwMode="auto">
          <a:xfrm flipH="1">
            <a:off x="6362700" y="4888707"/>
            <a:ext cx="323850" cy="2738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2" name="Text Box 48"/>
          <p:cNvSpPr txBox="1">
            <a:spLocks noChangeArrowheads="1"/>
          </p:cNvSpPr>
          <p:nvPr/>
        </p:nvSpPr>
        <p:spPr bwMode="auto">
          <a:xfrm>
            <a:off x="6288882" y="4533900"/>
            <a:ext cx="1026319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rgbClr val="000000"/>
                </a:solidFill>
              </a:rPr>
              <a:t>Feasible Solution</a:t>
            </a:r>
          </a:p>
        </p:txBody>
      </p:sp>
      <p:sp>
        <p:nvSpPr>
          <p:cNvPr id="44" name="Oval 47"/>
          <p:cNvSpPr>
            <a:spLocks noChangeArrowheads="1"/>
          </p:cNvSpPr>
          <p:nvPr/>
        </p:nvSpPr>
        <p:spPr bwMode="auto">
          <a:xfrm>
            <a:off x="6292453" y="5092303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  <a:p>
            <a:fld id="{0640FE3B-7766-0A41-91A3-9CD7460DF3A3}" type="slidenum">
              <a:rPr lang="en-GB" smtClean="0"/>
              <a:pPr/>
              <a:t>219</a:t>
            </a:fld>
            <a:endParaRPr lang="en-GB"/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F17FDA61-C1F3-6C41-9D5C-DDE9CD6E9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131" y="3543300"/>
            <a:ext cx="11913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x + 2 y ≥ 2</a:t>
            </a:r>
          </a:p>
        </p:txBody>
      </p:sp>
      <p:sp>
        <p:nvSpPr>
          <p:cNvPr id="48" name="Rectangle 35">
            <a:extLst>
              <a:ext uri="{FF2B5EF4-FFF2-40B4-BE49-F238E27FC236}">
                <a16:creationId xmlns:a16="http://schemas.microsoft.com/office/drawing/2014/main" id="{1B4B83DB-2012-664E-9CF6-97F20C02B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035" y="3162301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y ≤ 4</a:t>
            </a: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5B54FEE3-45A0-7946-903D-5143FA663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035" y="2709863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x ≤ 3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C0CB57-2227-9B4C-AF71-4F9189E1AF2E}"/>
              </a:ext>
            </a:extLst>
          </p:cNvPr>
          <p:cNvGrpSpPr/>
          <p:nvPr/>
        </p:nvGrpSpPr>
        <p:grpSpPr>
          <a:xfrm>
            <a:off x="1200151" y="2286002"/>
            <a:ext cx="2951384" cy="415498"/>
            <a:chOff x="484892" y="2590800"/>
            <a:chExt cx="3935179" cy="553996"/>
          </a:xfrm>
        </p:grpSpPr>
        <p:sp>
          <p:nvSpPr>
            <p:cNvPr id="51" name="Rectangle 33">
              <a:extLst>
                <a:ext uri="{FF2B5EF4-FFF2-40B4-BE49-F238E27FC236}">
                  <a16:creationId xmlns:a16="http://schemas.microsoft.com/office/drawing/2014/main" id="{5B963DEC-68E5-B244-B1B6-6946323EE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404" y="2590800"/>
              <a:ext cx="2120667" cy="553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x ≥</a:t>
              </a:r>
              <a:r>
                <a:rPr lang="en-US" sz="2100" dirty="0">
                  <a:solidFill>
                    <a:srgbClr val="000000"/>
                  </a:solidFill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0;</a:t>
              </a:r>
              <a:r>
                <a:rPr lang="en-US" sz="2100" dirty="0">
                  <a:solidFill>
                    <a:srgbClr val="000000"/>
                  </a:solidFill>
                </a:rPr>
                <a:t>	</a:t>
              </a:r>
              <a:r>
                <a:rPr lang="en-US" sz="1800" dirty="0">
                  <a:solidFill>
                    <a:srgbClr val="000000"/>
                  </a:solidFill>
                </a:rPr>
                <a:t>y ≥</a:t>
              </a:r>
              <a:r>
                <a:rPr lang="en-US" sz="2100" dirty="0">
                  <a:solidFill>
                    <a:srgbClr val="000000"/>
                  </a:solidFill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2" name="Rectangle 37">
              <a:extLst>
                <a:ext uri="{FF2B5EF4-FFF2-40B4-BE49-F238E27FC236}">
                  <a16:creationId xmlns:a16="http://schemas.microsoft.com/office/drawing/2014/main" id="{37B6C6AC-CB0D-9843-902E-334F24916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92" y="2622551"/>
              <a:ext cx="2708434" cy="492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Subject to: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1069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Necessary Condition for Optimality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1371600" y="3733800"/>
            <a:ext cx="6781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rot="-5400000">
            <a:off x="-76200" y="2730500"/>
            <a:ext cx="28956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1905000" y="1712913"/>
            <a:ext cx="5638800" cy="1905000"/>
            <a:chOff x="1200" y="1135"/>
            <a:chExt cx="3552" cy="1200"/>
          </a:xfrm>
        </p:grpSpPr>
        <p:sp>
          <p:nvSpPr>
            <p:cNvPr id="14342" name="Arc 6"/>
            <p:cNvSpPr>
              <a:spLocks/>
            </p:cNvSpPr>
            <p:nvPr/>
          </p:nvSpPr>
          <p:spPr bwMode="auto">
            <a:xfrm>
              <a:off x="2964" y="1135"/>
              <a:ext cx="1788" cy="1200"/>
            </a:xfrm>
            <a:custGeom>
              <a:avLst/>
              <a:gdLst>
                <a:gd name="G0" fmla="+- 151 0 0"/>
                <a:gd name="G1" fmla="+- 21600 0 0"/>
                <a:gd name="G2" fmla="+- 21600 0 0"/>
                <a:gd name="T0" fmla="*/ 0 w 21749"/>
                <a:gd name="T1" fmla="*/ 1 h 21600"/>
                <a:gd name="T2" fmla="*/ 21749 w 21749"/>
                <a:gd name="T3" fmla="*/ 21319 h 21600"/>
                <a:gd name="T4" fmla="*/ 151 w 217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9" h="21600" fill="none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</a:path>
                <a:path w="21749" h="21600" stroke="0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  <a:lnTo>
                    <a:pt x="151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Arc 7"/>
            <p:cNvSpPr>
              <a:spLocks/>
            </p:cNvSpPr>
            <p:nvPr/>
          </p:nvSpPr>
          <p:spPr bwMode="auto">
            <a:xfrm flipH="1">
              <a:off x="1200" y="1135"/>
              <a:ext cx="1788" cy="1200"/>
            </a:xfrm>
            <a:custGeom>
              <a:avLst/>
              <a:gdLst>
                <a:gd name="G0" fmla="+- 151 0 0"/>
                <a:gd name="G1" fmla="+- 21600 0 0"/>
                <a:gd name="G2" fmla="+- 21600 0 0"/>
                <a:gd name="T0" fmla="*/ 0 w 21749"/>
                <a:gd name="T1" fmla="*/ 1 h 21600"/>
                <a:gd name="T2" fmla="*/ 21749 w 21749"/>
                <a:gd name="T3" fmla="*/ 21319 h 21600"/>
                <a:gd name="T4" fmla="*/ 151 w 217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49" h="21600" fill="none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</a:path>
                <a:path w="21749" h="21600" stroke="0" extrusionOk="0">
                  <a:moveTo>
                    <a:pt x="-1" y="0"/>
                  </a:moveTo>
                  <a:cubicBezTo>
                    <a:pt x="50" y="0"/>
                    <a:pt x="100" y="-1"/>
                    <a:pt x="151" y="-1"/>
                  </a:cubicBezTo>
                  <a:cubicBezTo>
                    <a:pt x="11970" y="-1"/>
                    <a:pt x="21595" y="9500"/>
                    <a:pt x="21749" y="21318"/>
                  </a:cubicBezTo>
                  <a:lnTo>
                    <a:pt x="151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985125" y="3794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09600" y="12827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f(x)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724400" y="1739900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514850" y="37338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30000"/>
              <a:t>*</a:t>
            </a:r>
            <a:endParaRPr lang="en-GB"/>
          </a:p>
        </p:txBody>
      </p:sp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1644650" y="4629150"/>
          <a:ext cx="60340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9" name="Equation" r:id="rId3" imgW="6032500" imgH="698500" progId="Equation.DSMT36">
                  <p:embed/>
                </p:oleObj>
              </mc:Choice>
              <mc:Fallback>
                <p:oleObj name="Equation" r:id="rId3" imgW="6032500" imgH="698500" progId="Equation.DSMT36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4629150"/>
                        <a:ext cx="60340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3200400" y="1689100"/>
            <a:ext cx="29718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56" name="Object 20"/>
          <p:cNvGraphicFramePr>
            <a:graphicFrameLocks noChangeAspect="1"/>
          </p:cNvGraphicFramePr>
          <p:nvPr/>
        </p:nvGraphicFramePr>
        <p:xfrm>
          <a:off x="6299200" y="1346200"/>
          <a:ext cx="81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" name="Equation" r:id="rId5" imgW="812800" imgH="698500" progId="Equation.DSMT36">
                  <p:embed/>
                </p:oleObj>
              </mc:Choice>
              <mc:Fallback>
                <p:oleObj name="Equation" r:id="rId5" imgW="812800" imgH="698500" progId="Equation.DSMT36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1346200"/>
                        <a:ext cx="81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28" name="Line 16"/>
          <p:cNvSpPr>
            <a:spLocks noChangeShapeType="1"/>
          </p:cNvSpPr>
          <p:nvPr/>
        </p:nvSpPr>
        <p:spPr bwMode="auto">
          <a:xfrm>
            <a:off x="5005388" y="517088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87479" y="1905000"/>
            <a:ext cx="3099241" cy="3798332"/>
            <a:chOff x="4592638" y="1371600"/>
            <a:chExt cx="4132320" cy="5064443"/>
          </a:xfrm>
        </p:grpSpPr>
        <p:sp>
          <p:nvSpPr>
            <p:cNvPr id="320517" name="Line 5"/>
            <p:cNvSpPr>
              <a:spLocks noChangeShapeType="1"/>
            </p:cNvSpPr>
            <p:nvPr/>
          </p:nvSpPr>
          <p:spPr bwMode="auto">
            <a:xfrm>
              <a:off x="5149850" y="5726113"/>
              <a:ext cx="3043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592638" y="1371600"/>
              <a:ext cx="4132320" cy="5064443"/>
              <a:chOff x="4592638" y="1392238"/>
              <a:chExt cx="4132320" cy="5064443"/>
            </a:xfrm>
          </p:grpSpPr>
          <p:sp>
            <p:nvSpPr>
              <p:cNvPr id="320518" name="Text Box 6"/>
              <p:cNvSpPr txBox="1">
                <a:spLocks noChangeArrowheads="1"/>
              </p:cNvSpPr>
              <p:nvPr/>
            </p:nvSpPr>
            <p:spPr bwMode="auto">
              <a:xfrm>
                <a:off x="8324849" y="560546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320519" name="Line 7"/>
              <p:cNvSpPr>
                <a:spLocks noChangeShapeType="1"/>
              </p:cNvSpPr>
              <p:nvPr/>
            </p:nvSpPr>
            <p:spPr bwMode="auto">
              <a:xfrm>
                <a:off x="605790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0" name="Line 8"/>
              <p:cNvSpPr>
                <a:spLocks noChangeShapeType="1"/>
              </p:cNvSpPr>
              <p:nvPr/>
            </p:nvSpPr>
            <p:spPr bwMode="auto">
              <a:xfrm>
                <a:off x="696595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1" name="Line 9"/>
              <p:cNvSpPr>
                <a:spLocks noChangeShapeType="1"/>
              </p:cNvSpPr>
              <p:nvPr/>
            </p:nvSpPr>
            <p:spPr bwMode="auto">
              <a:xfrm>
                <a:off x="787400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2" name="Text Box 10"/>
              <p:cNvSpPr txBox="1">
                <a:spLocks noChangeArrowheads="1"/>
              </p:cNvSpPr>
              <p:nvPr/>
            </p:nvSpPr>
            <p:spPr bwMode="auto">
              <a:xfrm>
                <a:off x="7724776" y="5964238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320523" name="Text Box 11"/>
              <p:cNvSpPr txBox="1">
                <a:spLocks noChangeArrowheads="1"/>
              </p:cNvSpPr>
              <p:nvPr/>
            </p:nvSpPr>
            <p:spPr bwMode="auto">
              <a:xfrm>
                <a:off x="4994275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20524" name="Text Box 12"/>
              <p:cNvSpPr txBox="1">
                <a:spLocks noChangeArrowheads="1"/>
              </p:cNvSpPr>
              <p:nvPr/>
            </p:nvSpPr>
            <p:spPr bwMode="auto">
              <a:xfrm>
                <a:off x="5903914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20525" name="Text Box 13"/>
              <p:cNvSpPr txBox="1">
                <a:spLocks noChangeArrowheads="1"/>
              </p:cNvSpPr>
              <p:nvPr/>
            </p:nvSpPr>
            <p:spPr bwMode="auto">
              <a:xfrm>
                <a:off x="6815139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20526" name="Text Box 14"/>
              <p:cNvSpPr txBox="1">
                <a:spLocks noChangeArrowheads="1"/>
              </p:cNvSpPr>
              <p:nvPr/>
            </p:nvSpPr>
            <p:spPr bwMode="auto">
              <a:xfrm>
                <a:off x="4921250" y="1392238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320527" name="Line 15"/>
              <p:cNvSpPr>
                <a:spLocks noChangeShapeType="1"/>
              </p:cNvSpPr>
              <p:nvPr/>
            </p:nvSpPr>
            <p:spPr bwMode="auto">
              <a:xfrm>
                <a:off x="5149850" y="1925638"/>
                <a:ext cx="0" cy="38258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9" name="Line 17"/>
              <p:cNvSpPr>
                <a:spLocks noChangeShapeType="1"/>
              </p:cNvSpPr>
              <p:nvPr/>
            </p:nvSpPr>
            <p:spPr bwMode="auto">
              <a:xfrm rot="16200000">
                <a:off x="5057775" y="56626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0" name="Line 18"/>
              <p:cNvSpPr>
                <a:spLocks noChangeShapeType="1"/>
              </p:cNvSpPr>
              <p:nvPr/>
            </p:nvSpPr>
            <p:spPr bwMode="auto">
              <a:xfrm rot="16200000">
                <a:off x="5057775" y="4757738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1" name="Line 19"/>
              <p:cNvSpPr>
                <a:spLocks noChangeShapeType="1"/>
              </p:cNvSpPr>
              <p:nvPr/>
            </p:nvSpPr>
            <p:spPr bwMode="auto">
              <a:xfrm rot="16200000">
                <a:off x="5057775" y="2947988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2" name="Line 20"/>
              <p:cNvSpPr>
                <a:spLocks noChangeShapeType="1"/>
              </p:cNvSpPr>
              <p:nvPr/>
            </p:nvSpPr>
            <p:spPr bwMode="auto">
              <a:xfrm rot="16200000">
                <a:off x="5057775" y="385286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3" name="Line 21"/>
              <p:cNvSpPr>
                <a:spLocks noChangeShapeType="1"/>
              </p:cNvSpPr>
              <p:nvPr/>
            </p:nvSpPr>
            <p:spPr bwMode="auto">
              <a:xfrm rot="16200000">
                <a:off x="5057775" y="20447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4" name="Text Box 22"/>
              <p:cNvSpPr txBox="1">
                <a:spLocks noChangeArrowheads="1"/>
              </p:cNvSpPr>
              <p:nvPr/>
            </p:nvSpPr>
            <p:spPr bwMode="auto">
              <a:xfrm>
                <a:off x="4621213" y="557371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20535" name="Text Box 23"/>
              <p:cNvSpPr txBox="1">
                <a:spLocks noChangeArrowheads="1"/>
              </p:cNvSpPr>
              <p:nvPr/>
            </p:nvSpPr>
            <p:spPr bwMode="auto">
              <a:xfrm>
                <a:off x="4619625" y="46672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20536" name="Text Box 24"/>
              <p:cNvSpPr txBox="1">
                <a:spLocks noChangeArrowheads="1"/>
              </p:cNvSpPr>
              <p:nvPr/>
            </p:nvSpPr>
            <p:spPr bwMode="auto">
              <a:xfrm>
                <a:off x="4632325" y="3760787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20537" name="Text Box 25"/>
              <p:cNvSpPr txBox="1">
                <a:spLocks noChangeArrowheads="1"/>
              </p:cNvSpPr>
              <p:nvPr/>
            </p:nvSpPr>
            <p:spPr bwMode="auto">
              <a:xfrm>
                <a:off x="4592638" y="194786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320538" name="Text Box 26"/>
              <p:cNvSpPr txBox="1">
                <a:spLocks noChangeArrowheads="1"/>
              </p:cNvSpPr>
              <p:nvPr/>
            </p:nvSpPr>
            <p:spPr bwMode="auto">
              <a:xfrm>
                <a:off x="4629150" y="2854325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  <p:sp>
        <p:nvSpPr>
          <p:cNvPr id="320514" name="Freeform 2"/>
          <p:cNvSpPr>
            <a:spLocks/>
          </p:cNvSpPr>
          <p:nvPr/>
        </p:nvSpPr>
        <p:spPr bwMode="auto">
          <a:xfrm>
            <a:off x="5011342" y="2438400"/>
            <a:ext cx="2015728" cy="2730104"/>
          </a:xfrm>
          <a:custGeom>
            <a:avLst/>
            <a:gdLst>
              <a:gd name="T0" fmla="*/ 0 w 1693"/>
              <a:gd name="T1" fmla="*/ 0 h 2301"/>
              <a:gd name="T2" fmla="*/ 0 w 1693"/>
              <a:gd name="T3" fmla="*/ 1699 h 2301"/>
              <a:gd name="T4" fmla="*/ 1131 w 1693"/>
              <a:gd name="T5" fmla="*/ 2301 h 2301"/>
              <a:gd name="T6" fmla="*/ 1692 w 1693"/>
              <a:gd name="T7" fmla="*/ 2301 h 2301"/>
              <a:gd name="T8" fmla="*/ 1693 w 1693"/>
              <a:gd name="T9" fmla="*/ 0 h 2301"/>
              <a:gd name="T10" fmla="*/ 0 w 1693"/>
              <a:gd name="T11" fmla="*/ 0 h 2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3" h="2301">
                <a:moveTo>
                  <a:pt x="0" y="0"/>
                </a:moveTo>
                <a:lnTo>
                  <a:pt x="0" y="1699"/>
                </a:lnTo>
                <a:lnTo>
                  <a:pt x="1131" y="2301"/>
                </a:lnTo>
                <a:lnTo>
                  <a:pt x="1692" y="2301"/>
                </a:lnTo>
                <a:lnTo>
                  <a:pt x="169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0000E4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50" name="Rectangle 38"/>
          <p:cNvSpPr>
            <a:spLocks noChangeArrowheads="1"/>
          </p:cNvSpPr>
          <p:nvPr/>
        </p:nvSpPr>
        <p:spPr bwMode="auto">
          <a:xfrm>
            <a:off x="1200150" y="1771651"/>
            <a:ext cx="1712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Maximize  x + 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20551" name="Line 39"/>
          <p:cNvSpPr>
            <a:spLocks noChangeShapeType="1"/>
          </p:cNvSpPr>
          <p:nvPr/>
        </p:nvSpPr>
        <p:spPr bwMode="auto">
          <a:xfrm>
            <a:off x="7029450" y="2283619"/>
            <a:ext cx="0" cy="2886075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39" name="Line 27"/>
          <p:cNvSpPr>
            <a:spLocks noChangeShapeType="1"/>
          </p:cNvSpPr>
          <p:nvPr/>
        </p:nvSpPr>
        <p:spPr bwMode="auto">
          <a:xfrm flipV="1">
            <a:off x="5029200" y="2440781"/>
            <a:ext cx="2309813" cy="9525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40" name="Line 28"/>
          <p:cNvSpPr>
            <a:spLocks noChangeShapeType="1"/>
          </p:cNvSpPr>
          <p:nvPr/>
        </p:nvSpPr>
        <p:spPr bwMode="auto">
          <a:xfrm>
            <a:off x="4598194" y="4250531"/>
            <a:ext cx="2163366" cy="1153716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13836" y="4090988"/>
            <a:ext cx="2141903" cy="1875696"/>
            <a:chOff x="4608513" y="4311650"/>
            <a:chExt cx="2855870" cy="2500928"/>
          </a:xfrm>
        </p:grpSpPr>
        <p:sp>
          <p:nvSpPr>
            <p:cNvPr id="320552" name="Line 40"/>
            <p:cNvSpPr>
              <a:spLocks noChangeShapeType="1"/>
            </p:cNvSpPr>
            <p:nvPr/>
          </p:nvSpPr>
          <p:spPr bwMode="auto">
            <a:xfrm>
              <a:off x="4608513" y="4311650"/>
              <a:ext cx="2127250" cy="20605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8" name="Rectangle 38"/>
            <p:cNvSpPr>
              <a:spLocks noChangeArrowheads="1"/>
            </p:cNvSpPr>
            <p:nvPr/>
          </p:nvSpPr>
          <p:spPr bwMode="auto">
            <a:xfrm>
              <a:off x="6102473" y="6320135"/>
              <a:ext cx="136191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x + y = 3</a:t>
              </a:r>
            </a:p>
          </p:txBody>
        </p:sp>
      </p:grpSp>
      <p:sp>
        <p:nvSpPr>
          <p:cNvPr id="59" name="Oval 47"/>
          <p:cNvSpPr>
            <a:spLocks noChangeArrowheads="1"/>
          </p:cNvSpPr>
          <p:nvPr/>
        </p:nvSpPr>
        <p:spPr bwMode="auto">
          <a:xfrm>
            <a:off x="4943475" y="4425553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4" name="Oval 47"/>
          <p:cNvSpPr>
            <a:spLocks noChangeArrowheads="1"/>
          </p:cNvSpPr>
          <p:nvPr/>
        </p:nvSpPr>
        <p:spPr bwMode="auto">
          <a:xfrm>
            <a:off x="6311503" y="5120878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5" name="Oval 47"/>
          <p:cNvSpPr>
            <a:spLocks noChangeArrowheads="1"/>
          </p:cNvSpPr>
          <p:nvPr/>
        </p:nvSpPr>
        <p:spPr bwMode="auto">
          <a:xfrm>
            <a:off x="6978253" y="5111353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  <a:p>
            <a:fld id="{0640FE3B-7766-0A41-91A3-9CD7460DF3A3}" type="slidenum">
              <a:rPr lang="en-GB" smtClean="0"/>
              <a:pPr/>
              <a:t>220</a:t>
            </a:fld>
            <a:endParaRPr lang="en-GB"/>
          </a:p>
        </p:txBody>
      </p:sp>
      <p:sp>
        <p:nvSpPr>
          <p:cNvPr id="46" name="Rectangle 34">
            <a:extLst>
              <a:ext uri="{FF2B5EF4-FFF2-40B4-BE49-F238E27FC236}">
                <a16:creationId xmlns:a16="http://schemas.microsoft.com/office/drawing/2014/main" id="{1DEE33C7-4069-9147-8531-1DAFF112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131" y="3543300"/>
            <a:ext cx="11913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x + 2 y ≥ 2</a:t>
            </a:r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7AC26FF0-5F0C-7B4E-A50F-4615EE22B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035" y="3162301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y ≤ 4</a:t>
            </a:r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16588F5A-CB3B-0043-AEDB-957D041DF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035" y="2709863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x ≤ 3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2AD980D-F90C-994A-83BA-706D2ADFCC98}"/>
              </a:ext>
            </a:extLst>
          </p:cNvPr>
          <p:cNvGrpSpPr/>
          <p:nvPr/>
        </p:nvGrpSpPr>
        <p:grpSpPr>
          <a:xfrm>
            <a:off x="1200151" y="2286002"/>
            <a:ext cx="2951384" cy="415498"/>
            <a:chOff x="484892" y="2590800"/>
            <a:chExt cx="3935179" cy="553996"/>
          </a:xfrm>
        </p:grpSpPr>
        <p:sp>
          <p:nvSpPr>
            <p:cNvPr id="50" name="Rectangle 33">
              <a:extLst>
                <a:ext uri="{FF2B5EF4-FFF2-40B4-BE49-F238E27FC236}">
                  <a16:creationId xmlns:a16="http://schemas.microsoft.com/office/drawing/2014/main" id="{92D6124E-D86D-A54A-9402-06C3DD46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404" y="2590800"/>
              <a:ext cx="2120667" cy="553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x ≥</a:t>
              </a:r>
              <a:r>
                <a:rPr lang="en-US" sz="2100" dirty="0">
                  <a:solidFill>
                    <a:srgbClr val="000000"/>
                  </a:solidFill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0;</a:t>
              </a:r>
              <a:r>
                <a:rPr lang="en-US" sz="2100" dirty="0">
                  <a:solidFill>
                    <a:srgbClr val="000000"/>
                  </a:solidFill>
                </a:rPr>
                <a:t>	</a:t>
              </a:r>
              <a:r>
                <a:rPr lang="en-US" sz="1800" dirty="0">
                  <a:solidFill>
                    <a:srgbClr val="000000"/>
                  </a:solidFill>
                </a:rPr>
                <a:t>y ≥</a:t>
              </a:r>
              <a:r>
                <a:rPr lang="en-US" sz="2100" dirty="0">
                  <a:solidFill>
                    <a:srgbClr val="000000"/>
                  </a:solidFill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1" name="Rectangle 37">
              <a:extLst>
                <a:ext uri="{FF2B5EF4-FFF2-40B4-BE49-F238E27FC236}">
                  <a16:creationId xmlns:a16="http://schemas.microsoft.com/office/drawing/2014/main" id="{13D881BF-27A1-3B47-BA6F-141A51D4E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92" y="2622551"/>
              <a:ext cx="2708434" cy="492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Subject to: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771911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28" name="Line 16"/>
          <p:cNvSpPr>
            <a:spLocks noChangeShapeType="1"/>
          </p:cNvSpPr>
          <p:nvPr/>
        </p:nvSpPr>
        <p:spPr bwMode="auto">
          <a:xfrm>
            <a:off x="5005388" y="517088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87479" y="1905000"/>
            <a:ext cx="3099241" cy="3798332"/>
            <a:chOff x="4592638" y="1371600"/>
            <a:chExt cx="4132320" cy="5064443"/>
          </a:xfrm>
        </p:grpSpPr>
        <p:sp>
          <p:nvSpPr>
            <p:cNvPr id="320517" name="Line 5"/>
            <p:cNvSpPr>
              <a:spLocks noChangeShapeType="1"/>
            </p:cNvSpPr>
            <p:nvPr/>
          </p:nvSpPr>
          <p:spPr bwMode="auto">
            <a:xfrm>
              <a:off x="5149850" y="5726113"/>
              <a:ext cx="3043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592638" y="1371600"/>
              <a:ext cx="4132320" cy="5064443"/>
              <a:chOff x="4592638" y="1392238"/>
              <a:chExt cx="4132320" cy="5064443"/>
            </a:xfrm>
          </p:grpSpPr>
          <p:sp>
            <p:nvSpPr>
              <p:cNvPr id="320518" name="Text Box 6"/>
              <p:cNvSpPr txBox="1">
                <a:spLocks noChangeArrowheads="1"/>
              </p:cNvSpPr>
              <p:nvPr/>
            </p:nvSpPr>
            <p:spPr bwMode="auto">
              <a:xfrm>
                <a:off x="8324849" y="560546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320519" name="Line 7"/>
              <p:cNvSpPr>
                <a:spLocks noChangeShapeType="1"/>
              </p:cNvSpPr>
              <p:nvPr/>
            </p:nvSpPr>
            <p:spPr bwMode="auto">
              <a:xfrm>
                <a:off x="605790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0" name="Line 8"/>
              <p:cNvSpPr>
                <a:spLocks noChangeShapeType="1"/>
              </p:cNvSpPr>
              <p:nvPr/>
            </p:nvSpPr>
            <p:spPr bwMode="auto">
              <a:xfrm>
                <a:off x="696595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1" name="Line 9"/>
              <p:cNvSpPr>
                <a:spLocks noChangeShapeType="1"/>
              </p:cNvSpPr>
              <p:nvPr/>
            </p:nvSpPr>
            <p:spPr bwMode="auto">
              <a:xfrm>
                <a:off x="787400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2" name="Text Box 10"/>
              <p:cNvSpPr txBox="1">
                <a:spLocks noChangeArrowheads="1"/>
              </p:cNvSpPr>
              <p:nvPr/>
            </p:nvSpPr>
            <p:spPr bwMode="auto">
              <a:xfrm>
                <a:off x="7724776" y="5964238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320523" name="Text Box 11"/>
              <p:cNvSpPr txBox="1">
                <a:spLocks noChangeArrowheads="1"/>
              </p:cNvSpPr>
              <p:nvPr/>
            </p:nvSpPr>
            <p:spPr bwMode="auto">
              <a:xfrm>
                <a:off x="4994275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20524" name="Text Box 12"/>
              <p:cNvSpPr txBox="1">
                <a:spLocks noChangeArrowheads="1"/>
              </p:cNvSpPr>
              <p:nvPr/>
            </p:nvSpPr>
            <p:spPr bwMode="auto">
              <a:xfrm>
                <a:off x="5903914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20525" name="Text Box 13"/>
              <p:cNvSpPr txBox="1">
                <a:spLocks noChangeArrowheads="1"/>
              </p:cNvSpPr>
              <p:nvPr/>
            </p:nvSpPr>
            <p:spPr bwMode="auto">
              <a:xfrm>
                <a:off x="6815139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20526" name="Text Box 14"/>
              <p:cNvSpPr txBox="1">
                <a:spLocks noChangeArrowheads="1"/>
              </p:cNvSpPr>
              <p:nvPr/>
            </p:nvSpPr>
            <p:spPr bwMode="auto">
              <a:xfrm>
                <a:off x="4921250" y="1392238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320527" name="Line 15"/>
              <p:cNvSpPr>
                <a:spLocks noChangeShapeType="1"/>
              </p:cNvSpPr>
              <p:nvPr/>
            </p:nvSpPr>
            <p:spPr bwMode="auto">
              <a:xfrm>
                <a:off x="5149850" y="1925638"/>
                <a:ext cx="0" cy="38258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9" name="Line 17"/>
              <p:cNvSpPr>
                <a:spLocks noChangeShapeType="1"/>
              </p:cNvSpPr>
              <p:nvPr/>
            </p:nvSpPr>
            <p:spPr bwMode="auto">
              <a:xfrm rot="16200000">
                <a:off x="5057775" y="56626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0" name="Line 18"/>
              <p:cNvSpPr>
                <a:spLocks noChangeShapeType="1"/>
              </p:cNvSpPr>
              <p:nvPr/>
            </p:nvSpPr>
            <p:spPr bwMode="auto">
              <a:xfrm rot="16200000">
                <a:off x="5057775" y="4757738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1" name="Line 19"/>
              <p:cNvSpPr>
                <a:spLocks noChangeShapeType="1"/>
              </p:cNvSpPr>
              <p:nvPr/>
            </p:nvSpPr>
            <p:spPr bwMode="auto">
              <a:xfrm rot="16200000">
                <a:off x="5057775" y="2947988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2" name="Line 20"/>
              <p:cNvSpPr>
                <a:spLocks noChangeShapeType="1"/>
              </p:cNvSpPr>
              <p:nvPr/>
            </p:nvSpPr>
            <p:spPr bwMode="auto">
              <a:xfrm rot="16200000">
                <a:off x="5057775" y="385286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3" name="Line 21"/>
              <p:cNvSpPr>
                <a:spLocks noChangeShapeType="1"/>
              </p:cNvSpPr>
              <p:nvPr/>
            </p:nvSpPr>
            <p:spPr bwMode="auto">
              <a:xfrm rot="16200000">
                <a:off x="5057775" y="20447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4" name="Text Box 22"/>
              <p:cNvSpPr txBox="1">
                <a:spLocks noChangeArrowheads="1"/>
              </p:cNvSpPr>
              <p:nvPr/>
            </p:nvSpPr>
            <p:spPr bwMode="auto">
              <a:xfrm>
                <a:off x="4621213" y="557371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20535" name="Text Box 23"/>
              <p:cNvSpPr txBox="1">
                <a:spLocks noChangeArrowheads="1"/>
              </p:cNvSpPr>
              <p:nvPr/>
            </p:nvSpPr>
            <p:spPr bwMode="auto">
              <a:xfrm>
                <a:off x="4619625" y="46672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20536" name="Text Box 24"/>
              <p:cNvSpPr txBox="1">
                <a:spLocks noChangeArrowheads="1"/>
              </p:cNvSpPr>
              <p:nvPr/>
            </p:nvSpPr>
            <p:spPr bwMode="auto">
              <a:xfrm>
                <a:off x="4632325" y="3760787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20537" name="Text Box 25"/>
              <p:cNvSpPr txBox="1">
                <a:spLocks noChangeArrowheads="1"/>
              </p:cNvSpPr>
              <p:nvPr/>
            </p:nvSpPr>
            <p:spPr bwMode="auto">
              <a:xfrm>
                <a:off x="4592638" y="194786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320538" name="Text Box 26"/>
              <p:cNvSpPr txBox="1">
                <a:spLocks noChangeArrowheads="1"/>
              </p:cNvSpPr>
              <p:nvPr/>
            </p:nvSpPr>
            <p:spPr bwMode="auto">
              <a:xfrm>
                <a:off x="4629150" y="2854325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  <p:sp>
        <p:nvSpPr>
          <p:cNvPr id="320514" name="Freeform 2"/>
          <p:cNvSpPr>
            <a:spLocks/>
          </p:cNvSpPr>
          <p:nvPr/>
        </p:nvSpPr>
        <p:spPr bwMode="auto">
          <a:xfrm>
            <a:off x="5011342" y="2438400"/>
            <a:ext cx="2015728" cy="2730104"/>
          </a:xfrm>
          <a:custGeom>
            <a:avLst/>
            <a:gdLst>
              <a:gd name="T0" fmla="*/ 0 w 1693"/>
              <a:gd name="T1" fmla="*/ 0 h 2301"/>
              <a:gd name="T2" fmla="*/ 0 w 1693"/>
              <a:gd name="T3" fmla="*/ 1699 h 2301"/>
              <a:gd name="T4" fmla="*/ 1131 w 1693"/>
              <a:gd name="T5" fmla="*/ 2301 h 2301"/>
              <a:gd name="T6" fmla="*/ 1692 w 1693"/>
              <a:gd name="T7" fmla="*/ 2301 h 2301"/>
              <a:gd name="T8" fmla="*/ 1693 w 1693"/>
              <a:gd name="T9" fmla="*/ 0 h 2301"/>
              <a:gd name="T10" fmla="*/ 0 w 1693"/>
              <a:gd name="T11" fmla="*/ 0 h 2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3" h="2301">
                <a:moveTo>
                  <a:pt x="0" y="0"/>
                </a:moveTo>
                <a:lnTo>
                  <a:pt x="0" y="1699"/>
                </a:lnTo>
                <a:lnTo>
                  <a:pt x="1131" y="2301"/>
                </a:lnTo>
                <a:lnTo>
                  <a:pt x="1692" y="2301"/>
                </a:lnTo>
                <a:lnTo>
                  <a:pt x="169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0000E4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50" name="Rectangle 38"/>
          <p:cNvSpPr>
            <a:spLocks noChangeArrowheads="1"/>
          </p:cNvSpPr>
          <p:nvPr/>
        </p:nvSpPr>
        <p:spPr bwMode="auto">
          <a:xfrm>
            <a:off x="1200150" y="1771651"/>
            <a:ext cx="1712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Maximize  x + 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20551" name="Line 39"/>
          <p:cNvSpPr>
            <a:spLocks noChangeShapeType="1"/>
          </p:cNvSpPr>
          <p:nvPr/>
        </p:nvSpPr>
        <p:spPr bwMode="auto">
          <a:xfrm>
            <a:off x="7029450" y="2283619"/>
            <a:ext cx="0" cy="2886075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39" name="Line 27"/>
          <p:cNvSpPr>
            <a:spLocks noChangeShapeType="1"/>
          </p:cNvSpPr>
          <p:nvPr/>
        </p:nvSpPr>
        <p:spPr bwMode="auto">
          <a:xfrm flipV="1">
            <a:off x="5029200" y="2440781"/>
            <a:ext cx="2309813" cy="9525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40" name="Line 28"/>
          <p:cNvSpPr>
            <a:spLocks noChangeShapeType="1"/>
          </p:cNvSpPr>
          <p:nvPr/>
        </p:nvSpPr>
        <p:spPr bwMode="auto">
          <a:xfrm>
            <a:off x="4598194" y="4250531"/>
            <a:ext cx="2163366" cy="1153716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13836" y="1371600"/>
            <a:ext cx="2141903" cy="1875696"/>
            <a:chOff x="4608513" y="4311650"/>
            <a:chExt cx="2855870" cy="2500928"/>
          </a:xfrm>
        </p:grpSpPr>
        <p:sp>
          <p:nvSpPr>
            <p:cNvPr id="320552" name="Line 40"/>
            <p:cNvSpPr>
              <a:spLocks noChangeShapeType="1"/>
            </p:cNvSpPr>
            <p:nvPr/>
          </p:nvSpPr>
          <p:spPr bwMode="auto">
            <a:xfrm>
              <a:off x="4608513" y="4311650"/>
              <a:ext cx="2127250" cy="20605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8" name="Rectangle 38"/>
            <p:cNvSpPr>
              <a:spLocks noChangeArrowheads="1"/>
            </p:cNvSpPr>
            <p:nvPr/>
          </p:nvSpPr>
          <p:spPr bwMode="auto">
            <a:xfrm>
              <a:off x="6102473" y="6320135"/>
              <a:ext cx="136191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x + y = 7</a:t>
              </a:r>
            </a:p>
          </p:txBody>
        </p:sp>
      </p:grpSp>
      <p:sp>
        <p:nvSpPr>
          <p:cNvPr id="59" name="Oval 47"/>
          <p:cNvSpPr>
            <a:spLocks noChangeArrowheads="1"/>
          </p:cNvSpPr>
          <p:nvPr/>
        </p:nvSpPr>
        <p:spPr bwMode="auto">
          <a:xfrm>
            <a:off x="4943475" y="4425553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4" name="Oval 47"/>
          <p:cNvSpPr>
            <a:spLocks noChangeArrowheads="1"/>
          </p:cNvSpPr>
          <p:nvPr/>
        </p:nvSpPr>
        <p:spPr bwMode="auto">
          <a:xfrm>
            <a:off x="6311503" y="5120878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5" name="Oval 47"/>
          <p:cNvSpPr>
            <a:spLocks noChangeArrowheads="1"/>
          </p:cNvSpPr>
          <p:nvPr/>
        </p:nvSpPr>
        <p:spPr bwMode="auto">
          <a:xfrm>
            <a:off x="6978253" y="5111353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6" name="Oval 47"/>
          <p:cNvSpPr>
            <a:spLocks noChangeArrowheads="1"/>
          </p:cNvSpPr>
          <p:nvPr/>
        </p:nvSpPr>
        <p:spPr bwMode="auto">
          <a:xfrm>
            <a:off x="6972300" y="2400300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 flipH="1">
            <a:off x="7105650" y="2114551"/>
            <a:ext cx="323850" cy="2738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7031832" y="1759744"/>
            <a:ext cx="1026319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rgbClr val="000000"/>
                </a:solidFill>
              </a:rPr>
              <a:t>Optimal Solution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  <a:p>
            <a:fld id="{0640FE3B-7766-0A41-91A3-9CD7460DF3A3}" type="slidenum">
              <a:rPr lang="en-GB" smtClean="0"/>
              <a:pPr/>
              <a:t>221</a:t>
            </a:fld>
            <a:endParaRPr lang="en-GB"/>
          </a:p>
        </p:txBody>
      </p:sp>
      <p:sp>
        <p:nvSpPr>
          <p:cNvPr id="49" name="Rectangle 34">
            <a:extLst>
              <a:ext uri="{FF2B5EF4-FFF2-40B4-BE49-F238E27FC236}">
                <a16:creationId xmlns:a16="http://schemas.microsoft.com/office/drawing/2014/main" id="{960FE430-505D-A240-A973-1BB4BD33E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131" y="3543300"/>
            <a:ext cx="11913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x + 2 y ≥ 2</a:t>
            </a:r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E7D6F5C-AB3A-C643-B5D7-B2AE95E79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035" y="3162301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y ≤ 4</a:t>
            </a:r>
          </a:p>
        </p:txBody>
      </p:sp>
      <p:sp>
        <p:nvSpPr>
          <p:cNvPr id="51" name="Rectangle 36">
            <a:extLst>
              <a:ext uri="{FF2B5EF4-FFF2-40B4-BE49-F238E27FC236}">
                <a16:creationId xmlns:a16="http://schemas.microsoft.com/office/drawing/2014/main" id="{F35E2128-148B-0A4A-9037-2FFAD1A74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035" y="2709863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x ≤ 3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4B43D01-349A-1446-93B2-AACF1384A658}"/>
              </a:ext>
            </a:extLst>
          </p:cNvPr>
          <p:cNvGrpSpPr/>
          <p:nvPr/>
        </p:nvGrpSpPr>
        <p:grpSpPr>
          <a:xfrm>
            <a:off x="1200151" y="2286002"/>
            <a:ext cx="2951384" cy="415498"/>
            <a:chOff x="484892" y="2590800"/>
            <a:chExt cx="3935179" cy="553996"/>
          </a:xfrm>
        </p:grpSpPr>
        <p:sp>
          <p:nvSpPr>
            <p:cNvPr id="53" name="Rectangle 33">
              <a:extLst>
                <a:ext uri="{FF2B5EF4-FFF2-40B4-BE49-F238E27FC236}">
                  <a16:creationId xmlns:a16="http://schemas.microsoft.com/office/drawing/2014/main" id="{267BDC34-E282-0F4D-9D08-235BE8C9C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404" y="2590800"/>
              <a:ext cx="2120667" cy="553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x ≥</a:t>
              </a:r>
              <a:r>
                <a:rPr lang="en-US" sz="2100" dirty="0">
                  <a:solidFill>
                    <a:srgbClr val="000000"/>
                  </a:solidFill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0;</a:t>
              </a:r>
              <a:r>
                <a:rPr lang="en-US" sz="2100" dirty="0">
                  <a:solidFill>
                    <a:srgbClr val="000000"/>
                  </a:solidFill>
                </a:rPr>
                <a:t>	</a:t>
              </a:r>
              <a:r>
                <a:rPr lang="en-US" sz="1800" dirty="0">
                  <a:solidFill>
                    <a:srgbClr val="000000"/>
                  </a:solidFill>
                </a:rPr>
                <a:t>y ≥</a:t>
              </a:r>
              <a:r>
                <a:rPr lang="en-US" sz="2100" dirty="0">
                  <a:solidFill>
                    <a:srgbClr val="000000"/>
                  </a:solidFill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4" name="Rectangle 37">
              <a:extLst>
                <a:ext uri="{FF2B5EF4-FFF2-40B4-BE49-F238E27FC236}">
                  <a16:creationId xmlns:a16="http://schemas.microsoft.com/office/drawing/2014/main" id="{CB3E3B01-E09F-5641-B94E-50A332AF6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92" y="2622551"/>
              <a:ext cx="2708434" cy="492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Subject to: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152674"/>
      </p:ext>
    </p:extLst>
  </p:cSld>
  <p:clrMapOvr>
    <a:masterClrMapping/>
  </p:clrMapOvr>
  <p:transition spd="med">
    <p:checker dir="vert"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LP problem 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Constraints define a polyhedron in n dimensions</a:t>
            </a:r>
          </a:p>
          <a:p>
            <a:r>
              <a:rPr lang="en-US" dirty="0"/>
              <a:t>If a solution exists, it will be at an extreme point (vertex) of this polyhedron</a:t>
            </a:r>
          </a:p>
          <a:p>
            <a:r>
              <a:rPr lang="en-US" dirty="0"/>
              <a:t>Starting from any feasible solution, we can find the optimal solution by following the edges of the polyhedron</a:t>
            </a:r>
          </a:p>
          <a:p>
            <a:r>
              <a:rPr lang="en-US" dirty="0"/>
              <a:t>Simplex algorithm determines which edge should be followed next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Daniel Kirschen and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  <a:p>
            <a:fld id="{65D893BF-32D9-704B-8BDE-4213057E0877}" type="slidenum">
              <a:rPr lang="en-GB" smtClean="0"/>
              <a:pPr/>
              <a:t>222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87071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28" name="Line 16"/>
          <p:cNvSpPr>
            <a:spLocks noChangeShapeType="1"/>
          </p:cNvSpPr>
          <p:nvPr/>
        </p:nvSpPr>
        <p:spPr bwMode="auto">
          <a:xfrm>
            <a:off x="5005388" y="517088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87479" y="1905000"/>
            <a:ext cx="3099241" cy="3798332"/>
            <a:chOff x="4592638" y="1371600"/>
            <a:chExt cx="4132320" cy="5064443"/>
          </a:xfrm>
        </p:grpSpPr>
        <p:sp>
          <p:nvSpPr>
            <p:cNvPr id="320517" name="Line 5"/>
            <p:cNvSpPr>
              <a:spLocks noChangeShapeType="1"/>
            </p:cNvSpPr>
            <p:nvPr/>
          </p:nvSpPr>
          <p:spPr bwMode="auto">
            <a:xfrm>
              <a:off x="5149850" y="5726113"/>
              <a:ext cx="3043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592638" y="1371600"/>
              <a:ext cx="4132320" cy="5064443"/>
              <a:chOff x="4592638" y="1392238"/>
              <a:chExt cx="4132320" cy="5064443"/>
            </a:xfrm>
          </p:grpSpPr>
          <p:sp>
            <p:nvSpPr>
              <p:cNvPr id="320518" name="Text Box 6"/>
              <p:cNvSpPr txBox="1">
                <a:spLocks noChangeArrowheads="1"/>
              </p:cNvSpPr>
              <p:nvPr/>
            </p:nvSpPr>
            <p:spPr bwMode="auto">
              <a:xfrm>
                <a:off x="8324849" y="560546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320519" name="Line 7"/>
              <p:cNvSpPr>
                <a:spLocks noChangeShapeType="1"/>
              </p:cNvSpPr>
              <p:nvPr/>
            </p:nvSpPr>
            <p:spPr bwMode="auto">
              <a:xfrm>
                <a:off x="605790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0" name="Line 8"/>
              <p:cNvSpPr>
                <a:spLocks noChangeShapeType="1"/>
              </p:cNvSpPr>
              <p:nvPr/>
            </p:nvSpPr>
            <p:spPr bwMode="auto">
              <a:xfrm>
                <a:off x="696595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1" name="Line 9"/>
              <p:cNvSpPr>
                <a:spLocks noChangeShapeType="1"/>
              </p:cNvSpPr>
              <p:nvPr/>
            </p:nvSpPr>
            <p:spPr bwMode="auto">
              <a:xfrm>
                <a:off x="7874000" y="57515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2" name="Text Box 10"/>
              <p:cNvSpPr txBox="1">
                <a:spLocks noChangeArrowheads="1"/>
              </p:cNvSpPr>
              <p:nvPr/>
            </p:nvSpPr>
            <p:spPr bwMode="auto">
              <a:xfrm>
                <a:off x="7724776" y="5964238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320523" name="Text Box 11"/>
              <p:cNvSpPr txBox="1">
                <a:spLocks noChangeArrowheads="1"/>
              </p:cNvSpPr>
              <p:nvPr/>
            </p:nvSpPr>
            <p:spPr bwMode="auto">
              <a:xfrm>
                <a:off x="4994275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20524" name="Text Box 12"/>
              <p:cNvSpPr txBox="1">
                <a:spLocks noChangeArrowheads="1"/>
              </p:cNvSpPr>
              <p:nvPr/>
            </p:nvSpPr>
            <p:spPr bwMode="auto">
              <a:xfrm>
                <a:off x="5903914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20525" name="Text Box 13"/>
              <p:cNvSpPr txBox="1">
                <a:spLocks noChangeArrowheads="1"/>
              </p:cNvSpPr>
              <p:nvPr/>
            </p:nvSpPr>
            <p:spPr bwMode="auto">
              <a:xfrm>
                <a:off x="6815139" y="59626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20526" name="Text Box 14"/>
              <p:cNvSpPr txBox="1">
                <a:spLocks noChangeArrowheads="1"/>
              </p:cNvSpPr>
              <p:nvPr/>
            </p:nvSpPr>
            <p:spPr bwMode="auto">
              <a:xfrm>
                <a:off x="4921250" y="1392238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320527" name="Line 15"/>
              <p:cNvSpPr>
                <a:spLocks noChangeShapeType="1"/>
              </p:cNvSpPr>
              <p:nvPr/>
            </p:nvSpPr>
            <p:spPr bwMode="auto">
              <a:xfrm>
                <a:off x="5149850" y="1925638"/>
                <a:ext cx="0" cy="38258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9" name="Line 17"/>
              <p:cNvSpPr>
                <a:spLocks noChangeShapeType="1"/>
              </p:cNvSpPr>
              <p:nvPr/>
            </p:nvSpPr>
            <p:spPr bwMode="auto">
              <a:xfrm rot="16200000">
                <a:off x="5057775" y="566261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0" name="Line 18"/>
              <p:cNvSpPr>
                <a:spLocks noChangeShapeType="1"/>
              </p:cNvSpPr>
              <p:nvPr/>
            </p:nvSpPr>
            <p:spPr bwMode="auto">
              <a:xfrm rot="16200000">
                <a:off x="5057775" y="4757738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1" name="Line 19"/>
              <p:cNvSpPr>
                <a:spLocks noChangeShapeType="1"/>
              </p:cNvSpPr>
              <p:nvPr/>
            </p:nvSpPr>
            <p:spPr bwMode="auto">
              <a:xfrm rot="16200000">
                <a:off x="5057775" y="2947988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2" name="Line 20"/>
              <p:cNvSpPr>
                <a:spLocks noChangeShapeType="1"/>
              </p:cNvSpPr>
              <p:nvPr/>
            </p:nvSpPr>
            <p:spPr bwMode="auto">
              <a:xfrm rot="16200000">
                <a:off x="5057775" y="385286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3" name="Line 21"/>
              <p:cNvSpPr>
                <a:spLocks noChangeShapeType="1"/>
              </p:cNvSpPr>
              <p:nvPr/>
            </p:nvSpPr>
            <p:spPr bwMode="auto">
              <a:xfrm rot="16200000">
                <a:off x="5057775" y="20447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4" name="Text Box 22"/>
              <p:cNvSpPr txBox="1">
                <a:spLocks noChangeArrowheads="1"/>
              </p:cNvSpPr>
              <p:nvPr/>
            </p:nvSpPr>
            <p:spPr bwMode="auto">
              <a:xfrm>
                <a:off x="4621213" y="557371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20535" name="Text Box 23"/>
              <p:cNvSpPr txBox="1">
                <a:spLocks noChangeArrowheads="1"/>
              </p:cNvSpPr>
              <p:nvPr/>
            </p:nvSpPr>
            <p:spPr bwMode="auto">
              <a:xfrm>
                <a:off x="4619625" y="4667250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20536" name="Text Box 24"/>
              <p:cNvSpPr txBox="1">
                <a:spLocks noChangeArrowheads="1"/>
              </p:cNvSpPr>
              <p:nvPr/>
            </p:nvSpPr>
            <p:spPr bwMode="auto">
              <a:xfrm>
                <a:off x="4632325" y="3760787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20537" name="Text Box 25"/>
              <p:cNvSpPr txBox="1">
                <a:spLocks noChangeArrowheads="1"/>
              </p:cNvSpPr>
              <p:nvPr/>
            </p:nvSpPr>
            <p:spPr bwMode="auto">
              <a:xfrm>
                <a:off x="4592638" y="1947863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320538" name="Text Box 26"/>
              <p:cNvSpPr txBox="1">
                <a:spLocks noChangeArrowheads="1"/>
              </p:cNvSpPr>
              <p:nvPr/>
            </p:nvSpPr>
            <p:spPr bwMode="auto">
              <a:xfrm>
                <a:off x="4629150" y="2854325"/>
                <a:ext cx="400109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  <p:sp>
        <p:nvSpPr>
          <p:cNvPr id="320514" name="Freeform 2"/>
          <p:cNvSpPr>
            <a:spLocks/>
          </p:cNvSpPr>
          <p:nvPr/>
        </p:nvSpPr>
        <p:spPr bwMode="auto">
          <a:xfrm>
            <a:off x="5011342" y="2438400"/>
            <a:ext cx="2015728" cy="2730104"/>
          </a:xfrm>
          <a:custGeom>
            <a:avLst/>
            <a:gdLst>
              <a:gd name="T0" fmla="*/ 0 w 1693"/>
              <a:gd name="T1" fmla="*/ 0 h 2301"/>
              <a:gd name="T2" fmla="*/ 0 w 1693"/>
              <a:gd name="T3" fmla="*/ 1699 h 2301"/>
              <a:gd name="T4" fmla="*/ 1131 w 1693"/>
              <a:gd name="T5" fmla="*/ 2301 h 2301"/>
              <a:gd name="T6" fmla="*/ 1692 w 1693"/>
              <a:gd name="T7" fmla="*/ 2301 h 2301"/>
              <a:gd name="T8" fmla="*/ 1693 w 1693"/>
              <a:gd name="T9" fmla="*/ 0 h 2301"/>
              <a:gd name="T10" fmla="*/ 0 w 1693"/>
              <a:gd name="T11" fmla="*/ 0 h 2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3" h="2301">
                <a:moveTo>
                  <a:pt x="0" y="0"/>
                </a:moveTo>
                <a:lnTo>
                  <a:pt x="0" y="1699"/>
                </a:lnTo>
                <a:lnTo>
                  <a:pt x="1131" y="2301"/>
                </a:lnTo>
                <a:lnTo>
                  <a:pt x="1692" y="2301"/>
                </a:lnTo>
                <a:lnTo>
                  <a:pt x="169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0000E4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50" name="Rectangle 38"/>
          <p:cNvSpPr>
            <a:spLocks noChangeArrowheads="1"/>
          </p:cNvSpPr>
          <p:nvPr/>
        </p:nvSpPr>
        <p:spPr bwMode="auto">
          <a:xfrm>
            <a:off x="1200150" y="1771651"/>
            <a:ext cx="1712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Maximize  x + 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direction?</a:t>
            </a:r>
          </a:p>
        </p:txBody>
      </p:sp>
      <p:sp>
        <p:nvSpPr>
          <p:cNvPr id="320551" name="Line 39"/>
          <p:cNvSpPr>
            <a:spLocks noChangeShapeType="1"/>
          </p:cNvSpPr>
          <p:nvPr/>
        </p:nvSpPr>
        <p:spPr bwMode="auto">
          <a:xfrm>
            <a:off x="7029450" y="2283619"/>
            <a:ext cx="0" cy="2886075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39" name="Line 27"/>
          <p:cNvSpPr>
            <a:spLocks noChangeShapeType="1"/>
          </p:cNvSpPr>
          <p:nvPr/>
        </p:nvSpPr>
        <p:spPr bwMode="auto">
          <a:xfrm flipV="1">
            <a:off x="5029200" y="2440781"/>
            <a:ext cx="2309813" cy="9525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0540" name="Line 28"/>
          <p:cNvSpPr>
            <a:spLocks noChangeShapeType="1"/>
          </p:cNvSpPr>
          <p:nvPr/>
        </p:nvSpPr>
        <p:spPr bwMode="auto">
          <a:xfrm>
            <a:off x="4598194" y="4250531"/>
            <a:ext cx="2163366" cy="1153716"/>
          </a:xfrm>
          <a:prstGeom prst="line">
            <a:avLst/>
          </a:prstGeom>
          <a:noFill/>
          <a:ln w="38100">
            <a:solidFill>
              <a:srgbClr val="00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13836" y="1371600"/>
            <a:ext cx="2141903" cy="1875696"/>
            <a:chOff x="4608513" y="4311650"/>
            <a:chExt cx="2855870" cy="2500928"/>
          </a:xfrm>
        </p:grpSpPr>
        <p:sp>
          <p:nvSpPr>
            <p:cNvPr id="320552" name="Line 40"/>
            <p:cNvSpPr>
              <a:spLocks noChangeShapeType="1"/>
            </p:cNvSpPr>
            <p:nvPr/>
          </p:nvSpPr>
          <p:spPr bwMode="auto">
            <a:xfrm>
              <a:off x="4608513" y="4311650"/>
              <a:ext cx="2127250" cy="20605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8" name="Rectangle 38"/>
            <p:cNvSpPr>
              <a:spLocks noChangeArrowheads="1"/>
            </p:cNvSpPr>
            <p:nvPr/>
          </p:nvSpPr>
          <p:spPr bwMode="auto">
            <a:xfrm>
              <a:off x="6102473" y="6320135"/>
              <a:ext cx="136191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x + y = 7</a:t>
              </a:r>
            </a:p>
          </p:txBody>
        </p:sp>
      </p:grpSp>
      <p:sp>
        <p:nvSpPr>
          <p:cNvPr id="59" name="Oval 47"/>
          <p:cNvSpPr>
            <a:spLocks noChangeArrowheads="1"/>
          </p:cNvSpPr>
          <p:nvPr/>
        </p:nvSpPr>
        <p:spPr bwMode="auto">
          <a:xfrm>
            <a:off x="4943475" y="4425553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4" name="Oval 47"/>
          <p:cNvSpPr>
            <a:spLocks noChangeArrowheads="1"/>
          </p:cNvSpPr>
          <p:nvPr/>
        </p:nvSpPr>
        <p:spPr bwMode="auto">
          <a:xfrm>
            <a:off x="6311503" y="5120878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5" name="Oval 47"/>
          <p:cNvSpPr>
            <a:spLocks noChangeArrowheads="1"/>
          </p:cNvSpPr>
          <p:nvPr/>
        </p:nvSpPr>
        <p:spPr bwMode="auto">
          <a:xfrm>
            <a:off x="6978253" y="5111353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6" name="Oval 47"/>
          <p:cNvSpPr>
            <a:spLocks noChangeArrowheads="1"/>
          </p:cNvSpPr>
          <p:nvPr/>
        </p:nvSpPr>
        <p:spPr bwMode="auto">
          <a:xfrm>
            <a:off x="6972300" y="2400300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 flipH="1">
            <a:off x="7105650" y="2114551"/>
            <a:ext cx="323850" cy="2738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7031832" y="1759744"/>
            <a:ext cx="1026319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rgbClr val="000000"/>
                </a:solidFill>
              </a:rPr>
              <a:t>Optimal Solution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43500" y="4343400"/>
            <a:ext cx="12573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515100" y="5029200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915150" y="2571750"/>
            <a:ext cx="0" cy="2343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143500" y="2628900"/>
            <a:ext cx="0" cy="17145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143500" y="2571750"/>
            <a:ext cx="1657350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  <a:p>
            <a:fld id="{0640FE3B-7766-0A41-91A3-9CD7460DF3A3}" type="slidenum">
              <a:rPr lang="en-GB" smtClean="0"/>
              <a:pPr/>
              <a:t>223</a:t>
            </a:fld>
            <a:endParaRPr lang="en-GB"/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27FA2EAC-5BD0-7842-91EC-C4A857BFE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131" y="3543300"/>
            <a:ext cx="11913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x + 2 y ≥ 2</a:t>
            </a:r>
          </a:p>
        </p:txBody>
      </p:sp>
      <p:sp>
        <p:nvSpPr>
          <p:cNvPr id="55" name="Rectangle 35">
            <a:extLst>
              <a:ext uri="{FF2B5EF4-FFF2-40B4-BE49-F238E27FC236}">
                <a16:creationId xmlns:a16="http://schemas.microsoft.com/office/drawing/2014/main" id="{8E5201E5-59F7-DF44-A78C-0A276E6EE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035" y="3162301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y ≤ 4</a:t>
            </a:r>
          </a:p>
        </p:txBody>
      </p:sp>
      <p:sp>
        <p:nvSpPr>
          <p:cNvPr id="56" name="Rectangle 36">
            <a:extLst>
              <a:ext uri="{FF2B5EF4-FFF2-40B4-BE49-F238E27FC236}">
                <a16:creationId xmlns:a16="http://schemas.microsoft.com/office/drawing/2014/main" id="{2A31BB11-E984-DE4F-9D75-DCEF30C7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035" y="2709863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x ≤ 3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152379-D527-9149-A23E-64EBAB0BFA1E}"/>
              </a:ext>
            </a:extLst>
          </p:cNvPr>
          <p:cNvGrpSpPr/>
          <p:nvPr/>
        </p:nvGrpSpPr>
        <p:grpSpPr>
          <a:xfrm>
            <a:off x="1200151" y="2286002"/>
            <a:ext cx="2951384" cy="415498"/>
            <a:chOff x="484892" y="2590800"/>
            <a:chExt cx="3935179" cy="553996"/>
          </a:xfrm>
        </p:grpSpPr>
        <p:sp>
          <p:nvSpPr>
            <p:cNvPr id="58" name="Rectangle 33">
              <a:extLst>
                <a:ext uri="{FF2B5EF4-FFF2-40B4-BE49-F238E27FC236}">
                  <a16:creationId xmlns:a16="http://schemas.microsoft.com/office/drawing/2014/main" id="{05430E56-E169-094D-9990-8E23A606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404" y="2590800"/>
              <a:ext cx="2120667" cy="553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x ≥</a:t>
              </a:r>
              <a:r>
                <a:rPr lang="en-US" sz="2100" dirty="0">
                  <a:solidFill>
                    <a:srgbClr val="000000"/>
                  </a:solidFill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0;</a:t>
              </a:r>
              <a:r>
                <a:rPr lang="en-US" sz="2100" dirty="0">
                  <a:solidFill>
                    <a:srgbClr val="000000"/>
                  </a:solidFill>
                </a:rPr>
                <a:t>	</a:t>
              </a:r>
              <a:r>
                <a:rPr lang="en-US" sz="1800" dirty="0">
                  <a:solidFill>
                    <a:srgbClr val="000000"/>
                  </a:solidFill>
                </a:rPr>
                <a:t>y ≥</a:t>
              </a:r>
              <a:r>
                <a:rPr lang="en-US" sz="2100" dirty="0">
                  <a:solidFill>
                    <a:srgbClr val="000000"/>
                  </a:solidFill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0" name="Rectangle 37">
              <a:extLst>
                <a:ext uri="{FF2B5EF4-FFF2-40B4-BE49-F238E27FC236}">
                  <a16:creationId xmlns:a16="http://schemas.microsoft.com/office/drawing/2014/main" id="{9C72A8A1-85E2-5E4B-93E1-1AE434B52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92" y="2622551"/>
              <a:ext cx="2708434" cy="492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Subject to: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72376"/>
      </p:ext>
    </p:extLst>
  </p:cSld>
  <p:clrMapOvr>
    <a:masterClrMapping/>
  </p:clrMapOvr>
  <p:transition spd="med">
    <p:checker dir="vert"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Polyhedron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Daniel Kirschen and University of Washington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  <a:p>
            <a:fld id="{0640FE3B-7766-0A41-91A3-9CD7460DF3A3}" type="slidenum">
              <a:rPr lang="en-GB" smtClean="0"/>
              <a:pPr/>
              <a:t>224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828800"/>
            <a:ext cx="33337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08426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LP problem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solution exists, the Simplex algorithm will find it</a:t>
            </a:r>
          </a:p>
          <a:p>
            <a:r>
              <a:rPr lang="en-US" dirty="0"/>
              <a:t>But it could take a long time for a problem with many variables!</a:t>
            </a:r>
          </a:p>
          <a:p>
            <a:pPr lvl="1"/>
            <a:r>
              <a:rPr lang="en-US" dirty="0"/>
              <a:t>Interior point algorithms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Daniel Kirschen and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  <a:p>
            <a:fld id="{65D893BF-32D9-704B-8BDE-4213057E0877}" type="slidenum">
              <a:rPr lang="en-GB" smtClean="0"/>
              <a:pPr/>
              <a:t>225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54860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Interior point methods</a:t>
            </a: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F7A40-55C6-8C41-B379-3928A9125B70}" type="slidenum">
              <a:rPr lang="en-US"/>
              <a:pPr>
                <a:defRPr/>
              </a:pPr>
              <a:t>226</a:t>
            </a:fld>
            <a:endParaRPr lang="en-US" dirty="0"/>
          </a:p>
        </p:txBody>
      </p:sp>
      <p:sp>
        <p:nvSpPr>
          <p:cNvPr id="219139" name="Line 3"/>
          <p:cNvSpPr>
            <a:spLocks noChangeShapeType="1"/>
          </p:cNvSpPr>
          <p:nvPr/>
        </p:nvSpPr>
        <p:spPr bwMode="auto">
          <a:xfrm flipV="1">
            <a:off x="1663305" y="2141936"/>
            <a:ext cx="1612106" cy="12501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1814513" y="2988469"/>
            <a:ext cx="1000125" cy="12394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 flipV="1">
            <a:off x="2353866" y="3795714"/>
            <a:ext cx="1641872" cy="4321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>
            <a:off x="2814638" y="2066926"/>
            <a:ext cx="1181100" cy="9215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 flipH="1">
            <a:off x="3765949" y="2556272"/>
            <a:ext cx="229790" cy="1671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1814512" y="4546997"/>
            <a:ext cx="105990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cs typeface="Arial" charset="0"/>
              </a:rPr>
              <a:t>Constraints</a:t>
            </a:r>
          </a:p>
          <a:p>
            <a:pPr>
              <a:defRPr/>
            </a:pPr>
            <a:r>
              <a:rPr lang="en-US" sz="1500" dirty="0">
                <a:cs typeface="Arial" charset="0"/>
              </a:rPr>
              <a:t>(edges)</a:t>
            </a:r>
          </a:p>
        </p:txBody>
      </p:sp>
      <p:sp>
        <p:nvSpPr>
          <p:cNvPr id="219146" name="Line 10"/>
          <p:cNvSpPr>
            <a:spLocks noChangeShapeType="1"/>
          </p:cNvSpPr>
          <p:nvPr/>
        </p:nvSpPr>
        <p:spPr bwMode="auto">
          <a:xfrm flipV="1">
            <a:off x="2814639" y="4054080"/>
            <a:ext cx="259556" cy="4929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47" name="Line 11"/>
          <p:cNvSpPr>
            <a:spLocks noChangeShapeType="1"/>
          </p:cNvSpPr>
          <p:nvPr/>
        </p:nvSpPr>
        <p:spPr bwMode="auto">
          <a:xfrm flipV="1">
            <a:off x="2209800" y="3564731"/>
            <a:ext cx="0" cy="9822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1416845" y="1844278"/>
            <a:ext cx="13516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cs typeface="Arial" charset="0"/>
              </a:rPr>
              <a:t>Extreme points</a:t>
            </a:r>
          </a:p>
          <a:p>
            <a:pPr>
              <a:defRPr/>
            </a:pPr>
            <a:r>
              <a:rPr lang="en-US" sz="1500" dirty="0">
                <a:cs typeface="Arial" charset="0"/>
              </a:rPr>
              <a:t>(vertices)</a:t>
            </a:r>
          </a:p>
        </p:txBody>
      </p:sp>
      <p:sp>
        <p:nvSpPr>
          <p:cNvPr id="219149" name="Line 13"/>
          <p:cNvSpPr>
            <a:spLocks noChangeShapeType="1"/>
          </p:cNvSpPr>
          <p:nvPr/>
        </p:nvSpPr>
        <p:spPr bwMode="auto">
          <a:xfrm>
            <a:off x="2613422" y="2141935"/>
            <a:ext cx="460772" cy="155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50" name="Line 14"/>
          <p:cNvSpPr>
            <a:spLocks noChangeShapeType="1"/>
          </p:cNvSpPr>
          <p:nvPr/>
        </p:nvSpPr>
        <p:spPr bwMode="auto">
          <a:xfrm flipH="1">
            <a:off x="1950244" y="2343150"/>
            <a:ext cx="164306" cy="817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54" name="Line 18"/>
          <p:cNvSpPr>
            <a:spLocks noChangeShapeType="1"/>
          </p:cNvSpPr>
          <p:nvPr/>
        </p:nvSpPr>
        <p:spPr bwMode="auto">
          <a:xfrm flipV="1">
            <a:off x="5148264" y="2178845"/>
            <a:ext cx="1612106" cy="12501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55" name="Line 19"/>
          <p:cNvSpPr>
            <a:spLocks noChangeShapeType="1"/>
          </p:cNvSpPr>
          <p:nvPr/>
        </p:nvSpPr>
        <p:spPr bwMode="auto">
          <a:xfrm>
            <a:off x="5299472" y="3025380"/>
            <a:ext cx="1000125" cy="12394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56" name="Line 20"/>
          <p:cNvSpPr>
            <a:spLocks noChangeShapeType="1"/>
          </p:cNvSpPr>
          <p:nvPr/>
        </p:nvSpPr>
        <p:spPr bwMode="auto">
          <a:xfrm flipV="1">
            <a:off x="5838826" y="3832622"/>
            <a:ext cx="1641872" cy="4321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57" name="Line 21"/>
          <p:cNvSpPr>
            <a:spLocks noChangeShapeType="1"/>
          </p:cNvSpPr>
          <p:nvPr/>
        </p:nvSpPr>
        <p:spPr bwMode="auto">
          <a:xfrm>
            <a:off x="6299597" y="2103836"/>
            <a:ext cx="1181100" cy="9215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58" name="Line 22"/>
          <p:cNvSpPr>
            <a:spLocks noChangeShapeType="1"/>
          </p:cNvSpPr>
          <p:nvPr/>
        </p:nvSpPr>
        <p:spPr bwMode="auto">
          <a:xfrm flipH="1">
            <a:off x="7250906" y="2593181"/>
            <a:ext cx="229791" cy="1671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69" name="Oval 33"/>
          <p:cNvSpPr>
            <a:spLocks noChangeArrowheads="1"/>
          </p:cNvSpPr>
          <p:nvPr/>
        </p:nvSpPr>
        <p:spPr bwMode="auto">
          <a:xfrm>
            <a:off x="6044805" y="2809876"/>
            <a:ext cx="1025128" cy="102274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70" name="Freeform 34"/>
          <p:cNvSpPr>
            <a:spLocks/>
          </p:cNvSpPr>
          <p:nvPr/>
        </p:nvSpPr>
        <p:spPr bwMode="auto">
          <a:xfrm>
            <a:off x="5710239" y="2574133"/>
            <a:ext cx="1583531" cy="1440656"/>
          </a:xfrm>
          <a:custGeom>
            <a:avLst/>
            <a:gdLst>
              <a:gd name="T0" fmla="*/ 326 w 1330"/>
              <a:gd name="T1" fmla="*/ 210 h 1210"/>
              <a:gd name="T2" fmla="*/ 689 w 1330"/>
              <a:gd name="T3" fmla="*/ 16 h 1210"/>
              <a:gd name="T4" fmla="*/ 1028 w 1330"/>
              <a:gd name="T5" fmla="*/ 113 h 1210"/>
              <a:gd name="T6" fmla="*/ 1246 w 1330"/>
              <a:gd name="T7" fmla="*/ 283 h 1210"/>
              <a:gd name="T8" fmla="*/ 1318 w 1330"/>
              <a:gd name="T9" fmla="*/ 621 h 1210"/>
              <a:gd name="T10" fmla="*/ 1221 w 1330"/>
              <a:gd name="T11" fmla="*/ 1033 h 1210"/>
              <a:gd name="T12" fmla="*/ 665 w 1330"/>
              <a:gd name="T13" fmla="*/ 1202 h 1210"/>
              <a:gd name="T14" fmla="*/ 302 w 1330"/>
              <a:gd name="T15" fmla="*/ 1081 h 1210"/>
              <a:gd name="T16" fmla="*/ 36 w 1330"/>
              <a:gd name="T17" fmla="*/ 718 h 1210"/>
              <a:gd name="T18" fmla="*/ 84 w 1330"/>
              <a:gd name="T19" fmla="*/ 403 h 1210"/>
              <a:gd name="T20" fmla="*/ 326 w 1330"/>
              <a:gd name="T21" fmla="*/ 21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0" h="1210">
                <a:moveTo>
                  <a:pt x="326" y="210"/>
                </a:moveTo>
                <a:cubicBezTo>
                  <a:pt x="427" y="145"/>
                  <a:pt x="572" y="32"/>
                  <a:pt x="689" y="16"/>
                </a:cubicBezTo>
                <a:cubicBezTo>
                  <a:pt x="806" y="0"/>
                  <a:pt x="935" y="69"/>
                  <a:pt x="1028" y="113"/>
                </a:cubicBezTo>
                <a:cubicBezTo>
                  <a:pt x="1121" y="157"/>
                  <a:pt x="1198" y="198"/>
                  <a:pt x="1246" y="283"/>
                </a:cubicBezTo>
                <a:cubicBezTo>
                  <a:pt x="1294" y="368"/>
                  <a:pt x="1322" y="496"/>
                  <a:pt x="1318" y="621"/>
                </a:cubicBezTo>
                <a:cubicBezTo>
                  <a:pt x="1314" y="746"/>
                  <a:pt x="1330" y="936"/>
                  <a:pt x="1221" y="1033"/>
                </a:cubicBezTo>
                <a:cubicBezTo>
                  <a:pt x="1112" y="1130"/>
                  <a:pt x="818" y="1194"/>
                  <a:pt x="665" y="1202"/>
                </a:cubicBezTo>
                <a:cubicBezTo>
                  <a:pt x="512" y="1210"/>
                  <a:pt x="407" y="1162"/>
                  <a:pt x="302" y="1081"/>
                </a:cubicBezTo>
                <a:cubicBezTo>
                  <a:pt x="197" y="1000"/>
                  <a:pt x="72" y="831"/>
                  <a:pt x="36" y="718"/>
                </a:cubicBezTo>
                <a:cubicBezTo>
                  <a:pt x="0" y="605"/>
                  <a:pt x="36" y="488"/>
                  <a:pt x="84" y="403"/>
                </a:cubicBezTo>
                <a:cubicBezTo>
                  <a:pt x="132" y="318"/>
                  <a:pt x="225" y="275"/>
                  <a:pt x="326" y="210"/>
                </a:cubicBez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71" name="Oval 35"/>
          <p:cNvSpPr>
            <a:spLocks noChangeArrowheads="1"/>
          </p:cNvSpPr>
          <p:nvPr/>
        </p:nvSpPr>
        <p:spPr bwMode="auto">
          <a:xfrm>
            <a:off x="6721080" y="2809875"/>
            <a:ext cx="78581" cy="857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72" name="Oval 36"/>
          <p:cNvSpPr>
            <a:spLocks noChangeArrowheads="1"/>
          </p:cNvSpPr>
          <p:nvPr/>
        </p:nvSpPr>
        <p:spPr bwMode="auto">
          <a:xfrm>
            <a:off x="6642499" y="2574131"/>
            <a:ext cx="78581" cy="857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74" name="Oval 38"/>
          <p:cNvSpPr>
            <a:spLocks noChangeArrowheads="1"/>
          </p:cNvSpPr>
          <p:nvPr/>
        </p:nvSpPr>
        <p:spPr bwMode="auto">
          <a:xfrm>
            <a:off x="6557964" y="2291954"/>
            <a:ext cx="78581" cy="857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19175" name="Text Box 39"/>
          <p:cNvSpPr txBox="1">
            <a:spLocks noChangeArrowheads="1"/>
          </p:cNvSpPr>
          <p:nvPr/>
        </p:nvSpPr>
        <p:spPr bwMode="auto">
          <a:xfrm>
            <a:off x="1416845" y="5186317"/>
            <a:ext cx="256192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cs typeface="Arial" charset="0"/>
              </a:rPr>
              <a:t>Simplex: search from vertex to</a:t>
            </a:r>
            <a:br>
              <a:rPr lang="en-US" sz="1500" dirty="0">
                <a:cs typeface="Arial" charset="0"/>
              </a:rPr>
            </a:br>
            <a:r>
              <a:rPr lang="en-US" sz="1500" dirty="0">
                <a:cs typeface="Arial" charset="0"/>
              </a:rPr>
              <a:t>vertex along the edges</a:t>
            </a:r>
          </a:p>
        </p:txBody>
      </p:sp>
      <p:sp>
        <p:nvSpPr>
          <p:cNvPr id="219176" name="Text Box 40"/>
          <p:cNvSpPr txBox="1">
            <a:spLocks noChangeArrowheads="1"/>
          </p:cNvSpPr>
          <p:nvPr/>
        </p:nvSpPr>
        <p:spPr bwMode="auto">
          <a:xfrm>
            <a:off x="4698207" y="5188744"/>
            <a:ext cx="2853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cs typeface="Arial" charset="0"/>
              </a:rPr>
              <a:t>Interior-point methods: go through</a:t>
            </a:r>
            <a:br>
              <a:rPr lang="en-US" sz="1500" dirty="0">
                <a:cs typeface="Arial" charset="0"/>
              </a:rPr>
            </a:br>
            <a:r>
              <a:rPr lang="en-US" sz="1500" dirty="0">
                <a:cs typeface="Arial" charset="0"/>
              </a:rPr>
              <a:t>the inside of the feasible space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Daniel Kirschen and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46667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Robustness of LP is an enormous advantage</a:t>
            </a:r>
          </a:p>
          <a:p>
            <a:pPr lvl="1"/>
            <a:r>
              <a:rPr lang="en-US" dirty="0"/>
              <a:t>If there is a solution, it will be found</a:t>
            </a:r>
          </a:p>
          <a:p>
            <a:r>
              <a:rPr lang="en-US" dirty="0"/>
              <a:t>Many non-linear optimization problems are linearized so they can be solved using LP</a:t>
            </a:r>
          </a:p>
          <a:p>
            <a:r>
              <a:rPr lang="en-US" dirty="0"/>
              <a:t>Very efficient implementation of LP solution algorithms are available in commercial solvers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Daniel Kirschen and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  <a:p>
            <a:fld id="{65D893BF-32D9-704B-8BDE-4213057E0877}" type="slidenum">
              <a:rPr lang="en-GB" smtClean="0"/>
              <a:pPr/>
              <a:t>227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197968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Linear Programming (SLP)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if more accuracy is required</a:t>
            </a:r>
          </a:p>
          <a:p>
            <a:r>
              <a:rPr lang="en-US" dirty="0"/>
              <a:t>Algorithm:</a:t>
            </a:r>
          </a:p>
          <a:p>
            <a:pPr lvl="1"/>
            <a:r>
              <a:rPr lang="en-US" dirty="0"/>
              <a:t>Linearize</a:t>
            </a:r>
          </a:p>
          <a:p>
            <a:pPr lvl="1"/>
            <a:r>
              <a:rPr lang="en-US" dirty="0"/>
              <a:t>Find a solution using LP</a:t>
            </a:r>
          </a:p>
          <a:p>
            <a:pPr lvl="1"/>
            <a:r>
              <a:rPr lang="en-US" dirty="0"/>
              <a:t>Linearize again around the solution</a:t>
            </a:r>
          </a:p>
          <a:p>
            <a:pPr lvl="1"/>
            <a:r>
              <a:rPr lang="en-US" dirty="0"/>
              <a:t>Repeat until convergence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Daniel Kirschen and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/>
          </a:p>
          <a:p>
            <a:fld id="{65D893BF-32D9-704B-8BDE-4213057E0877}" type="slidenum">
              <a:rPr lang="en-GB" smtClean="0"/>
              <a:pPr/>
              <a:t>228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99506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66542"/>
            <a:ext cx="6480720" cy="1102519"/>
          </a:xfrm>
        </p:spPr>
        <p:txBody>
          <a:bodyPr/>
          <a:lstStyle/>
          <a:p>
            <a:r>
              <a:rPr lang="en-US" dirty="0"/>
              <a:t>Mixed Integer Linear Programming</a:t>
            </a:r>
          </a:p>
        </p:txBody>
      </p:sp>
    </p:spTree>
    <p:extLst>
      <p:ext uri="{BB962C8B-B14F-4D97-AF65-F5344CB8AC3E}">
        <p14:creationId xmlns:p14="http://schemas.microsoft.com/office/powerpoint/2010/main" val="4155663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371600" y="4054475"/>
            <a:ext cx="6781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rot="-5400000">
            <a:off x="-76200" y="3051175"/>
            <a:ext cx="28956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985125" y="4114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09600" y="160337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f(x)</a:t>
            </a:r>
          </a:p>
        </p:txBody>
      </p:sp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3543300" y="4470400"/>
          <a:ext cx="81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Equation" r:id="rId3" imgW="812800" imgH="698500" progId="Equation.DSMT36">
                  <p:embed/>
                </p:oleObj>
              </mc:Choice>
              <mc:Fallback>
                <p:oleObj name="Equation" r:id="rId3" imgW="812800" imgH="698500" progId="Equation.DSMT36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4470400"/>
                        <a:ext cx="81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Freeform 15"/>
          <p:cNvSpPr>
            <a:spLocks/>
          </p:cNvSpPr>
          <p:nvPr/>
        </p:nvSpPr>
        <p:spPr bwMode="auto">
          <a:xfrm>
            <a:off x="1803400" y="1139825"/>
            <a:ext cx="5486400" cy="2520950"/>
          </a:xfrm>
          <a:custGeom>
            <a:avLst/>
            <a:gdLst>
              <a:gd name="T0" fmla="*/ 0 w 3456"/>
              <a:gd name="T1" fmla="*/ 1588 h 1588"/>
              <a:gd name="T2" fmla="*/ 80 w 3456"/>
              <a:gd name="T3" fmla="*/ 1308 h 1588"/>
              <a:gd name="T4" fmla="*/ 184 w 3456"/>
              <a:gd name="T5" fmla="*/ 1124 h 1588"/>
              <a:gd name="T6" fmla="*/ 280 w 3456"/>
              <a:gd name="T7" fmla="*/ 1020 h 1588"/>
              <a:gd name="T8" fmla="*/ 440 w 3456"/>
              <a:gd name="T9" fmla="*/ 1020 h 1588"/>
              <a:gd name="T10" fmla="*/ 592 w 3456"/>
              <a:gd name="T11" fmla="*/ 1196 h 1588"/>
              <a:gd name="T12" fmla="*/ 720 w 3456"/>
              <a:gd name="T13" fmla="*/ 1364 h 1588"/>
              <a:gd name="T14" fmla="*/ 896 w 3456"/>
              <a:gd name="T15" fmla="*/ 1436 h 1588"/>
              <a:gd name="T16" fmla="*/ 1048 w 3456"/>
              <a:gd name="T17" fmla="*/ 1396 h 1588"/>
              <a:gd name="T18" fmla="*/ 1136 w 3456"/>
              <a:gd name="T19" fmla="*/ 1228 h 1588"/>
              <a:gd name="T20" fmla="*/ 1192 w 3456"/>
              <a:gd name="T21" fmla="*/ 1092 h 1588"/>
              <a:gd name="T22" fmla="*/ 1256 w 3456"/>
              <a:gd name="T23" fmla="*/ 980 h 1588"/>
              <a:gd name="T24" fmla="*/ 1328 w 3456"/>
              <a:gd name="T25" fmla="*/ 908 h 1588"/>
              <a:gd name="T26" fmla="*/ 1472 w 3456"/>
              <a:gd name="T27" fmla="*/ 868 h 1588"/>
              <a:gd name="T28" fmla="*/ 1656 w 3456"/>
              <a:gd name="T29" fmla="*/ 860 h 1588"/>
              <a:gd name="T30" fmla="*/ 1920 w 3456"/>
              <a:gd name="T31" fmla="*/ 860 h 1588"/>
              <a:gd name="T32" fmla="*/ 2096 w 3456"/>
              <a:gd name="T33" fmla="*/ 748 h 1588"/>
              <a:gd name="T34" fmla="*/ 2160 w 3456"/>
              <a:gd name="T35" fmla="*/ 652 h 1588"/>
              <a:gd name="T36" fmla="*/ 2280 w 3456"/>
              <a:gd name="T37" fmla="*/ 356 h 1588"/>
              <a:gd name="T38" fmla="*/ 2504 w 3456"/>
              <a:gd name="T39" fmla="*/ 76 h 1588"/>
              <a:gd name="T40" fmla="*/ 2888 w 3456"/>
              <a:gd name="T41" fmla="*/ 196 h 1588"/>
              <a:gd name="T42" fmla="*/ 3456 w 3456"/>
              <a:gd name="T43" fmla="*/ 1252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56" h="1588">
                <a:moveTo>
                  <a:pt x="0" y="1588"/>
                </a:moveTo>
                <a:cubicBezTo>
                  <a:pt x="24" y="1486"/>
                  <a:pt x="49" y="1385"/>
                  <a:pt x="80" y="1308"/>
                </a:cubicBezTo>
                <a:cubicBezTo>
                  <a:pt x="110" y="1230"/>
                  <a:pt x="150" y="1171"/>
                  <a:pt x="184" y="1124"/>
                </a:cubicBezTo>
                <a:cubicBezTo>
                  <a:pt x="217" y="1076"/>
                  <a:pt x="237" y="1037"/>
                  <a:pt x="280" y="1020"/>
                </a:cubicBezTo>
                <a:cubicBezTo>
                  <a:pt x="322" y="1002"/>
                  <a:pt x="387" y="990"/>
                  <a:pt x="440" y="1020"/>
                </a:cubicBezTo>
                <a:cubicBezTo>
                  <a:pt x="492" y="1049"/>
                  <a:pt x="545" y="1138"/>
                  <a:pt x="592" y="1196"/>
                </a:cubicBezTo>
                <a:cubicBezTo>
                  <a:pt x="638" y="1253"/>
                  <a:pt x="669" y="1324"/>
                  <a:pt x="720" y="1364"/>
                </a:cubicBezTo>
                <a:cubicBezTo>
                  <a:pt x="770" y="1404"/>
                  <a:pt x="841" y="1430"/>
                  <a:pt x="896" y="1436"/>
                </a:cubicBezTo>
                <a:cubicBezTo>
                  <a:pt x="950" y="1441"/>
                  <a:pt x="1008" y="1430"/>
                  <a:pt x="1048" y="1396"/>
                </a:cubicBezTo>
                <a:cubicBezTo>
                  <a:pt x="1087" y="1361"/>
                  <a:pt x="1112" y="1278"/>
                  <a:pt x="1136" y="1228"/>
                </a:cubicBezTo>
                <a:cubicBezTo>
                  <a:pt x="1159" y="1177"/>
                  <a:pt x="1172" y="1133"/>
                  <a:pt x="1192" y="1092"/>
                </a:cubicBezTo>
                <a:cubicBezTo>
                  <a:pt x="1211" y="1050"/>
                  <a:pt x="1233" y="1010"/>
                  <a:pt x="1256" y="980"/>
                </a:cubicBezTo>
                <a:cubicBezTo>
                  <a:pt x="1278" y="949"/>
                  <a:pt x="1292" y="926"/>
                  <a:pt x="1328" y="908"/>
                </a:cubicBezTo>
                <a:cubicBezTo>
                  <a:pt x="1363" y="889"/>
                  <a:pt x="1417" y="875"/>
                  <a:pt x="1472" y="868"/>
                </a:cubicBezTo>
                <a:cubicBezTo>
                  <a:pt x="1526" y="860"/>
                  <a:pt x="1581" y="861"/>
                  <a:pt x="1656" y="860"/>
                </a:cubicBezTo>
                <a:cubicBezTo>
                  <a:pt x="1730" y="858"/>
                  <a:pt x="1846" y="878"/>
                  <a:pt x="1920" y="860"/>
                </a:cubicBezTo>
                <a:cubicBezTo>
                  <a:pt x="1993" y="841"/>
                  <a:pt x="2056" y="782"/>
                  <a:pt x="2096" y="748"/>
                </a:cubicBezTo>
                <a:cubicBezTo>
                  <a:pt x="2135" y="713"/>
                  <a:pt x="2129" y="717"/>
                  <a:pt x="2160" y="652"/>
                </a:cubicBezTo>
                <a:cubicBezTo>
                  <a:pt x="2190" y="586"/>
                  <a:pt x="2222" y="451"/>
                  <a:pt x="2280" y="356"/>
                </a:cubicBezTo>
                <a:cubicBezTo>
                  <a:pt x="2337" y="260"/>
                  <a:pt x="2402" y="102"/>
                  <a:pt x="2504" y="76"/>
                </a:cubicBezTo>
                <a:cubicBezTo>
                  <a:pt x="2605" y="49"/>
                  <a:pt x="2729" y="0"/>
                  <a:pt x="2888" y="196"/>
                </a:cubicBezTo>
                <a:cubicBezTo>
                  <a:pt x="3046" y="391"/>
                  <a:pt x="3337" y="1032"/>
                  <a:pt x="3456" y="125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47688" y="4581525"/>
            <a:ext cx="83534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For what values of </a:t>
            </a:r>
            <a:r>
              <a:rPr lang="en-GB" i="1"/>
              <a:t>x </a:t>
            </a:r>
            <a:r>
              <a:rPr lang="en-GB"/>
              <a:t>is 	  ?</a:t>
            </a:r>
          </a:p>
          <a:p>
            <a:endParaRPr lang="en-GB"/>
          </a:p>
          <a:p>
            <a:r>
              <a:rPr lang="en-GB"/>
              <a:t>In other words, for what values of </a:t>
            </a:r>
            <a:r>
              <a:rPr lang="en-GB" i="1"/>
              <a:t>x </a:t>
            </a:r>
            <a:r>
              <a:rPr lang="en-GB"/>
              <a:t>is the necessary condition for optimality satisfied?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LP formulation of Economic Dispatch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DCAF-8574-784D-8FBF-CFFC344BFADB}" type="slidenum">
              <a:rPr lang="en-US" smtClean="0"/>
              <a:pPr/>
              <a:t>230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352550" y="1829811"/>
            <a:ext cx="2762250" cy="840581"/>
            <a:chOff x="1720" y="912"/>
            <a:chExt cx="2320" cy="70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720" y="912"/>
              <a:ext cx="232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016" y="1380"/>
              <a:ext cx="231" cy="23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008" y="1372"/>
              <a:ext cx="247" cy="246"/>
            </a:xfrm>
            <a:prstGeom prst="ellipse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131" y="920"/>
              <a:ext cx="1" cy="45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88" y="1428"/>
              <a:ext cx="94" cy="155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  <a:latin typeface="Geneva" charset="0"/>
                </a:rPr>
                <a:t>A</a:t>
              </a:r>
              <a:endParaRPr lang="en-GB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080" y="1126"/>
              <a:ext cx="103" cy="10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072" y="1118"/>
              <a:ext cx="119" cy="119"/>
            </a:xfrm>
            <a:prstGeom prst="rect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2598" y="1380"/>
              <a:ext cx="231" cy="23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2590" y="1372"/>
              <a:ext cx="247" cy="246"/>
            </a:xfrm>
            <a:prstGeom prst="ellipse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2713" y="920"/>
              <a:ext cx="1" cy="45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670" y="1428"/>
              <a:ext cx="82" cy="155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  <a:latin typeface="Geneva" charset="0"/>
                </a:rPr>
                <a:t>B</a:t>
              </a:r>
              <a:endParaRPr lang="en-GB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662" y="1126"/>
              <a:ext cx="103" cy="10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654" y="1118"/>
              <a:ext cx="119" cy="119"/>
            </a:xfrm>
            <a:prstGeom prst="rect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198" y="1380"/>
              <a:ext cx="231" cy="23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191" y="1372"/>
              <a:ext cx="247" cy="246"/>
            </a:xfrm>
            <a:prstGeom prst="ellipse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313" y="920"/>
              <a:ext cx="1" cy="45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270" y="1428"/>
              <a:ext cx="85" cy="155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  <a:latin typeface="Geneva" charset="0"/>
                </a:rPr>
                <a:t>C</a:t>
              </a:r>
              <a:endParaRPr lang="en-GB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3263" y="1126"/>
              <a:ext cx="103" cy="10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55" y="1118"/>
              <a:ext cx="119" cy="119"/>
            </a:xfrm>
            <a:prstGeom prst="rect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3804" y="1364"/>
              <a:ext cx="7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latin typeface="Geneva" charset="0"/>
                </a:rPr>
                <a:t>L</a:t>
              </a:r>
              <a:endParaRPr lang="en-GB" sz="1800">
                <a:latin typeface="Times New Roman" charset="0"/>
              </a:endParaRPr>
            </a:p>
          </p:txBody>
        </p:sp>
        <p:grpSp>
          <p:nvGrpSpPr>
            <p:cNvPr id="28" name="Group 25"/>
            <p:cNvGrpSpPr>
              <a:grpSpLocks/>
            </p:cNvGrpSpPr>
            <p:nvPr/>
          </p:nvGrpSpPr>
          <p:grpSpPr bwMode="auto">
            <a:xfrm>
              <a:off x="3761" y="936"/>
              <a:ext cx="160" cy="373"/>
              <a:chOff x="5121" y="3046"/>
              <a:chExt cx="160" cy="373"/>
            </a:xfrm>
          </p:grpSpPr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5121" y="3260"/>
                <a:ext cx="160" cy="159"/>
              </a:xfrm>
              <a:custGeom>
                <a:avLst/>
                <a:gdLst>
                  <a:gd name="T0" fmla="*/ 80 w 160"/>
                  <a:gd name="T1" fmla="*/ 159 h 159"/>
                  <a:gd name="T2" fmla="*/ 0 w 160"/>
                  <a:gd name="T3" fmla="*/ 0 h 159"/>
                  <a:gd name="T4" fmla="*/ 80 w 160"/>
                  <a:gd name="T5" fmla="*/ 0 h 159"/>
                  <a:gd name="T6" fmla="*/ 160 w 160"/>
                  <a:gd name="T7" fmla="*/ 0 h 159"/>
                  <a:gd name="T8" fmla="*/ 80 w 160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59">
                    <a:moveTo>
                      <a:pt x="80" y="159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160" y="0"/>
                    </a:ln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66CC"/>
              </a:solidFill>
              <a:ln w="28575" cmpd="sng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5193" y="3046"/>
                <a:ext cx="1" cy="206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4874786" y="1722653"/>
            <a:ext cx="2967712" cy="1577114"/>
            <a:chOff x="635000" y="2117867"/>
            <a:chExt cx="3956949" cy="2220221"/>
          </a:xfrm>
        </p:grpSpPr>
        <p:graphicFrame>
          <p:nvGraphicFramePr>
            <p:cNvPr id="31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635000" y="2117867"/>
            <a:ext cx="330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623" name="Equation" r:id="rId3" imgW="330200" imgH="279400" progId="Equation.DSMT4">
                    <p:embed/>
                  </p:oleObj>
                </mc:Choice>
                <mc:Fallback>
                  <p:oleObj name="Equation" r:id="rId3" imgW="330200" imgH="279400" progId="Equation.DSMT4">
                    <p:embed/>
                    <p:pic>
                      <p:nvPicPr>
                        <p:cNvPr id="3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000" y="2117867"/>
                          <a:ext cx="3302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1092200" y="3946667"/>
              <a:ext cx="287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 flipV="1">
              <a:off x="1092200" y="2346467"/>
              <a:ext cx="0" cy="160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1104900" y="2803667"/>
              <a:ext cx="2476500" cy="114300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9" name="Text Box 45"/>
            <p:cNvSpPr txBox="1">
              <a:spLocks noChangeArrowheads="1"/>
            </p:cNvSpPr>
            <p:nvPr/>
          </p:nvSpPr>
          <p:spPr bwMode="auto">
            <a:xfrm>
              <a:off x="3886200" y="3641866"/>
              <a:ext cx="705749" cy="357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A</a:t>
              </a:r>
              <a:r>
                <a:rPr lang="en-GB" sz="1050" dirty="0">
                  <a:latin typeface="Arial" charset="0"/>
                </a:rPr>
                <a:t>=x</a:t>
              </a:r>
              <a:r>
                <a:rPr lang="en-GB" sz="1050" baseline="-25000" dirty="0">
                  <a:latin typeface="Arial" charset="0"/>
                </a:rPr>
                <a:t>1</a:t>
              </a:r>
              <a:endParaRPr lang="en-GB" sz="1050" dirty="0">
                <a:latin typeface="Arial" charset="0"/>
              </a:endParaRPr>
            </a:p>
          </p:txBody>
        </p:sp>
        <p:sp>
          <p:nvSpPr>
            <p:cNvPr id="41" name="Text Box 47"/>
            <p:cNvSpPr txBox="1">
              <a:spLocks noChangeArrowheads="1"/>
            </p:cNvSpPr>
            <p:nvPr/>
          </p:nvSpPr>
          <p:spPr bwMode="auto">
            <a:xfrm>
              <a:off x="3250406" y="3980631"/>
              <a:ext cx="703612" cy="357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A</a:t>
              </a:r>
              <a:r>
                <a:rPr lang="en-GB" sz="1050" baseline="30000" dirty="0">
                  <a:latin typeface="Arial" charset="0"/>
                </a:rPr>
                <a:t>MAX</a:t>
              </a:r>
              <a:endParaRPr lang="en-GB" sz="1050" dirty="0">
                <a:latin typeface="Arial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74786" y="3105696"/>
            <a:ext cx="2873653" cy="1533690"/>
            <a:chOff x="4800600" y="2117867"/>
            <a:chExt cx="3831537" cy="2237904"/>
          </a:xfrm>
        </p:grpSpPr>
        <p:graphicFrame>
          <p:nvGraphicFramePr>
            <p:cNvPr id="32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4800600" y="2117867"/>
            <a:ext cx="330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624" name="Equation" r:id="rId5" imgW="330200" imgH="279400" progId="Equation.DSMT4">
                    <p:embed/>
                  </p:oleObj>
                </mc:Choice>
                <mc:Fallback>
                  <p:oleObj name="Equation" r:id="rId5" imgW="330200" imgH="279400" progId="Equation.DSMT4">
                    <p:embed/>
                    <p:pic>
                      <p:nvPicPr>
                        <p:cNvPr id="32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2117867"/>
                          <a:ext cx="3302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5257800" y="3946667"/>
              <a:ext cx="281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 flipV="1">
              <a:off x="5257800" y="2346467"/>
              <a:ext cx="0" cy="160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5257800" y="3269550"/>
              <a:ext cx="2158207" cy="677117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0" name="Text Box 46"/>
            <p:cNvSpPr txBox="1">
              <a:spLocks noChangeArrowheads="1"/>
            </p:cNvSpPr>
            <p:nvPr/>
          </p:nvSpPr>
          <p:spPr bwMode="auto">
            <a:xfrm>
              <a:off x="7926388" y="3641867"/>
              <a:ext cx="705749" cy="370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B</a:t>
              </a:r>
              <a:r>
                <a:rPr lang="en-GB" sz="1050" dirty="0">
                  <a:latin typeface="Arial" charset="0"/>
                </a:rPr>
                <a:t>=x</a:t>
              </a:r>
              <a:r>
                <a:rPr lang="en-GB" sz="1050" baseline="-25000" dirty="0">
                  <a:latin typeface="Arial" charset="0"/>
                </a:rPr>
                <a:t>2</a:t>
              </a:r>
              <a:endParaRPr lang="en-GB" sz="1050" dirty="0">
                <a:latin typeface="Arial" charset="0"/>
              </a:endParaRPr>
            </a:p>
          </p:txBody>
        </p:sp>
        <p:sp>
          <p:nvSpPr>
            <p:cNvPr id="42" name="Text Box 48"/>
            <p:cNvSpPr txBox="1">
              <a:spLocks noChangeArrowheads="1"/>
            </p:cNvSpPr>
            <p:nvPr/>
          </p:nvSpPr>
          <p:spPr bwMode="auto">
            <a:xfrm>
              <a:off x="7079698" y="3985266"/>
              <a:ext cx="772616" cy="370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B</a:t>
              </a:r>
              <a:r>
                <a:rPr lang="en-GB" sz="1050" baseline="30000" dirty="0">
                  <a:latin typeface="Arial" charset="0"/>
                </a:rPr>
                <a:t>MAX</a:t>
              </a:r>
              <a:endParaRPr lang="en-GB" sz="1050" dirty="0">
                <a:latin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19663" y="4461275"/>
            <a:ext cx="2835384" cy="1572548"/>
            <a:chOff x="4858037" y="2155069"/>
            <a:chExt cx="3780512" cy="2227462"/>
          </a:xfrm>
        </p:grpSpPr>
        <p:graphicFrame>
          <p:nvGraphicFramePr>
            <p:cNvPr id="46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4858037" y="2155069"/>
            <a:ext cx="342822" cy="324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625" name="Equation" r:id="rId7" imgW="215900" imgH="203200" progId="Equation.DSMT4">
                    <p:embed/>
                  </p:oleObj>
                </mc:Choice>
                <mc:Fallback>
                  <p:oleObj name="Equation" r:id="rId7" imgW="215900" imgH="203200" progId="Equation.DSMT4">
                    <p:embed/>
                    <p:pic>
                      <p:nvPicPr>
                        <p:cNvPr id="4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8037" y="2155069"/>
                          <a:ext cx="342822" cy="3240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Line 25"/>
            <p:cNvSpPr>
              <a:spLocks noChangeShapeType="1"/>
            </p:cNvSpPr>
            <p:nvPr/>
          </p:nvSpPr>
          <p:spPr bwMode="auto">
            <a:xfrm>
              <a:off x="5257800" y="3946667"/>
              <a:ext cx="281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" name="Line 26"/>
            <p:cNvSpPr>
              <a:spLocks noChangeShapeType="1"/>
            </p:cNvSpPr>
            <p:nvPr/>
          </p:nvSpPr>
          <p:spPr bwMode="auto">
            <a:xfrm flipV="1">
              <a:off x="5257800" y="2346467"/>
              <a:ext cx="0" cy="160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 flipV="1">
              <a:off x="5257800" y="3201545"/>
              <a:ext cx="1611599" cy="74512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7926388" y="3641868"/>
              <a:ext cx="712161" cy="359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C</a:t>
              </a:r>
              <a:r>
                <a:rPr lang="en-GB" sz="1050" dirty="0">
                  <a:latin typeface="Arial" charset="0"/>
                </a:rPr>
                <a:t>=x</a:t>
              </a:r>
              <a:r>
                <a:rPr lang="en-GB" sz="1050" baseline="-25000" dirty="0">
                  <a:latin typeface="Arial" charset="0"/>
                </a:rPr>
                <a:t>3</a:t>
              </a:r>
              <a:endParaRPr lang="en-GB" sz="1050" dirty="0">
                <a:latin typeface="Arial" charset="0"/>
              </a:endParaRP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6483092" y="4022867"/>
              <a:ext cx="772616" cy="359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C</a:t>
              </a:r>
              <a:r>
                <a:rPr lang="en-GB" sz="1050" baseline="30000" dirty="0">
                  <a:latin typeface="Arial" charset="0"/>
                </a:rPr>
                <a:t>MAX</a:t>
              </a:r>
              <a:endParaRPr lang="en-GB" sz="1050" dirty="0">
                <a:latin typeface="Arial" charset="0"/>
              </a:endParaRPr>
            </a:p>
          </p:txBody>
        </p:sp>
      </p:grpSp>
      <p:cxnSp>
        <p:nvCxnSpPr>
          <p:cNvPr id="53" name="Straight Connector 52"/>
          <p:cNvCxnSpPr>
            <a:stCxn id="38" idx="1"/>
          </p:cNvCxnSpPr>
          <p:nvPr/>
        </p:nvCxnSpPr>
        <p:spPr>
          <a:xfrm flipH="1">
            <a:off x="7071488" y="2209804"/>
            <a:ext cx="13097" cy="811919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1"/>
          </p:cNvCxnSpPr>
          <p:nvPr/>
        </p:nvCxnSpPr>
        <p:spPr>
          <a:xfrm flipH="1">
            <a:off x="6820869" y="3894971"/>
            <a:ext cx="15473" cy="464045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428185" y="5200069"/>
            <a:ext cx="15474" cy="526043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59"/>
          <p:cNvGraphicFramePr>
            <a:graphicFrameLocks noChangeAspect="1"/>
          </p:cNvGraphicFramePr>
          <p:nvPr>
            <p:extLst/>
          </p:nvPr>
        </p:nvGraphicFramePr>
        <p:xfrm>
          <a:off x="1601391" y="3092053"/>
          <a:ext cx="938213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26" name="Equation" r:id="rId9" imgW="635000" imgH="203200" progId="Equation.DSMT4">
                  <p:embed/>
                </p:oleObj>
              </mc:Choice>
              <mc:Fallback>
                <p:oleObj name="Equation" r:id="rId9" imgW="635000" imgH="20320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1391" y="3092053"/>
                        <a:ext cx="938213" cy="30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/>
          </p:nvPr>
        </p:nvGraphicFramePr>
        <p:xfrm>
          <a:off x="1601391" y="3498532"/>
          <a:ext cx="976313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27" name="Equation" r:id="rId11" imgW="660400" imgH="203200" progId="Equation.DSMT4">
                  <p:embed/>
                </p:oleObj>
              </mc:Choice>
              <mc:Fallback>
                <p:oleObj name="Equation" r:id="rId11" imgW="660400" imgH="203200" progId="Equation.DSMT4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01391" y="3498532"/>
                        <a:ext cx="976313" cy="30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/>
          </p:nvPr>
        </p:nvGraphicFramePr>
        <p:xfrm>
          <a:off x="1601391" y="3905011"/>
          <a:ext cx="976313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28" name="Equation" r:id="rId13" imgW="660400" imgH="203200" progId="Equation.DSMT4">
                  <p:embed/>
                </p:oleObj>
              </mc:Choice>
              <mc:Fallback>
                <p:oleObj name="Equation" r:id="rId13" imgW="660400" imgH="203200" progId="Equation.DSMT4">
                  <p:embed/>
                  <p:pic>
                    <p:nvPicPr>
                      <p:cNvPr id="62" name="Object 6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01391" y="3905011"/>
                        <a:ext cx="976313" cy="30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/>
          </p:nvPr>
        </p:nvGraphicFramePr>
        <p:xfrm>
          <a:off x="1601391" y="4311490"/>
          <a:ext cx="93821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29" name="Equation" r:id="rId15" imgW="635000" imgH="228600" progId="Equation.DSMT4">
                  <p:embed/>
                </p:oleObj>
              </mc:Choice>
              <mc:Fallback>
                <p:oleObj name="Equation" r:id="rId15" imgW="635000" imgH="228600" progId="Equation.DSMT4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01391" y="4311490"/>
                        <a:ext cx="938213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/>
          </p:nvPr>
        </p:nvGraphicFramePr>
        <p:xfrm>
          <a:off x="1601391" y="4756069"/>
          <a:ext cx="9572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30" name="Equation" r:id="rId17" imgW="647700" imgH="228600" progId="Equation.DSMT4">
                  <p:embed/>
                </p:oleObj>
              </mc:Choice>
              <mc:Fallback>
                <p:oleObj name="Equation" r:id="rId17" imgW="647700" imgH="22860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01391" y="4756069"/>
                        <a:ext cx="957263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/>
          </p:nvPr>
        </p:nvGraphicFramePr>
        <p:xfrm>
          <a:off x="1601391" y="5200650"/>
          <a:ext cx="9572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31" name="Equation" r:id="rId19" imgW="647700" imgH="228600" progId="Equation.DSMT4">
                  <p:embed/>
                </p:oleObj>
              </mc:Choice>
              <mc:Fallback>
                <p:oleObj name="Equation" r:id="rId19" imgW="647700" imgH="228600" progId="Equation.DSMT4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01391" y="5200650"/>
                        <a:ext cx="957263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785154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LP formulation of Economic Dispatch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DCAF-8574-784D-8FBF-CFFC344BFADB}" type="slidenum">
              <a:rPr lang="en-US" smtClean="0"/>
              <a:pPr/>
              <a:t>231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36510"/>
              </p:ext>
            </p:extLst>
          </p:nvPr>
        </p:nvGraphicFramePr>
        <p:xfrm>
          <a:off x="457200" y="1777451"/>
          <a:ext cx="5120031" cy="50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47" name="Equation" r:id="rId3" imgW="2057400" imgH="203200" progId="Equation.DSMT4">
                  <p:embed/>
                </p:oleObj>
              </mc:Choice>
              <mc:Fallback>
                <p:oleObj name="Equation" r:id="rId3" imgW="2057400" imgH="20320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777451"/>
                        <a:ext cx="5120031" cy="50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/>
          </p:nvPr>
        </p:nvGraphicFramePr>
        <p:xfrm>
          <a:off x="1601391" y="2507983"/>
          <a:ext cx="995363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48" name="Equation" r:id="rId5" imgW="673100" imgH="203200" progId="Equation.DSMT4">
                  <p:embed/>
                </p:oleObj>
              </mc:Choice>
              <mc:Fallback>
                <p:oleObj name="Equation" r:id="rId5" imgW="673100" imgH="203200" progId="Equation.DSMT4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1391" y="2507983"/>
                        <a:ext cx="995363" cy="30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/>
          </p:nvPr>
        </p:nvGraphicFramePr>
        <p:xfrm>
          <a:off x="2763441" y="2507456"/>
          <a:ext cx="1427559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49" name="Equation" r:id="rId7" imgW="965200" imgH="203200" progId="Equation.DSMT4">
                  <p:embed/>
                </p:oleObj>
              </mc:Choice>
              <mc:Fallback>
                <p:oleObj name="Equation" r:id="rId7" imgW="965200" imgH="203200" progId="Equation.DSMT4">
                  <p:embed/>
                  <p:pic>
                    <p:nvPicPr>
                      <p:cNvPr id="62" name="Object 6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3441" y="2507456"/>
                        <a:ext cx="1427559" cy="30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/>
          </p:nvPr>
        </p:nvGraphicFramePr>
        <p:xfrm>
          <a:off x="2922985" y="2934891"/>
          <a:ext cx="6191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50" name="Equation" r:id="rId9" imgW="419100" imgH="203200" progId="Equation.DSMT4">
                  <p:embed/>
                </p:oleObj>
              </mc:Choice>
              <mc:Fallback>
                <p:oleObj name="Equation" r:id="rId9" imgW="419100" imgH="203200" progId="Equation.DSMT4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22985" y="2934891"/>
                        <a:ext cx="619125" cy="30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/>
          </p:nvPr>
        </p:nvGraphicFramePr>
        <p:xfrm>
          <a:off x="2922985" y="3378994"/>
          <a:ext cx="638175" cy="30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51" name="Equation" r:id="rId11" imgW="431800" imgH="203200" progId="Equation.DSMT4">
                  <p:embed/>
                </p:oleObj>
              </mc:Choice>
              <mc:Fallback>
                <p:oleObj name="Equation" r:id="rId11" imgW="431800" imgH="20320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22985" y="3378994"/>
                        <a:ext cx="638175" cy="301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/>
          </p:nvPr>
        </p:nvGraphicFramePr>
        <p:xfrm>
          <a:off x="2922985" y="3824287"/>
          <a:ext cx="6381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52" name="Equation" r:id="rId13" imgW="431800" imgH="203200" progId="Equation.DSMT4">
                  <p:embed/>
                </p:oleObj>
              </mc:Choice>
              <mc:Fallback>
                <p:oleObj name="Equation" r:id="rId13" imgW="431800" imgH="203200" progId="Equation.DSMT4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22985" y="3824287"/>
                        <a:ext cx="638175" cy="30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293121"/>
            <a:ext cx="8552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 function is linear </a:t>
            </a:r>
          </a:p>
          <a:p>
            <a:pPr marL="257175" indent="-257175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constraints are all linear</a:t>
            </a:r>
          </a:p>
          <a:p>
            <a:pPr marL="257175" indent="-257175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variables are real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Problem can be solved using standard linear programming</a:t>
            </a: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/>
          </p:nvPr>
        </p:nvGraphicFramePr>
        <p:xfrm>
          <a:off x="4272773" y="2916385"/>
          <a:ext cx="93821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53" name="Equation" r:id="rId15" imgW="635000" imgH="228600" progId="Equation.DSMT4">
                  <p:embed/>
                </p:oleObj>
              </mc:Choice>
              <mc:Fallback>
                <p:oleObj name="Equation" r:id="rId15" imgW="635000" imgH="228600" progId="Equation.DSMT4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72773" y="2916385"/>
                        <a:ext cx="938213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/>
          </p:nvPr>
        </p:nvGraphicFramePr>
        <p:xfrm>
          <a:off x="4272773" y="3360964"/>
          <a:ext cx="9572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54" name="Equation" r:id="rId17" imgW="647700" imgH="228600" progId="Equation.DSMT4">
                  <p:embed/>
                </p:oleObj>
              </mc:Choice>
              <mc:Fallback>
                <p:oleObj name="Equation" r:id="rId17" imgW="647700" imgH="228600" progId="Equation.DSMT4">
                  <p:embed/>
                  <p:pic>
                    <p:nvPicPr>
                      <p:cNvPr id="67" name="Object 6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72773" y="3360964"/>
                        <a:ext cx="957263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/>
          </p:nvPr>
        </p:nvGraphicFramePr>
        <p:xfrm>
          <a:off x="4272773" y="3805545"/>
          <a:ext cx="9572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55" name="Equation" r:id="rId19" imgW="647700" imgH="228600" progId="Equation.DSMT4">
                  <p:embed/>
                </p:oleObj>
              </mc:Choice>
              <mc:Fallback>
                <p:oleObj name="Equation" r:id="rId19" imgW="647700" imgH="228600" progId="Equation.DSMT4">
                  <p:embed/>
                  <p:pic>
                    <p:nvPicPr>
                      <p:cNvPr id="68" name="Object 6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272773" y="3805545"/>
                        <a:ext cx="957263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508424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/>
          <p:cNvCxnSpPr>
            <a:stCxn id="49" idx="0"/>
          </p:cNvCxnSpPr>
          <p:nvPr/>
        </p:nvCxnSpPr>
        <p:spPr>
          <a:xfrm flipH="1">
            <a:off x="5217685" y="5510928"/>
            <a:ext cx="245433" cy="7858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5217685" y="4126471"/>
            <a:ext cx="472658" cy="7858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LP formulation of Economic Dispatch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DCAF-8574-784D-8FBF-CFFC344BFADB}" type="slidenum">
              <a:rPr lang="en-US" smtClean="0"/>
              <a:pPr/>
              <a:t>232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874786" y="1722653"/>
            <a:ext cx="2967712" cy="1577114"/>
            <a:chOff x="635000" y="2117867"/>
            <a:chExt cx="3956949" cy="2220221"/>
          </a:xfrm>
        </p:grpSpPr>
        <p:graphicFrame>
          <p:nvGraphicFramePr>
            <p:cNvPr id="31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635000" y="2117867"/>
            <a:ext cx="330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707" name="Equation" r:id="rId3" imgW="330200" imgH="279400" progId="Equation.DSMT4">
                    <p:embed/>
                  </p:oleObj>
                </mc:Choice>
                <mc:Fallback>
                  <p:oleObj name="Equation" r:id="rId3" imgW="330200" imgH="279400" progId="Equation.DSMT4">
                    <p:embed/>
                    <p:pic>
                      <p:nvPicPr>
                        <p:cNvPr id="3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000" y="2117867"/>
                          <a:ext cx="3302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1092200" y="3946667"/>
              <a:ext cx="287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 flipV="1">
              <a:off x="1092200" y="2346467"/>
              <a:ext cx="0" cy="160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1739452" y="2803667"/>
              <a:ext cx="1841947" cy="682883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9" name="Text Box 45"/>
            <p:cNvSpPr txBox="1">
              <a:spLocks noChangeArrowheads="1"/>
            </p:cNvSpPr>
            <p:nvPr/>
          </p:nvSpPr>
          <p:spPr bwMode="auto">
            <a:xfrm>
              <a:off x="3886200" y="3641866"/>
              <a:ext cx="705749" cy="357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A</a:t>
              </a:r>
              <a:r>
                <a:rPr lang="en-GB" sz="1050" dirty="0">
                  <a:latin typeface="Arial" charset="0"/>
                </a:rPr>
                <a:t>=x</a:t>
              </a:r>
              <a:r>
                <a:rPr lang="en-GB" sz="1050" baseline="-25000" dirty="0">
                  <a:latin typeface="Arial" charset="0"/>
                </a:rPr>
                <a:t>1</a:t>
              </a:r>
              <a:endParaRPr lang="en-GB" sz="1050" dirty="0">
                <a:latin typeface="Arial" charset="0"/>
              </a:endParaRPr>
            </a:p>
          </p:txBody>
        </p:sp>
        <p:sp>
          <p:nvSpPr>
            <p:cNvPr id="41" name="Text Box 47"/>
            <p:cNvSpPr txBox="1">
              <a:spLocks noChangeArrowheads="1"/>
            </p:cNvSpPr>
            <p:nvPr/>
          </p:nvSpPr>
          <p:spPr bwMode="auto">
            <a:xfrm>
              <a:off x="3250406" y="3980631"/>
              <a:ext cx="703612" cy="357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A</a:t>
              </a:r>
              <a:r>
                <a:rPr lang="en-GB" sz="1050" baseline="30000" dirty="0">
                  <a:latin typeface="Arial" charset="0"/>
                </a:rPr>
                <a:t>MAX</a:t>
              </a:r>
              <a:endParaRPr lang="en-GB" sz="1050" dirty="0">
                <a:latin typeface="Arial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74786" y="3105696"/>
            <a:ext cx="2873653" cy="1533690"/>
            <a:chOff x="4800600" y="2117867"/>
            <a:chExt cx="3831537" cy="2237904"/>
          </a:xfrm>
        </p:grpSpPr>
        <p:graphicFrame>
          <p:nvGraphicFramePr>
            <p:cNvPr id="32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4800600" y="2117867"/>
            <a:ext cx="330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708" name="Equation" r:id="rId5" imgW="330200" imgH="279400" progId="Equation.DSMT4">
                    <p:embed/>
                  </p:oleObj>
                </mc:Choice>
                <mc:Fallback>
                  <p:oleObj name="Equation" r:id="rId5" imgW="330200" imgH="279400" progId="Equation.DSMT4">
                    <p:embed/>
                    <p:pic>
                      <p:nvPicPr>
                        <p:cNvPr id="32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2117867"/>
                          <a:ext cx="3302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5257800" y="3946667"/>
              <a:ext cx="281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 flipV="1">
              <a:off x="5257800" y="2346467"/>
              <a:ext cx="0" cy="160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5755049" y="3269550"/>
              <a:ext cx="1660958" cy="372318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0" name="Text Box 46"/>
            <p:cNvSpPr txBox="1">
              <a:spLocks noChangeArrowheads="1"/>
            </p:cNvSpPr>
            <p:nvPr/>
          </p:nvSpPr>
          <p:spPr bwMode="auto">
            <a:xfrm>
              <a:off x="7926388" y="3641867"/>
              <a:ext cx="705749" cy="370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B</a:t>
              </a:r>
              <a:r>
                <a:rPr lang="en-GB" sz="1050" dirty="0">
                  <a:latin typeface="Arial" charset="0"/>
                </a:rPr>
                <a:t>=x</a:t>
              </a:r>
              <a:r>
                <a:rPr lang="en-GB" sz="1050" baseline="-25000" dirty="0">
                  <a:latin typeface="Arial" charset="0"/>
                </a:rPr>
                <a:t>2</a:t>
              </a:r>
              <a:endParaRPr lang="en-GB" sz="1050" dirty="0">
                <a:latin typeface="Arial" charset="0"/>
              </a:endParaRPr>
            </a:p>
          </p:txBody>
        </p:sp>
        <p:sp>
          <p:nvSpPr>
            <p:cNvPr id="42" name="Text Box 48"/>
            <p:cNvSpPr txBox="1">
              <a:spLocks noChangeArrowheads="1"/>
            </p:cNvSpPr>
            <p:nvPr/>
          </p:nvSpPr>
          <p:spPr bwMode="auto">
            <a:xfrm>
              <a:off x="7079698" y="3985266"/>
              <a:ext cx="772616" cy="370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B</a:t>
              </a:r>
              <a:r>
                <a:rPr lang="en-GB" sz="1050" baseline="30000" dirty="0">
                  <a:latin typeface="Arial" charset="0"/>
                </a:rPr>
                <a:t>MAX</a:t>
              </a:r>
              <a:endParaRPr lang="en-GB" sz="1050" dirty="0">
                <a:latin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19663" y="4461275"/>
            <a:ext cx="2835384" cy="1572548"/>
            <a:chOff x="4858037" y="2155069"/>
            <a:chExt cx="3780512" cy="2227462"/>
          </a:xfrm>
        </p:grpSpPr>
        <p:graphicFrame>
          <p:nvGraphicFramePr>
            <p:cNvPr id="46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4858037" y="2155069"/>
            <a:ext cx="342822" cy="324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709" name="Equation" r:id="rId7" imgW="215900" imgH="203200" progId="Equation.DSMT4">
                    <p:embed/>
                  </p:oleObj>
                </mc:Choice>
                <mc:Fallback>
                  <p:oleObj name="Equation" r:id="rId7" imgW="215900" imgH="203200" progId="Equation.DSMT4">
                    <p:embed/>
                    <p:pic>
                      <p:nvPicPr>
                        <p:cNvPr id="4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8037" y="2155069"/>
                          <a:ext cx="342822" cy="3240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Line 25"/>
            <p:cNvSpPr>
              <a:spLocks noChangeShapeType="1"/>
            </p:cNvSpPr>
            <p:nvPr/>
          </p:nvSpPr>
          <p:spPr bwMode="auto">
            <a:xfrm>
              <a:off x="5257800" y="3946667"/>
              <a:ext cx="281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" name="Line 26"/>
            <p:cNvSpPr>
              <a:spLocks noChangeShapeType="1"/>
            </p:cNvSpPr>
            <p:nvPr/>
          </p:nvSpPr>
          <p:spPr bwMode="auto">
            <a:xfrm flipV="1">
              <a:off x="5257800" y="2346467"/>
              <a:ext cx="0" cy="160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 flipV="1">
              <a:off x="5582644" y="3201545"/>
              <a:ext cx="1286755" cy="44032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7926388" y="3641868"/>
              <a:ext cx="712161" cy="359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C</a:t>
              </a:r>
              <a:r>
                <a:rPr lang="en-GB" sz="1050" dirty="0">
                  <a:latin typeface="Arial" charset="0"/>
                </a:rPr>
                <a:t>=x</a:t>
              </a:r>
              <a:r>
                <a:rPr lang="en-GB" sz="1050" baseline="-25000" dirty="0">
                  <a:latin typeface="Arial" charset="0"/>
                </a:rPr>
                <a:t>3</a:t>
              </a:r>
              <a:endParaRPr lang="en-GB" sz="1050" dirty="0">
                <a:latin typeface="Arial" charset="0"/>
              </a:endParaRP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6483092" y="4022867"/>
              <a:ext cx="772616" cy="359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C</a:t>
              </a:r>
              <a:r>
                <a:rPr lang="en-GB" sz="1050" baseline="30000" dirty="0">
                  <a:latin typeface="Arial" charset="0"/>
                </a:rPr>
                <a:t>MAX</a:t>
              </a:r>
              <a:endParaRPr lang="en-GB" sz="1050" dirty="0">
                <a:latin typeface="Arial" charset="0"/>
              </a:endParaRPr>
            </a:p>
          </p:txBody>
        </p:sp>
      </p:grpSp>
      <p:cxnSp>
        <p:nvCxnSpPr>
          <p:cNvPr id="53" name="Straight Connector 52"/>
          <p:cNvCxnSpPr>
            <a:stCxn id="38" idx="1"/>
          </p:cNvCxnSpPr>
          <p:nvPr/>
        </p:nvCxnSpPr>
        <p:spPr>
          <a:xfrm flipH="1">
            <a:off x="7071489" y="2209804"/>
            <a:ext cx="13095" cy="811919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1"/>
          </p:cNvCxnSpPr>
          <p:nvPr/>
        </p:nvCxnSpPr>
        <p:spPr>
          <a:xfrm flipH="1">
            <a:off x="6820867" y="3894971"/>
            <a:ext cx="15473" cy="464045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1"/>
          </p:cNvCxnSpPr>
          <p:nvPr/>
        </p:nvCxnSpPr>
        <p:spPr>
          <a:xfrm>
            <a:off x="6428184" y="5200069"/>
            <a:ext cx="0" cy="526043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Box 47"/>
          <p:cNvSpPr txBox="1">
            <a:spLocks noChangeArrowheads="1"/>
          </p:cNvSpPr>
          <p:nvPr/>
        </p:nvSpPr>
        <p:spPr bwMode="auto">
          <a:xfrm>
            <a:off x="5467976" y="3080666"/>
            <a:ext cx="49885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050" dirty="0">
                <a:latin typeface="Arial" charset="0"/>
              </a:rPr>
              <a:t>P</a:t>
            </a:r>
            <a:r>
              <a:rPr lang="en-GB" sz="1050" baseline="-25000" dirty="0">
                <a:latin typeface="Arial" charset="0"/>
              </a:rPr>
              <a:t>A</a:t>
            </a:r>
            <a:r>
              <a:rPr lang="en-GB" sz="1050" baseline="30000" dirty="0">
                <a:latin typeface="Arial" charset="0"/>
              </a:rPr>
              <a:t>MIN</a:t>
            </a:r>
            <a:endParaRPr lang="en-GB" sz="1050" dirty="0">
              <a:latin typeface="Arial" charset="0"/>
            </a:endParaRPr>
          </a:p>
        </p:txBody>
      </p:sp>
      <p:sp>
        <p:nvSpPr>
          <p:cNvPr id="67" name="Text Box 48"/>
          <p:cNvSpPr txBox="1">
            <a:spLocks noChangeArrowheads="1"/>
          </p:cNvSpPr>
          <p:nvPr/>
        </p:nvSpPr>
        <p:spPr bwMode="auto">
          <a:xfrm>
            <a:off x="5345891" y="4431203"/>
            <a:ext cx="57946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050" dirty="0">
                <a:latin typeface="Arial" charset="0"/>
              </a:rPr>
              <a:t>P</a:t>
            </a:r>
            <a:r>
              <a:rPr lang="en-GB" sz="1050" baseline="-25000" dirty="0">
                <a:latin typeface="Arial" charset="0"/>
              </a:rPr>
              <a:t>B</a:t>
            </a:r>
            <a:r>
              <a:rPr lang="en-GB" sz="1050" baseline="30000" dirty="0">
                <a:latin typeface="Arial" charset="0"/>
              </a:rPr>
              <a:t>MIN</a:t>
            </a:r>
            <a:endParaRPr lang="en-GB" sz="1050" dirty="0">
              <a:latin typeface="Arial" charset="0"/>
            </a:endParaRPr>
          </a:p>
        </p:txBody>
      </p: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5292753" y="5781695"/>
            <a:ext cx="57946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050" dirty="0">
                <a:latin typeface="Arial" charset="0"/>
              </a:rPr>
              <a:t>P</a:t>
            </a:r>
            <a:r>
              <a:rPr lang="en-GB" sz="1050" baseline="-25000" dirty="0">
                <a:latin typeface="Arial" charset="0"/>
              </a:rPr>
              <a:t>C</a:t>
            </a:r>
            <a:r>
              <a:rPr lang="en-GB" sz="1050" baseline="30000" dirty="0">
                <a:latin typeface="Arial" charset="0"/>
              </a:rPr>
              <a:t>MIN</a:t>
            </a:r>
            <a:endParaRPr lang="en-GB" sz="1050" dirty="0">
              <a:latin typeface="Arial" charset="0"/>
            </a:endParaRPr>
          </a:p>
        </p:txBody>
      </p:sp>
      <p:cxnSp>
        <p:nvCxnSpPr>
          <p:cNvPr id="69" name="Straight Connector 68"/>
          <p:cNvCxnSpPr>
            <a:stCxn id="38" idx="0"/>
          </p:cNvCxnSpPr>
          <p:nvPr/>
        </p:nvCxnSpPr>
        <p:spPr>
          <a:xfrm>
            <a:off x="5703124" y="2694887"/>
            <a:ext cx="0" cy="341161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7" idx="0"/>
          </p:cNvCxnSpPr>
          <p:nvPr/>
        </p:nvCxnSpPr>
        <p:spPr>
          <a:xfrm>
            <a:off x="5590622" y="4150129"/>
            <a:ext cx="0" cy="23534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9" idx="0"/>
          </p:cNvCxnSpPr>
          <p:nvPr/>
        </p:nvCxnSpPr>
        <p:spPr>
          <a:xfrm>
            <a:off x="5463118" y="5510928"/>
            <a:ext cx="0" cy="215183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5217685" y="2708083"/>
            <a:ext cx="472658" cy="151816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Object 8"/>
          <p:cNvGraphicFramePr>
            <a:graphicFrameLocks noChangeAspect="1"/>
          </p:cNvGraphicFramePr>
          <p:nvPr>
            <p:extLst/>
          </p:nvPr>
        </p:nvGraphicFramePr>
        <p:xfrm>
          <a:off x="5001243" y="2708083"/>
          <a:ext cx="189395" cy="23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10" name="Equation" r:id="rId9" imgW="152400" imgH="203200" progId="Equation.DSMT4">
                  <p:embed/>
                </p:oleObj>
              </mc:Choice>
              <mc:Fallback>
                <p:oleObj name="Equation" r:id="rId9" imgW="152400" imgH="203200" progId="Equation.DSMT4">
                  <p:embed/>
                  <p:pic>
                    <p:nvPicPr>
                      <p:cNvPr id="8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243" y="2708083"/>
                        <a:ext cx="189395" cy="238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"/>
          <p:cNvGraphicFramePr>
            <a:graphicFrameLocks noChangeAspect="1"/>
          </p:cNvGraphicFramePr>
          <p:nvPr>
            <p:extLst/>
          </p:nvPr>
        </p:nvGraphicFramePr>
        <p:xfrm>
          <a:off x="4986340" y="4115994"/>
          <a:ext cx="221456" cy="239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11" name="Equation" r:id="rId11" imgW="177800" imgH="203200" progId="Equation.DSMT4">
                  <p:embed/>
                </p:oleObj>
              </mc:Choice>
              <mc:Fallback>
                <p:oleObj name="Equation" r:id="rId11" imgW="177800" imgH="203200" progId="Equation.DSMT4">
                  <p:embed/>
                  <p:pic>
                    <p:nvPicPr>
                      <p:cNvPr id="8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40" y="4115994"/>
                        <a:ext cx="221456" cy="239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"/>
          <p:cNvGraphicFramePr>
            <a:graphicFrameLocks noChangeAspect="1"/>
          </p:cNvGraphicFramePr>
          <p:nvPr>
            <p:extLst/>
          </p:nvPr>
        </p:nvGraphicFramePr>
        <p:xfrm>
          <a:off x="5023247" y="5443897"/>
          <a:ext cx="20478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12" name="Equation" r:id="rId13" imgW="165100" imgH="203200" progId="Equation.DSMT4">
                  <p:embed/>
                </p:oleObj>
              </mc:Choice>
              <mc:Fallback>
                <p:oleObj name="Equation" r:id="rId13" imgW="165100" imgH="203200" progId="Equation.DSMT4">
                  <p:embed/>
                  <p:pic>
                    <p:nvPicPr>
                      <p:cNvPr id="8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3247" y="5443897"/>
                        <a:ext cx="204788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438642"/>
              </p:ext>
            </p:extLst>
          </p:nvPr>
        </p:nvGraphicFramePr>
        <p:xfrm>
          <a:off x="752196" y="2034475"/>
          <a:ext cx="3747553" cy="36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13" name="Equation" r:id="rId15" imgW="2057400" imgH="203200" progId="Equation.DSMT4">
                  <p:embed/>
                </p:oleObj>
              </mc:Choice>
              <mc:Fallback>
                <p:oleObj name="Equation" r:id="rId15" imgW="2057400" imgH="203200" progId="Equation.DSMT4">
                  <p:embed/>
                  <p:pic>
                    <p:nvPicPr>
                      <p:cNvPr id="84" name="Object 8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2196" y="2034475"/>
                        <a:ext cx="3747553" cy="369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124356"/>
              </p:ext>
            </p:extLst>
          </p:nvPr>
        </p:nvGraphicFramePr>
        <p:xfrm>
          <a:off x="2221675" y="2507455"/>
          <a:ext cx="1759325" cy="36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14" name="Equation" r:id="rId17" imgW="965200" imgH="203200" progId="Equation.DSMT4">
                  <p:embed/>
                </p:oleObj>
              </mc:Choice>
              <mc:Fallback>
                <p:oleObj name="Equation" r:id="rId17" imgW="965200" imgH="203200" progId="Equation.DSMT4">
                  <p:embed/>
                  <p:pic>
                    <p:nvPicPr>
                      <p:cNvPr id="85" name="Object 8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21675" y="2507455"/>
                        <a:ext cx="1759325" cy="369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948939"/>
              </p:ext>
            </p:extLst>
          </p:nvPr>
        </p:nvGraphicFramePr>
        <p:xfrm>
          <a:off x="2345374" y="4283628"/>
          <a:ext cx="1156256" cy="416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15" name="Equation" r:id="rId19" imgW="635000" imgH="228600" progId="Equation.DSMT4">
                  <p:embed/>
                </p:oleObj>
              </mc:Choice>
              <mc:Fallback>
                <p:oleObj name="Equation" r:id="rId19" imgW="635000" imgH="228600" progId="Equation.DSMT4">
                  <p:embed/>
                  <p:pic>
                    <p:nvPicPr>
                      <p:cNvPr id="89" name="Object 8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45374" y="4283628"/>
                        <a:ext cx="1156256" cy="416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956749"/>
              </p:ext>
            </p:extLst>
          </p:nvPr>
        </p:nvGraphicFramePr>
        <p:xfrm>
          <a:off x="2340947" y="4728207"/>
          <a:ext cx="1179733" cy="416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16" name="Equation" r:id="rId21" imgW="647700" imgH="228600" progId="Equation.DSMT4">
                  <p:embed/>
                </p:oleObj>
              </mc:Choice>
              <mc:Fallback>
                <p:oleObj name="Equation" r:id="rId21" imgW="647700" imgH="228600" progId="Equation.DSMT4">
                  <p:embed/>
                  <p:pic>
                    <p:nvPicPr>
                      <p:cNvPr id="90" name="Object 8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40947" y="4728207"/>
                        <a:ext cx="1179733" cy="416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872641"/>
              </p:ext>
            </p:extLst>
          </p:nvPr>
        </p:nvGraphicFramePr>
        <p:xfrm>
          <a:off x="2340947" y="5172787"/>
          <a:ext cx="1179733" cy="416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17" name="Equation" r:id="rId23" imgW="647700" imgH="228600" progId="Equation.DSMT4">
                  <p:embed/>
                </p:oleObj>
              </mc:Choice>
              <mc:Fallback>
                <p:oleObj name="Equation" r:id="rId23" imgW="647700" imgH="228600" progId="Equation.DSMT4">
                  <p:embed/>
                  <p:pic>
                    <p:nvPicPr>
                      <p:cNvPr id="91" name="Object 90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40947" y="5172787"/>
                        <a:ext cx="1179733" cy="416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19595"/>
              </p:ext>
            </p:extLst>
          </p:nvPr>
        </p:nvGraphicFramePr>
        <p:xfrm>
          <a:off x="924150" y="2519122"/>
          <a:ext cx="1226686" cy="36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18" name="Equation" r:id="rId25" imgW="673100" imgH="203200" progId="Equation.DSMT4">
                  <p:embed/>
                </p:oleObj>
              </mc:Choice>
              <mc:Fallback>
                <p:oleObj name="Equation" r:id="rId25" imgW="673100" imgH="203200" progId="Equation.DSMT4">
                  <p:embed/>
                  <p:pic>
                    <p:nvPicPr>
                      <p:cNvPr id="92" name="Object 9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24150" y="2519122"/>
                        <a:ext cx="1226686" cy="369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093374"/>
              </p:ext>
            </p:extLst>
          </p:nvPr>
        </p:nvGraphicFramePr>
        <p:xfrm>
          <a:off x="2348333" y="3002756"/>
          <a:ext cx="1134246" cy="416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19" name="Equation" r:id="rId27" imgW="622300" imgH="228600" progId="Equation.DSMT4">
                  <p:embed/>
                </p:oleObj>
              </mc:Choice>
              <mc:Fallback>
                <p:oleObj name="Equation" r:id="rId27" imgW="622300" imgH="228600" progId="Equation.DSMT4">
                  <p:embed/>
                  <p:pic>
                    <p:nvPicPr>
                      <p:cNvPr id="93" name="Object 92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348333" y="3002756"/>
                        <a:ext cx="1134246" cy="416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465358"/>
              </p:ext>
            </p:extLst>
          </p:nvPr>
        </p:nvGraphicFramePr>
        <p:xfrm>
          <a:off x="2345374" y="3446860"/>
          <a:ext cx="1156256" cy="416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20" name="Equation" r:id="rId29" imgW="635000" imgH="228600" progId="Equation.DSMT4">
                  <p:embed/>
                </p:oleObj>
              </mc:Choice>
              <mc:Fallback>
                <p:oleObj name="Equation" r:id="rId29" imgW="635000" imgH="22860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345374" y="3446860"/>
                        <a:ext cx="1156256" cy="416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060899"/>
              </p:ext>
            </p:extLst>
          </p:nvPr>
        </p:nvGraphicFramePr>
        <p:xfrm>
          <a:off x="2345374" y="3890962"/>
          <a:ext cx="1156256" cy="416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21" name="Equation" r:id="rId31" imgW="635000" imgH="228600" progId="Equation.DSMT4">
                  <p:embed/>
                </p:oleObj>
              </mc:Choice>
              <mc:Fallback>
                <p:oleObj name="Equation" r:id="rId31" imgW="635000" imgH="228600" progId="Equation.DSMT4">
                  <p:embed/>
                  <p:pic>
                    <p:nvPicPr>
                      <p:cNvPr id="95" name="Object 94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345374" y="3890962"/>
                        <a:ext cx="1156256" cy="416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25807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use LP for unit commitment?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DCAF-8574-784D-8FBF-CFFC344BFADB}" type="slidenum">
              <a:rPr lang="en-US" smtClean="0"/>
              <a:pPr/>
              <a:t>233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74786" y="1722655"/>
            <a:ext cx="2967712" cy="4312957"/>
            <a:chOff x="4975713" y="1153870"/>
            <a:chExt cx="3956949" cy="5750608"/>
          </a:xfrm>
        </p:grpSpPr>
        <p:cxnSp>
          <p:nvCxnSpPr>
            <p:cNvPr id="73" name="Straight Connector 72"/>
            <p:cNvCxnSpPr>
              <a:stCxn id="49" idx="0"/>
            </p:cNvCxnSpPr>
            <p:nvPr/>
          </p:nvCxnSpPr>
          <p:spPr>
            <a:xfrm flipH="1">
              <a:off x="5432913" y="6204900"/>
              <a:ext cx="327244" cy="10477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432913" y="4358957"/>
              <a:ext cx="630210" cy="10477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4975713" y="1153870"/>
              <a:ext cx="3956949" cy="2102818"/>
              <a:chOff x="635000" y="2117867"/>
              <a:chExt cx="3956949" cy="2220221"/>
            </a:xfrm>
          </p:grpSpPr>
          <p:graphicFrame>
            <p:nvGraphicFramePr>
              <p:cNvPr id="31" name="Object 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35000" y="2117867"/>
              <a:ext cx="330200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6695" name="Equation" r:id="rId3" imgW="330200" imgH="279400" progId="Equation.DSMT4">
                      <p:embed/>
                    </p:oleObj>
                  </mc:Choice>
                  <mc:Fallback>
                    <p:oleObj name="Equation" r:id="rId3" imgW="330200" imgH="279400" progId="Equation.DSMT4">
                      <p:embed/>
                      <p:pic>
                        <p:nvPicPr>
                          <p:cNvPr id="31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5000" y="2117867"/>
                            <a:ext cx="330200" cy="279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>
                <a:off x="1092200" y="3946667"/>
                <a:ext cx="2870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 flipV="1">
                <a:off x="1092200" y="2346467"/>
                <a:ext cx="0" cy="1600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 flipV="1">
                <a:off x="1739452" y="2803667"/>
                <a:ext cx="1841947" cy="682883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Text Box 45"/>
              <p:cNvSpPr txBox="1">
                <a:spLocks noChangeArrowheads="1"/>
              </p:cNvSpPr>
              <p:nvPr/>
            </p:nvSpPr>
            <p:spPr bwMode="auto">
              <a:xfrm>
                <a:off x="3886200" y="3641866"/>
                <a:ext cx="705749" cy="357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050" dirty="0">
                    <a:latin typeface="Arial" charset="0"/>
                  </a:rPr>
                  <a:t>P</a:t>
                </a:r>
                <a:r>
                  <a:rPr lang="en-GB" sz="1050" baseline="-25000" dirty="0">
                    <a:latin typeface="Arial" charset="0"/>
                  </a:rPr>
                  <a:t>A</a:t>
                </a:r>
                <a:r>
                  <a:rPr lang="en-GB" sz="1050" dirty="0">
                    <a:latin typeface="Arial" charset="0"/>
                  </a:rPr>
                  <a:t>=x</a:t>
                </a:r>
                <a:r>
                  <a:rPr lang="en-GB" sz="1050" baseline="-25000" dirty="0">
                    <a:latin typeface="Arial" charset="0"/>
                  </a:rPr>
                  <a:t>1</a:t>
                </a:r>
                <a:endParaRPr lang="en-GB" sz="1050" dirty="0">
                  <a:latin typeface="Arial" charset="0"/>
                </a:endParaRPr>
              </a:p>
            </p:txBody>
          </p:sp>
          <p:sp>
            <p:nvSpPr>
              <p:cNvPr id="41" name="Text Box 47"/>
              <p:cNvSpPr txBox="1">
                <a:spLocks noChangeArrowheads="1"/>
              </p:cNvSpPr>
              <p:nvPr/>
            </p:nvSpPr>
            <p:spPr bwMode="auto">
              <a:xfrm>
                <a:off x="3250406" y="3980631"/>
                <a:ext cx="703612" cy="357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050" dirty="0">
                    <a:latin typeface="Arial" charset="0"/>
                  </a:rPr>
                  <a:t>P</a:t>
                </a:r>
                <a:r>
                  <a:rPr lang="en-GB" sz="1050" baseline="-25000" dirty="0">
                    <a:latin typeface="Arial" charset="0"/>
                  </a:rPr>
                  <a:t>A</a:t>
                </a:r>
                <a:r>
                  <a:rPr lang="en-GB" sz="1050" baseline="30000" dirty="0">
                    <a:latin typeface="Arial" charset="0"/>
                  </a:rPr>
                  <a:t>MAX</a:t>
                </a:r>
                <a:endParaRPr lang="en-GB" sz="1050" dirty="0">
                  <a:latin typeface="Arial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975713" y="2997927"/>
              <a:ext cx="3831537" cy="2044919"/>
              <a:chOff x="4800600" y="2117867"/>
              <a:chExt cx="3831537" cy="2237904"/>
            </a:xfrm>
          </p:grpSpPr>
          <p:graphicFrame>
            <p:nvGraphicFramePr>
              <p:cNvPr id="32" name="Object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800600" y="2117867"/>
              <a:ext cx="330200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6696" name="Equation" r:id="rId5" imgW="330200" imgH="279400" progId="Equation.DSMT4">
                      <p:embed/>
                    </p:oleObj>
                  </mc:Choice>
                  <mc:Fallback>
                    <p:oleObj name="Equation" r:id="rId5" imgW="330200" imgH="279400" progId="Equation.DSMT4">
                      <p:embed/>
                      <p:pic>
                        <p:nvPicPr>
                          <p:cNvPr id="32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600" y="2117867"/>
                            <a:ext cx="330200" cy="279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>
                <a:off x="5257800" y="3946667"/>
                <a:ext cx="2819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257800" y="2346467"/>
                <a:ext cx="0" cy="1600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 flipV="1">
                <a:off x="5755049" y="3269550"/>
                <a:ext cx="1660958" cy="372318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0" name="Text Box 46"/>
              <p:cNvSpPr txBox="1">
                <a:spLocks noChangeArrowheads="1"/>
              </p:cNvSpPr>
              <p:nvPr/>
            </p:nvSpPr>
            <p:spPr bwMode="auto">
              <a:xfrm>
                <a:off x="7926388" y="3641867"/>
                <a:ext cx="705749" cy="370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050" dirty="0">
                    <a:latin typeface="Arial" charset="0"/>
                  </a:rPr>
                  <a:t>P</a:t>
                </a:r>
                <a:r>
                  <a:rPr lang="en-GB" sz="1050" baseline="-25000" dirty="0">
                    <a:latin typeface="Arial" charset="0"/>
                  </a:rPr>
                  <a:t>B</a:t>
                </a:r>
                <a:r>
                  <a:rPr lang="en-GB" sz="1050" dirty="0">
                    <a:latin typeface="Arial" charset="0"/>
                  </a:rPr>
                  <a:t>=x</a:t>
                </a:r>
                <a:r>
                  <a:rPr lang="en-GB" sz="1050" baseline="-25000" dirty="0">
                    <a:latin typeface="Arial" charset="0"/>
                  </a:rPr>
                  <a:t>2</a:t>
                </a:r>
                <a:endParaRPr lang="en-GB" sz="1050" dirty="0">
                  <a:latin typeface="Arial" charset="0"/>
                </a:endParaRPr>
              </a:p>
            </p:txBody>
          </p:sp>
          <p:sp>
            <p:nvSpPr>
              <p:cNvPr id="42" name="Text Box 48"/>
              <p:cNvSpPr txBox="1">
                <a:spLocks noChangeArrowheads="1"/>
              </p:cNvSpPr>
              <p:nvPr/>
            </p:nvSpPr>
            <p:spPr bwMode="auto">
              <a:xfrm>
                <a:off x="7079698" y="3985266"/>
                <a:ext cx="772616" cy="370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GB" sz="1050" dirty="0">
                    <a:latin typeface="Arial" charset="0"/>
                  </a:rPr>
                  <a:t>P</a:t>
                </a:r>
                <a:r>
                  <a:rPr lang="en-GB" sz="1050" baseline="-25000" dirty="0">
                    <a:latin typeface="Arial" charset="0"/>
                  </a:rPr>
                  <a:t>B</a:t>
                </a:r>
                <a:r>
                  <a:rPr lang="en-GB" sz="1050" baseline="30000" dirty="0">
                    <a:latin typeface="Arial" charset="0"/>
                  </a:rPr>
                  <a:t>MAX</a:t>
                </a:r>
                <a:endParaRPr lang="en-GB" sz="1050" dirty="0">
                  <a:latin typeface="Arial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035550" y="4805363"/>
              <a:ext cx="3780512" cy="2096731"/>
              <a:chOff x="4858037" y="2155069"/>
              <a:chExt cx="3780512" cy="2227462"/>
            </a:xfrm>
          </p:grpSpPr>
          <p:graphicFrame>
            <p:nvGraphicFramePr>
              <p:cNvPr id="46" name="Object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858037" y="2155069"/>
              <a:ext cx="342822" cy="3240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6697" name="Equation" r:id="rId7" imgW="215900" imgH="203200" progId="Equation.DSMT4">
                      <p:embed/>
                    </p:oleObj>
                  </mc:Choice>
                  <mc:Fallback>
                    <p:oleObj name="Equation" r:id="rId7" imgW="215900" imgH="203200" progId="Equation.DSMT4">
                      <p:embed/>
                      <p:pic>
                        <p:nvPicPr>
                          <p:cNvPr id="46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8037" y="2155069"/>
                            <a:ext cx="342822" cy="3240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7" name="Line 25"/>
              <p:cNvSpPr>
                <a:spLocks noChangeShapeType="1"/>
              </p:cNvSpPr>
              <p:nvPr/>
            </p:nvSpPr>
            <p:spPr bwMode="auto">
              <a:xfrm>
                <a:off x="5257800" y="3946667"/>
                <a:ext cx="2819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8" name="Line 26"/>
              <p:cNvSpPr>
                <a:spLocks noChangeShapeType="1"/>
              </p:cNvSpPr>
              <p:nvPr/>
            </p:nvSpPr>
            <p:spPr bwMode="auto">
              <a:xfrm flipV="1">
                <a:off x="5257800" y="2346467"/>
                <a:ext cx="0" cy="1600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9" name="Line 35"/>
              <p:cNvSpPr>
                <a:spLocks noChangeShapeType="1"/>
              </p:cNvSpPr>
              <p:nvPr/>
            </p:nvSpPr>
            <p:spPr bwMode="auto">
              <a:xfrm flipV="1">
                <a:off x="5582644" y="3201545"/>
                <a:ext cx="1286755" cy="440322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50" name="Text Box 46"/>
              <p:cNvSpPr txBox="1">
                <a:spLocks noChangeArrowheads="1"/>
              </p:cNvSpPr>
              <p:nvPr/>
            </p:nvSpPr>
            <p:spPr bwMode="auto">
              <a:xfrm>
                <a:off x="7926388" y="3641868"/>
                <a:ext cx="712161" cy="359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050" dirty="0">
                    <a:latin typeface="Arial" charset="0"/>
                  </a:rPr>
                  <a:t>P</a:t>
                </a:r>
                <a:r>
                  <a:rPr lang="en-GB" sz="1050" baseline="-25000" dirty="0">
                    <a:latin typeface="Arial" charset="0"/>
                  </a:rPr>
                  <a:t>C</a:t>
                </a:r>
                <a:r>
                  <a:rPr lang="en-GB" sz="1050" dirty="0">
                    <a:latin typeface="Arial" charset="0"/>
                  </a:rPr>
                  <a:t>=x</a:t>
                </a:r>
                <a:r>
                  <a:rPr lang="en-GB" sz="1050" baseline="-25000" dirty="0">
                    <a:latin typeface="Arial" charset="0"/>
                  </a:rPr>
                  <a:t>3</a:t>
                </a:r>
                <a:endParaRPr lang="en-GB" sz="1050" dirty="0">
                  <a:latin typeface="Arial" charset="0"/>
                </a:endParaRPr>
              </a:p>
            </p:txBody>
          </p:sp>
          <p:sp>
            <p:nvSpPr>
              <p:cNvPr id="51" name="Text Box 48"/>
              <p:cNvSpPr txBox="1">
                <a:spLocks noChangeArrowheads="1"/>
              </p:cNvSpPr>
              <p:nvPr/>
            </p:nvSpPr>
            <p:spPr bwMode="auto">
              <a:xfrm>
                <a:off x="6483092" y="4022867"/>
                <a:ext cx="772616" cy="359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GB" sz="1050" dirty="0">
                    <a:latin typeface="Arial" charset="0"/>
                  </a:rPr>
                  <a:t>P</a:t>
                </a:r>
                <a:r>
                  <a:rPr lang="en-GB" sz="1050" baseline="-25000" dirty="0">
                    <a:latin typeface="Arial" charset="0"/>
                  </a:rPr>
                  <a:t>C</a:t>
                </a:r>
                <a:r>
                  <a:rPr lang="en-GB" sz="1050" baseline="30000" dirty="0">
                    <a:latin typeface="Arial" charset="0"/>
                  </a:rPr>
                  <a:t>MAX</a:t>
                </a:r>
                <a:endParaRPr lang="en-GB" sz="1050" dirty="0">
                  <a:latin typeface="Arial" charset="0"/>
                </a:endParaRPr>
              </a:p>
            </p:txBody>
          </p:sp>
        </p:grpSp>
        <p:cxnSp>
          <p:nvCxnSpPr>
            <p:cNvPr id="53" name="Straight Connector 52"/>
            <p:cNvCxnSpPr>
              <a:stCxn id="38" idx="1"/>
            </p:cNvCxnSpPr>
            <p:nvPr/>
          </p:nvCxnSpPr>
          <p:spPr>
            <a:xfrm flipH="1">
              <a:off x="7904652" y="1803406"/>
              <a:ext cx="17460" cy="1082558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7" idx="1"/>
            </p:cNvCxnSpPr>
            <p:nvPr/>
          </p:nvCxnSpPr>
          <p:spPr>
            <a:xfrm flipH="1">
              <a:off x="7570490" y="4050295"/>
              <a:ext cx="20630" cy="61872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1"/>
            </p:cNvCxnSpPr>
            <p:nvPr/>
          </p:nvCxnSpPr>
          <p:spPr>
            <a:xfrm>
              <a:off x="7046912" y="5790421"/>
              <a:ext cx="0" cy="701391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47"/>
            <p:cNvSpPr txBox="1">
              <a:spLocks noChangeArrowheads="1"/>
            </p:cNvSpPr>
            <p:nvPr/>
          </p:nvSpPr>
          <p:spPr bwMode="auto">
            <a:xfrm>
              <a:off x="5766634" y="2964551"/>
              <a:ext cx="665140" cy="338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A</a:t>
              </a:r>
              <a:r>
                <a:rPr lang="en-GB" sz="1050" baseline="30000" dirty="0">
                  <a:latin typeface="Arial" charset="0"/>
                </a:rPr>
                <a:t>MIN</a:t>
              </a:r>
              <a:endParaRPr lang="en-GB" sz="1050" dirty="0">
                <a:latin typeface="Arial" charset="0"/>
              </a:endParaRPr>
            </a:p>
          </p:txBody>
        </p:sp>
        <p:sp>
          <p:nvSpPr>
            <p:cNvPr id="67" name="Text Box 48"/>
            <p:cNvSpPr txBox="1">
              <a:spLocks noChangeArrowheads="1"/>
            </p:cNvSpPr>
            <p:nvPr/>
          </p:nvSpPr>
          <p:spPr bwMode="auto">
            <a:xfrm>
              <a:off x="5603854" y="4765268"/>
              <a:ext cx="772616" cy="338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B</a:t>
              </a:r>
              <a:r>
                <a:rPr lang="en-GB" sz="1050" baseline="30000" dirty="0">
                  <a:latin typeface="Arial" charset="0"/>
                </a:rPr>
                <a:t>MIN</a:t>
              </a:r>
              <a:endParaRPr lang="en-GB" sz="1050" dirty="0">
                <a:latin typeface="Arial" charset="0"/>
              </a:endParaRPr>
            </a:p>
          </p:txBody>
        </p:sp>
        <p:sp>
          <p:nvSpPr>
            <p:cNvPr id="68" name="Text Box 48"/>
            <p:cNvSpPr txBox="1">
              <a:spLocks noChangeArrowheads="1"/>
            </p:cNvSpPr>
            <p:nvPr/>
          </p:nvSpPr>
          <p:spPr bwMode="auto">
            <a:xfrm>
              <a:off x="5533004" y="6565923"/>
              <a:ext cx="772616" cy="338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C</a:t>
              </a:r>
              <a:r>
                <a:rPr lang="en-GB" sz="1050" baseline="30000" dirty="0">
                  <a:latin typeface="Arial" charset="0"/>
                </a:rPr>
                <a:t>MIN</a:t>
              </a:r>
              <a:endParaRPr lang="en-GB" sz="1050" dirty="0">
                <a:latin typeface="Arial" charset="0"/>
              </a:endParaRPr>
            </a:p>
          </p:txBody>
        </p:sp>
        <p:cxnSp>
          <p:nvCxnSpPr>
            <p:cNvPr id="69" name="Straight Connector 68"/>
            <p:cNvCxnSpPr>
              <a:stCxn id="38" idx="0"/>
            </p:cNvCxnSpPr>
            <p:nvPr/>
          </p:nvCxnSpPr>
          <p:spPr>
            <a:xfrm>
              <a:off x="6080165" y="2450179"/>
              <a:ext cx="0" cy="454881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7" idx="0"/>
            </p:cNvCxnSpPr>
            <p:nvPr/>
          </p:nvCxnSpPr>
          <p:spPr>
            <a:xfrm>
              <a:off x="5930162" y="4390506"/>
              <a:ext cx="0" cy="31378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9" idx="0"/>
            </p:cNvCxnSpPr>
            <p:nvPr/>
          </p:nvCxnSpPr>
          <p:spPr>
            <a:xfrm>
              <a:off x="5760157" y="6204900"/>
              <a:ext cx="0" cy="286911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5432913" y="2467774"/>
              <a:ext cx="630210" cy="202421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1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5144324" y="2467774"/>
            <a:ext cx="252526" cy="318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98" name="Equation" r:id="rId9" imgW="152400" imgH="203200" progId="Equation.DSMT4">
                    <p:embed/>
                  </p:oleObj>
                </mc:Choice>
                <mc:Fallback>
                  <p:oleObj name="Equation" r:id="rId9" imgW="152400" imgH="203200" progId="Equation.DSMT4">
                    <p:embed/>
                    <p:pic>
                      <p:nvPicPr>
                        <p:cNvPr id="8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4324" y="2467774"/>
                          <a:ext cx="252526" cy="318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5124450" y="4344988"/>
            <a:ext cx="295275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699" name="Equation" r:id="rId11" imgW="177800" imgH="203200" progId="Equation.DSMT4">
                    <p:embed/>
                  </p:oleObj>
                </mc:Choice>
                <mc:Fallback>
                  <p:oleObj name="Equation" r:id="rId11" imgW="177800" imgH="203200" progId="Equation.DSMT4">
                    <p:embed/>
                    <p:pic>
                      <p:nvPicPr>
                        <p:cNvPr id="8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4450" y="4344988"/>
                          <a:ext cx="295275" cy="319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5173663" y="6115529"/>
            <a:ext cx="2730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700" name="Equation" r:id="rId13" imgW="165100" imgH="203200" progId="Equation.DSMT4">
                    <p:embed/>
                  </p:oleObj>
                </mc:Choice>
                <mc:Fallback>
                  <p:oleObj name="Equation" r:id="rId13" imgW="165100" imgH="203200" progId="Equation.DSMT4">
                    <p:embed/>
                    <p:pic>
                      <p:nvPicPr>
                        <p:cNvPr id="83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3663" y="6115529"/>
                          <a:ext cx="27305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683568" y="2209803"/>
            <a:ext cx="3347889" cy="2386596"/>
            <a:chOff x="419100" y="1803400"/>
            <a:chExt cx="3432175" cy="2500313"/>
          </a:xfrm>
        </p:grpSpPr>
        <p:graphicFrame>
          <p:nvGraphicFramePr>
            <p:cNvPr id="93" name="Object 92"/>
            <p:cNvGraphicFramePr>
              <a:graphicFrameLocks noChangeAspect="1"/>
            </p:cNvGraphicFramePr>
            <p:nvPr>
              <p:extLst/>
            </p:nvPr>
          </p:nvGraphicFramePr>
          <p:xfrm>
            <a:off x="457200" y="1803400"/>
            <a:ext cx="3355976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701" name="Equation" r:id="rId15" imgW="1701800" imgH="228600" progId="Equation.DSMT4">
                    <p:embed/>
                  </p:oleObj>
                </mc:Choice>
                <mc:Fallback>
                  <p:oleObj name="Equation" r:id="rId15" imgW="1701800" imgH="228600" progId="Equation.DSMT4">
                    <p:embed/>
                    <p:pic>
                      <p:nvPicPr>
                        <p:cNvPr id="93" name="Object 92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57200" y="1803400"/>
                          <a:ext cx="3355976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/>
            </p:nvPr>
          </p:nvGraphicFramePr>
          <p:xfrm>
            <a:off x="419100" y="2827338"/>
            <a:ext cx="34321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702" name="Equation" r:id="rId17" imgW="1739900" imgH="228600" progId="Equation.DSMT4">
                    <p:embed/>
                  </p:oleObj>
                </mc:Choice>
                <mc:Fallback>
                  <p:oleObj name="Equation" r:id="rId17" imgW="1739900" imgH="228600" progId="Equation.DSMT4">
                    <p:embed/>
                    <p:pic>
                      <p:nvPicPr>
                        <p:cNvPr id="60" name="Object 59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19100" y="2827338"/>
                          <a:ext cx="3432175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0"/>
            <p:cNvGraphicFramePr>
              <a:graphicFrameLocks noChangeAspect="1"/>
            </p:cNvGraphicFramePr>
            <p:nvPr>
              <p:extLst/>
            </p:nvPr>
          </p:nvGraphicFramePr>
          <p:xfrm>
            <a:off x="431800" y="3852863"/>
            <a:ext cx="34067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703" name="Equation" r:id="rId19" imgW="1727200" imgH="228600" progId="Equation.DSMT4">
                    <p:embed/>
                  </p:oleObj>
                </mc:Choice>
                <mc:Fallback>
                  <p:oleObj name="Equation" r:id="rId19" imgW="1727200" imgH="228600" progId="Equation.DSMT4">
                    <p:embed/>
                    <p:pic>
                      <p:nvPicPr>
                        <p:cNvPr id="61" name="Object 60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1800" y="3852863"/>
                          <a:ext cx="3406775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95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use LP for unit commitment?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DCAF-8574-784D-8FBF-CFFC344BFADB}" type="slidenum">
              <a:rPr lang="en-US" smtClean="0"/>
              <a:pPr/>
              <a:t>234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74786" y="1722655"/>
            <a:ext cx="2967712" cy="4312957"/>
            <a:chOff x="4975713" y="1153870"/>
            <a:chExt cx="3956949" cy="5750608"/>
          </a:xfrm>
        </p:grpSpPr>
        <p:cxnSp>
          <p:nvCxnSpPr>
            <p:cNvPr id="73" name="Straight Connector 72"/>
            <p:cNvCxnSpPr>
              <a:stCxn id="49" idx="0"/>
            </p:cNvCxnSpPr>
            <p:nvPr/>
          </p:nvCxnSpPr>
          <p:spPr>
            <a:xfrm flipH="1">
              <a:off x="5432913" y="6204900"/>
              <a:ext cx="327244" cy="10477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432913" y="4358957"/>
              <a:ext cx="630210" cy="10477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4975713" y="1153870"/>
              <a:ext cx="3956949" cy="2102818"/>
              <a:chOff x="635000" y="2117867"/>
              <a:chExt cx="3956949" cy="2220221"/>
            </a:xfrm>
          </p:grpSpPr>
          <p:graphicFrame>
            <p:nvGraphicFramePr>
              <p:cNvPr id="31" name="Object 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35000" y="2117867"/>
              <a:ext cx="330200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7719" name="Equation" r:id="rId3" imgW="330200" imgH="279400" progId="Equation.DSMT4">
                      <p:embed/>
                    </p:oleObj>
                  </mc:Choice>
                  <mc:Fallback>
                    <p:oleObj name="Equation" r:id="rId3" imgW="330200" imgH="279400" progId="Equation.DSMT4">
                      <p:embed/>
                      <p:pic>
                        <p:nvPicPr>
                          <p:cNvPr id="31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5000" y="2117867"/>
                            <a:ext cx="330200" cy="279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>
                <a:off x="1092200" y="3946667"/>
                <a:ext cx="2870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 flipV="1">
                <a:off x="1092200" y="2346467"/>
                <a:ext cx="0" cy="1600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 flipV="1">
                <a:off x="1739452" y="2803667"/>
                <a:ext cx="1841947" cy="682883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Text Box 45"/>
              <p:cNvSpPr txBox="1">
                <a:spLocks noChangeArrowheads="1"/>
              </p:cNvSpPr>
              <p:nvPr/>
            </p:nvSpPr>
            <p:spPr bwMode="auto">
              <a:xfrm>
                <a:off x="3886200" y="3641866"/>
                <a:ext cx="705749" cy="357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050" dirty="0">
                    <a:latin typeface="Arial" charset="0"/>
                  </a:rPr>
                  <a:t>P</a:t>
                </a:r>
                <a:r>
                  <a:rPr lang="en-GB" sz="1050" baseline="-25000" dirty="0">
                    <a:latin typeface="Arial" charset="0"/>
                  </a:rPr>
                  <a:t>A</a:t>
                </a:r>
                <a:r>
                  <a:rPr lang="en-GB" sz="1050" dirty="0">
                    <a:latin typeface="Arial" charset="0"/>
                  </a:rPr>
                  <a:t>=x</a:t>
                </a:r>
                <a:r>
                  <a:rPr lang="en-GB" sz="1050" baseline="-25000" dirty="0">
                    <a:latin typeface="Arial" charset="0"/>
                  </a:rPr>
                  <a:t>1</a:t>
                </a:r>
                <a:endParaRPr lang="en-GB" sz="1050" dirty="0">
                  <a:latin typeface="Arial" charset="0"/>
                </a:endParaRPr>
              </a:p>
            </p:txBody>
          </p:sp>
          <p:sp>
            <p:nvSpPr>
              <p:cNvPr id="41" name="Text Box 47"/>
              <p:cNvSpPr txBox="1">
                <a:spLocks noChangeArrowheads="1"/>
              </p:cNvSpPr>
              <p:nvPr/>
            </p:nvSpPr>
            <p:spPr bwMode="auto">
              <a:xfrm>
                <a:off x="3250406" y="3980631"/>
                <a:ext cx="703612" cy="357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050" dirty="0">
                    <a:latin typeface="Arial" charset="0"/>
                  </a:rPr>
                  <a:t>P</a:t>
                </a:r>
                <a:r>
                  <a:rPr lang="en-GB" sz="1050" baseline="-25000" dirty="0">
                    <a:latin typeface="Arial" charset="0"/>
                  </a:rPr>
                  <a:t>A</a:t>
                </a:r>
                <a:r>
                  <a:rPr lang="en-GB" sz="1050" baseline="30000" dirty="0">
                    <a:latin typeface="Arial" charset="0"/>
                  </a:rPr>
                  <a:t>MAX</a:t>
                </a:r>
                <a:endParaRPr lang="en-GB" sz="1050" dirty="0">
                  <a:latin typeface="Arial" charset="0"/>
                </a:endParaRPr>
              </a:p>
            </p:txBody>
          </p:sp>
          <p:sp>
            <p:nvSpPr>
              <p:cNvPr id="52" name="Line 36"/>
              <p:cNvSpPr>
                <a:spLocks noChangeShapeType="1"/>
              </p:cNvSpPr>
              <p:nvPr/>
            </p:nvSpPr>
            <p:spPr bwMode="auto">
              <a:xfrm flipV="1">
                <a:off x="1739452" y="3946665"/>
                <a:ext cx="1824487" cy="0"/>
              </a:xfrm>
              <a:prstGeom prst="line">
                <a:avLst/>
              </a:prstGeom>
              <a:noFill/>
              <a:ln w="5715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975713" y="2997927"/>
              <a:ext cx="3831537" cy="2044919"/>
              <a:chOff x="4800600" y="2117867"/>
              <a:chExt cx="3831537" cy="2237904"/>
            </a:xfrm>
          </p:grpSpPr>
          <p:graphicFrame>
            <p:nvGraphicFramePr>
              <p:cNvPr id="32" name="Object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800600" y="2117867"/>
              <a:ext cx="330200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7720" name="Equation" r:id="rId5" imgW="330200" imgH="279400" progId="Equation.DSMT4">
                      <p:embed/>
                    </p:oleObj>
                  </mc:Choice>
                  <mc:Fallback>
                    <p:oleObj name="Equation" r:id="rId5" imgW="330200" imgH="279400" progId="Equation.DSMT4">
                      <p:embed/>
                      <p:pic>
                        <p:nvPicPr>
                          <p:cNvPr id="32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600" y="2117867"/>
                            <a:ext cx="330200" cy="279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>
                <a:off x="5257800" y="3946667"/>
                <a:ext cx="2819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257800" y="2346467"/>
                <a:ext cx="0" cy="1600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 flipV="1">
                <a:off x="5755049" y="3269550"/>
                <a:ext cx="1660958" cy="372318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0" name="Text Box 46"/>
              <p:cNvSpPr txBox="1">
                <a:spLocks noChangeArrowheads="1"/>
              </p:cNvSpPr>
              <p:nvPr/>
            </p:nvSpPr>
            <p:spPr bwMode="auto">
              <a:xfrm>
                <a:off x="7926388" y="3641867"/>
                <a:ext cx="705749" cy="370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050" dirty="0">
                    <a:latin typeface="Arial" charset="0"/>
                  </a:rPr>
                  <a:t>P</a:t>
                </a:r>
                <a:r>
                  <a:rPr lang="en-GB" sz="1050" baseline="-25000" dirty="0">
                    <a:latin typeface="Arial" charset="0"/>
                  </a:rPr>
                  <a:t>B</a:t>
                </a:r>
                <a:r>
                  <a:rPr lang="en-GB" sz="1050" dirty="0">
                    <a:latin typeface="Arial" charset="0"/>
                  </a:rPr>
                  <a:t>=x</a:t>
                </a:r>
                <a:r>
                  <a:rPr lang="en-GB" sz="1050" baseline="-25000" dirty="0">
                    <a:latin typeface="Arial" charset="0"/>
                  </a:rPr>
                  <a:t>2</a:t>
                </a:r>
                <a:endParaRPr lang="en-GB" sz="1050" dirty="0">
                  <a:latin typeface="Arial" charset="0"/>
                </a:endParaRPr>
              </a:p>
            </p:txBody>
          </p:sp>
          <p:sp>
            <p:nvSpPr>
              <p:cNvPr id="42" name="Text Box 48"/>
              <p:cNvSpPr txBox="1">
                <a:spLocks noChangeArrowheads="1"/>
              </p:cNvSpPr>
              <p:nvPr/>
            </p:nvSpPr>
            <p:spPr bwMode="auto">
              <a:xfrm>
                <a:off x="7079698" y="3985266"/>
                <a:ext cx="772616" cy="370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GB" sz="1050" dirty="0">
                    <a:latin typeface="Arial" charset="0"/>
                  </a:rPr>
                  <a:t>P</a:t>
                </a:r>
                <a:r>
                  <a:rPr lang="en-GB" sz="1050" baseline="-25000" dirty="0">
                    <a:latin typeface="Arial" charset="0"/>
                  </a:rPr>
                  <a:t>B</a:t>
                </a:r>
                <a:r>
                  <a:rPr lang="en-GB" sz="1050" baseline="30000" dirty="0">
                    <a:latin typeface="Arial" charset="0"/>
                  </a:rPr>
                  <a:t>MAX</a:t>
                </a:r>
                <a:endParaRPr lang="en-GB" sz="1050" dirty="0">
                  <a:latin typeface="Arial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035550" y="4805363"/>
              <a:ext cx="3780512" cy="2096731"/>
              <a:chOff x="4858037" y="2155069"/>
              <a:chExt cx="3780512" cy="2227462"/>
            </a:xfrm>
          </p:grpSpPr>
          <p:graphicFrame>
            <p:nvGraphicFramePr>
              <p:cNvPr id="46" name="Object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858037" y="2155069"/>
              <a:ext cx="342822" cy="3240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7721" name="Equation" r:id="rId7" imgW="215900" imgH="203200" progId="Equation.DSMT4">
                      <p:embed/>
                    </p:oleObj>
                  </mc:Choice>
                  <mc:Fallback>
                    <p:oleObj name="Equation" r:id="rId7" imgW="215900" imgH="203200" progId="Equation.DSMT4">
                      <p:embed/>
                      <p:pic>
                        <p:nvPicPr>
                          <p:cNvPr id="46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8037" y="2155069"/>
                            <a:ext cx="342822" cy="3240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7" name="Line 25"/>
              <p:cNvSpPr>
                <a:spLocks noChangeShapeType="1"/>
              </p:cNvSpPr>
              <p:nvPr/>
            </p:nvSpPr>
            <p:spPr bwMode="auto">
              <a:xfrm>
                <a:off x="5257800" y="3946667"/>
                <a:ext cx="2819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8" name="Line 26"/>
              <p:cNvSpPr>
                <a:spLocks noChangeShapeType="1"/>
              </p:cNvSpPr>
              <p:nvPr/>
            </p:nvSpPr>
            <p:spPr bwMode="auto">
              <a:xfrm flipV="1">
                <a:off x="5257800" y="2346467"/>
                <a:ext cx="0" cy="1600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9" name="Line 35"/>
              <p:cNvSpPr>
                <a:spLocks noChangeShapeType="1"/>
              </p:cNvSpPr>
              <p:nvPr/>
            </p:nvSpPr>
            <p:spPr bwMode="auto">
              <a:xfrm flipV="1">
                <a:off x="5582644" y="3201545"/>
                <a:ext cx="1286755" cy="440322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50" name="Text Box 46"/>
              <p:cNvSpPr txBox="1">
                <a:spLocks noChangeArrowheads="1"/>
              </p:cNvSpPr>
              <p:nvPr/>
            </p:nvSpPr>
            <p:spPr bwMode="auto">
              <a:xfrm>
                <a:off x="7926388" y="3641868"/>
                <a:ext cx="712161" cy="359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050" dirty="0">
                    <a:latin typeface="Arial" charset="0"/>
                  </a:rPr>
                  <a:t>P</a:t>
                </a:r>
                <a:r>
                  <a:rPr lang="en-GB" sz="1050" baseline="-25000" dirty="0">
                    <a:latin typeface="Arial" charset="0"/>
                  </a:rPr>
                  <a:t>C</a:t>
                </a:r>
                <a:r>
                  <a:rPr lang="en-GB" sz="1050" dirty="0">
                    <a:latin typeface="Arial" charset="0"/>
                  </a:rPr>
                  <a:t>=x</a:t>
                </a:r>
                <a:r>
                  <a:rPr lang="en-GB" sz="1050" baseline="-25000" dirty="0">
                    <a:latin typeface="Arial" charset="0"/>
                  </a:rPr>
                  <a:t>3</a:t>
                </a:r>
                <a:endParaRPr lang="en-GB" sz="1050" dirty="0">
                  <a:latin typeface="Arial" charset="0"/>
                </a:endParaRPr>
              </a:p>
            </p:txBody>
          </p:sp>
          <p:sp>
            <p:nvSpPr>
              <p:cNvPr id="51" name="Text Box 48"/>
              <p:cNvSpPr txBox="1">
                <a:spLocks noChangeArrowheads="1"/>
              </p:cNvSpPr>
              <p:nvPr/>
            </p:nvSpPr>
            <p:spPr bwMode="auto">
              <a:xfrm>
                <a:off x="6483092" y="4022867"/>
                <a:ext cx="772616" cy="359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GB" sz="1050" dirty="0">
                    <a:latin typeface="Arial" charset="0"/>
                  </a:rPr>
                  <a:t>P</a:t>
                </a:r>
                <a:r>
                  <a:rPr lang="en-GB" sz="1050" baseline="-25000" dirty="0">
                    <a:latin typeface="Arial" charset="0"/>
                  </a:rPr>
                  <a:t>C</a:t>
                </a:r>
                <a:r>
                  <a:rPr lang="en-GB" sz="1050" baseline="30000" dirty="0">
                    <a:latin typeface="Arial" charset="0"/>
                  </a:rPr>
                  <a:t>MAX</a:t>
                </a:r>
                <a:endParaRPr lang="en-GB" sz="1050" dirty="0">
                  <a:latin typeface="Arial" charset="0"/>
                </a:endParaRPr>
              </a:p>
            </p:txBody>
          </p:sp>
        </p:grpSp>
        <p:cxnSp>
          <p:nvCxnSpPr>
            <p:cNvPr id="53" name="Straight Connector 52"/>
            <p:cNvCxnSpPr>
              <a:stCxn id="38" idx="1"/>
            </p:cNvCxnSpPr>
            <p:nvPr/>
          </p:nvCxnSpPr>
          <p:spPr>
            <a:xfrm flipH="1">
              <a:off x="7904652" y="1803406"/>
              <a:ext cx="17460" cy="1082558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7" idx="1"/>
            </p:cNvCxnSpPr>
            <p:nvPr/>
          </p:nvCxnSpPr>
          <p:spPr>
            <a:xfrm flipH="1">
              <a:off x="7570490" y="4050295"/>
              <a:ext cx="20630" cy="61872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1"/>
            </p:cNvCxnSpPr>
            <p:nvPr/>
          </p:nvCxnSpPr>
          <p:spPr>
            <a:xfrm>
              <a:off x="7046912" y="5790421"/>
              <a:ext cx="0" cy="701391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47"/>
            <p:cNvSpPr txBox="1">
              <a:spLocks noChangeArrowheads="1"/>
            </p:cNvSpPr>
            <p:nvPr/>
          </p:nvSpPr>
          <p:spPr bwMode="auto">
            <a:xfrm>
              <a:off x="5766634" y="2964551"/>
              <a:ext cx="665140" cy="338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A</a:t>
              </a:r>
              <a:r>
                <a:rPr lang="en-GB" sz="1050" baseline="30000" dirty="0">
                  <a:latin typeface="Arial" charset="0"/>
                </a:rPr>
                <a:t>MIN</a:t>
              </a:r>
              <a:endParaRPr lang="en-GB" sz="1050" dirty="0">
                <a:latin typeface="Arial" charset="0"/>
              </a:endParaRPr>
            </a:p>
          </p:txBody>
        </p:sp>
        <p:sp>
          <p:nvSpPr>
            <p:cNvPr id="67" name="Text Box 48"/>
            <p:cNvSpPr txBox="1">
              <a:spLocks noChangeArrowheads="1"/>
            </p:cNvSpPr>
            <p:nvPr/>
          </p:nvSpPr>
          <p:spPr bwMode="auto">
            <a:xfrm>
              <a:off x="5603854" y="4765268"/>
              <a:ext cx="772616" cy="338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B</a:t>
              </a:r>
              <a:r>
                <a:rPr lang="en-GB" sz="1050" baseline="30000" dirty="0">
                  <a:latin typeface="Arial" charset="0"/>
                </a:rPr>
                <a:t>MIN</a:t>
              </a:r>
              <a:endParaRPr lang="en-GB" sz="1050" dirty="0">
                <a:latin typeface="Arial" charset="0"/>
              </a:endParaRPr>
            </a:p>
          </p:txBody>
        </p:sp>
        <p:sp>
          <p:nvSpPr>
            <p:cNvPr id="68" name="Text Box 48"/>
            <p:cNvSpPr txBox="1">
              <a:spLocks noChangeArrowheads="1"/>
            </p:cNvSpPr>
            <p:nvPr/>
          </p:nvSpPr>
          <p:spPr bwMode="auto">
            <a:xfrm>
              <a:off x="5533004" y="6565923"/>
              <a:ext cx="772616" cy="338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050" dirty="0">
                  <a:latin typeface="Arial" charset="0"/>
                </a:rPr>
                <a:t>P</a:t>
              </a:r>
              <a:r>
                <a:rPr lang="en-GB" sz="1050" baseline="-25000" dirty="0">
                  <a:latin typeface="Arial" charset="0"/>
                </a:rPr>
                <a:t>C</a:t>
              </a:r>
              <a:r>
                <a:rPr lang="en-GB" sz="1050" baseline="30000" dirty="0">
                  <a:latin typeface="Arial" charset="0"/>
                </a:rPr>
                <a:t>MIN</a:t>
              </a:r>
              <a:endParaRPr lang="en-GB" sz="1050" dirty="0">
                <a:latin typeface="Arial" charset="0"/>
              </a:endParaRPr>
            </a:p>
          </p:txBody>
        </p:sp>
        <p:cxnSp>
          <p:nvCxnSpPr>
            <p:cNvPr id="69" name="Straight Connector 68"/>
            <p:cNvCxnSpPr>
              <a:stCxn id="38" idx="0"/>
            </p:cNvCxnSpPr>
            <p:nvPr/>
          </p:nvCxnSpPr>
          <p:spPr>
            <a:xfrm>
              <a:off x="6080165" y="2450179"/>
              <a:ext cx="0" cy="454881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7" idx="0"/>
            </p:cNvCxnSpPr>
            <p:nvPr/>
          </p:nvCxnSpPr>
          <p:spPr>
            <a:xfrm>
              <a:off x="5930162" y="4390506"/>
              <a:ext cx="0" cy="31378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9" idx="0"/>
            </p:cNvCxnSpPr>
            <p:nvPr/>
          </p:nvCxnSpPr>
          <p:spPr>
            <a:xfrm>
              <a:off x="5760157" y="6204900"/>
              <a:ext cx="0" cy="286911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5432913" y="2467774"/>
              <a:ext cx="630210" cy="202421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1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5144324" y="2467774"/>
            <a:ext cx="252526" cy="318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722" name="Equation" r:id="rId9" imgW="152400" imgH="203200" progId="Equation.DSMT4">
                    <p:embed/>
                  </p:oleObj>
                </mc:Choice>
                <mc:Fallback>
                  <p:oleObj name="Equation" r:id="rId9" imgW="152400" imgH="203200" progId="Equation.DSMT4">
                    <p:embed/>
                    <p:pic>
                      <p:nvPicPr>
                        <p:cNvPr id="8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4324" y="2467774"/>
                          <a:ext cx="252526" cy="318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5124450" y="4344988"/>
            <a:ext cx="295275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723" name="Equation" r:id="rId11" imgW="177800" imgH="203200" progId="Equation.DSMT4">
                    <p:embed/>
                  </p:oleObj>
                </mc:Choice>
                <mc:Fallback>
                  <p:oleObj name="Equation" r:id="rId11" imgW="177800" imgH="203200" progId="Equation.DSMT4">
                    <p:embed/>
                    <p:pic>
                      <p:nvPicPr>
                        <p:cNvPr id="8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4450" y="4344988"/>
                          <a:ext cx="295275" cy="319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5173663" y="6115529"/>
            <a:ext cx="2730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724" name="Equation" r:id="rId13" imgW="165100" imgH="203200" progId="Equation.DSMT4">
                    <p:embed/>
                  </p:oleObj>
                </mc:Choice>
                <mc:Fallback>
                  <p:oleObj name="Equation" r:id="rId13" imgW="165100" imgH="203200" progId="Equation.DSMT4">
                    <p:embed/>
                    <p:pic>
                      <p:nvPicPr>
                        <p:cNvPr id="83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3663" y="6115529"/>
                          <a:ext cx="27305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5378372" y="2786063"/>
              <a:ext cx="154632" cy="154632"/>
            </a:xfrm>
            <a:prstGeom prst="ellips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Oval 54"/>
            <p:cNvSpPr/>
            <p:nvPr/>
          </p:nvSpPr>
          <p:spPr>
            <a:xfrm>
              <a:off x="5355597" y="4586759"/>
              <a:ext cx="154632" cy="154632"/>
            </a:xfrm>
            <a:prstGeom prst="ellips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Oval 56"/>
            <p:cNvSpPr/>
            <p:nvPr/>
          </p:nvSpPr>
          <p:spPr>
            <a:xfrm>
              <a:off x="5359298" y="6408907"/>
              <a:ext cx="154632" cy="154632"/>
            </a:xfrm>
            <a:prstGeom prst="ellips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Line 36"/>
            <p:cNvSpPr>
              <a:spLocks noChangeShapeType="1"/>
            </p:cNvSpPr>
            <p:nvPr/>
          </p:nvSpPr>
          <p:spPr bwMode="auto">
            <a:xfrm flipV="1">
              <a:off x="5930163" y="4664076"/>
              <a:ext cx="1660958" cy="4946"/>
            </a:xfrm>
            <a:prstGeom prst="line">
              <a:avLst/>
            </a:prstGeom>
            <a:noFill/>
            <a:ln w="57150" cmpd="sng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9" name="Line 36"/>
            <p:cNvSpPr>
              <a:spLocks noChangeShapeType="1"/>
            </p:cNvSpPr>
            <p:nvPr/>
          </p:nvSpPr>
          <p:spPr bwMode="auto">
            <a:xfrm flipV="1">
              <a:off x="5766003" y="6500818"/>
              <a:ext cx="1280909" cy="0"/>
            </a:xfrm>
            <a:prstGeom prst="line">
              <a:avLst/>
            </a:prstGeom>
            <a:noFill/>
            <a:ln w="57150" cmpd="sng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5576" y="1722655"/>
            <a:ext cx="3275881" cy="2362383"/>
            <a:chOff x="419100" y="1803400"/>
            <a:chExt cx="3432175" cy="2500313"/>
          </a:xfrm>
        </p:grpSpPr>
        <p:graphicFrame>
          <p:nvGraphicFramePr>
            <p:cNvPr id="93" name="Object 92"/>
            <p:cNvGraphicFramePr>
              <a:graphicFrameLocks noChangeAspect="1"/>
            </p:cNvGraphicFramePr>
            <p:nvPr>
              <p:extLst/>
            </p:nvPr>
          </p:nvGraphicFramePr>
          <p:xfrm>
            <a:off x="457200" y="1803400"/>
            <a:ext cx="3355976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725" name="Equation" r:id="rId15" imgW="1701800" imgH="228600" progId="Equation.DSMT4">
                    <p:embed/>
                  </p:oleObj>
                </mc:Choice>
                <mc:Fallback>
                  <p:oleObj name="Equation" r:id="rId15" imgW="1701800" imgH="228600" progId="Equation.DSMT4">
                    <p:embed/>
                    <p:pic>
                      <p:nvPicPr>
                        <p:cNvPr id="93" name="Object 92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57200" y="1803400"/>
                          <a:ext cx="3355976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/>
            </p:nvPr>
          </p:nvGraphicFramePr>
          <p:xfrm>
            <a:off x="419100" y="2827338"/>
            <a:ext cx="34321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726" name="Equation" r:id="rId17" imgW="1739900" imgH="228600" progId="Equation.DSMT4">
                    <p:embed/>
                  </p:oleObj>
                </mc:Choice>
                <mc:Fallback>
                  <p:oleObj name="Equation" r:id="rId17" imgW="1739900" imgH="228600" progId="Equation.DSMT4">
                    <p:embed/>
                    <p:pic>
                      <p:nvPicPr>
                        <p:cNvPr id="60" name="Object 59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19100" y="2827338"/>
                          <a:ext cx="3432175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0"/>
            <p:cNvGraphicFramePr>
              <a:graphicFrameLocks noChangeAspect="1"/>
            </p:cNvGraphicFramePr>
            <p:nvPr>
              <p:extLst/>
            </p:nvPr>
          </p:nvGraphicFramePr>
          <p:xfrm>
            <a:off x="431800" y="3852863"/>
            <a:ext cx="34067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727" name="Equation" r:id="rId19" imgW="1727200" imgH="228600" progId="Equation.DSMT4">
                    <p:embed/>
                  </p:oleObj>
                </mc:Choice>
                <mc:Fallback>
                  <p:oleObj name="Equation" r:id="rId19" imgW="1727200" imgH="228600" progId="Equation.DSMT4">
                    <p:embed/>
                    <p:pic>
                      <p:nvPicPr>
                        <p:cNvPr id="61" name="Object 60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31800" y="3852863"/>
                          <a:ext cx="3406775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468826" y="4585778"/>
            <a:ext cx="4261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variables no longer have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continuous domain.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linear programming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no longer applicable.</a:t>
            </a:r>
          </a:p>
        </p:txBody>
      </p:sp>
    </p:spTree>
    <p:extLst>
      <p:ext uri="{BB962C8B-B14F-4D97-AF65-F5344CB8AC3E}">
        <p14:creationId xmlns:p14="http://schemas.microsoft.com/office/powerpoint/2010/main" val="3068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Integer programming: </a:t>
            </a:r>
          </a:p>
          <a:p>
            <a:pPr lvl="1"/>
            <a:r>
              <a:rPr lang="en-US" dirty="0"/>
              <a:t>All decision variables are integers</a:t>
            </a:r>
          </a:p>
          <a:p>
            <a:pPr lvl="1"/>
            <a:r>
              <a:rPr lang="en-US" dirty="0"/>
              <a:t>Special case: binary variables {0,1}</a:t>
            </a:r>
          </a:p>
          <a:p>
            <a:r>
              <a:rPr lang="en-US" dirty="0"/>
              <a:t>Mixed Integer Programming</a:t>
            </a:r>
          </a:p>
          <a:p>
            <a:pPr lvl="1"/>
            <a:r>
              <a:rPr lang="en-US" dirty="0"/>
              <a:t>Some decision variables are integer or binary</a:t>
            </a:r>
          </a:p>
          <a:p>
            <a:pPr lvl="1"/>
            <a:r>
              <a:rPr lang="en-US" dirty="0"/>
              <a:t>Other variables are real</a:t>
            </a:r>
          </a:p>
          <a:p>
            <a:r>
              <a:rPr lang="en-US" dirty="0"/>
              <a:t>Mixed Integer Linear Programming (MILP)</a:t>
            </a:r>
          </a:p>
          <a:p>
            <a:pPr lvl="1"/>
            <a:r>
              <a:rPr lang="en-US" dirty="0"/>
              <a:t>Objective function and constraints are linear</a:t>
            </a:r>
          </a:p>
          <a:p>
            <a:r>
              <a:rPr lang="en-US" dirty="0"/>
              <a:t>Mixed Integer Non-Linear Programming (MINLP)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235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293956177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236</a:t>
            </a:fld>
            <a:endParaRPr lang="en-US" sz="10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12" y="1628801"/>
            <a:ext cx="4834173" cy="25475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4356482"/>
            <a:ext cx="748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Except for the fact that the variables are integer, this looks very much like a linear programming problem.</a:t>
            </a:r>
          </a:p>
        </p:txBody>
      </p:sp>
    </p:spTree>
    <p:extLst>
      <p:ext uri="{BB962C8B-B14F-4D97-AF65-F5344CB8AC3E}">
        <p14:creationId xmlns:p14="http://schemas.microsoft.com/office/powerpoint/2010/main" val="1833720398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237</a:t>
            </a:fld>
            <a:endParaRPr lang="en-US" sz="10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03" y="1794369"/>
            <a:ext cx="5447965" cy="40844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43055" y="3152419"/>
            <a:ext cx="1027529" cy="1020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4143084" y="3589243"/>
            <a:ext cx="1620044" cy="965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3528066" y="3954979"/>
            <a:ext cx="1704343" cy="450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584" y="1931647"/>
            <a:ext cx="37052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78546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Relaxation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238</a:t>
            </a:fld>
            <a:endParaRPr lang="en-US" sz="10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03" y="1794369"/>
            <a:ext cx="5447965" cy="40844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43055" y="3152419"/>
            <a:ext cx="1027529" cy="1020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4563095" y="2154844"/>
            <a:ext cx="4201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The LP solution “relaxes” the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constraints that all variables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can only take integer values</a:t>
            </a:r>
          </a:p>
        </p:txBody>
      </p:sp>
    </p:spTree>
    <p:extLst>
      <p:ext uri="{BB962C8B-B14F-4D97-AF65-F5344CB8AC3E}">
        <p14:creationId xmlns:p14="http://schemas.microsoft.com/office/powerpoint/2010/main" val="1960326135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Relaxation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239</a:t>
            </a:fld>
            <a:endParaRPr lang="en-US" sz="10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03" y="1794369"/>
            <a:ext cx="5447965" cy="40844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43055" y="3152419"/>
            <a:ext cx="1027529" cy="1020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4355977" y="1907326"/>
            <a:ext cx="40577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The relaxed LP solution is always 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“better” than the solution of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original problem!</a:t>
            </a:r>
          </a:p>
          <a:p>
            <a:r>
              <a:rPr lang="en-US" sz="2000" dirty="0">
                <a:latin typeface="Arial"/>
                <a:cs typeface="Arial"/>
              </a:rPr>
              <a:t>(Lower objective for minimization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problem, higher for maximization)</a:t>
            </a:r>
          </a:p>
        </p:txBody>
      </p:sp>
    </p:spTree>
    <p:extLst>
      <p:ext uri="{BB962C8B-B14F-4D97-AF65-F5344CB8AC3E}">
        <p14:creationId xmlns:p14="http://schemas.microsoft.com/office/powerpoint/2010/main" val="310216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17439" name="Rectangle 31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7772400" cy="177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A, B, C, D are stationary points</a:t>
            </a:r>
          </a:p>
          <a:p>
            <a:pPr>
              <a:lnSpc>
                <a:spcPct val="90000"/>
              </a:lnSpc>
            </a:pPr>
            <a:r>
              <a:rPr lang="en-GB" sz="2400"/>
              <a:t>A and D are maxima</a:t>
            </a:r>
          </a:p>
          <a:p>
            <a:pPr>
              <a:lnSpc>
                <a:spcPct val="90000"/>
              </a:lnSpc>
            </a:pPr>
            <a:r>
              <a:rPr lang="en-GB" sz="2400"/>
              <a:t>B is a minimum</a:t>
            </a:r>
          </a:p>
          <a:p>
            <a:pPr>
              <a:lnSpc>
                <a:spcPct val="90000"/>
              </a:lnSpc>
            </a:pPr>
            <a:r>
              <a:rPr lang="en-GB" sz="2400"/>
              <a:t>C is an inflexion point</a:t>
            </a:r>
          </a:p>
          <a:p>
            <a:pPr>
              <a:lnSpc>
                <a:spcPct val="90000"/>
              </a:lnSpc>
            </a:pPr>
            <a:endParaRPr lang="en-GB" sz="2400"/>
          </a:p>
        </p:txBody>
      </p: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609600" y="1063625"/>
            <a:ext cx="7712075" cy="3432175"/>
            <a:chOff x="384" y="516"/>
            <a:chExt cx="4858" cy="2162"/>
          </a:xfrm>
        </p:grpSpPr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864" y="2352"/>
              <a:ext cx="4272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2" name="Line 4"/>
            <p:cNvSpPr>
              <a:spLocks noChangeShapeType="1"/>
            </p:cNvSpPr>
            <p:nvPr/>
          </p:nvSpPr>
          <p:spPr bwMode="auto">
            <a:xfrm rot="-5400000">
              <a:off x="-48" y="1720"/>
              <a:ext cx="1824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5030" y="239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x</a:t>
              </a: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384" y="808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f(x)</a:t>
              </a:r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auto">
            <a:xfrm>
              <a:off x="1136" y="516"/>
              <a:ext cx="3456" cy="1588"/>
            </a:xfrm>
            <a:custGeom>
              <a:avLst/>
              <a:gdLst>
                <a:gd name="T0" fmla="*/ 0 w 3456"/>
                <a:gd name="T1" fmla="*/ 1588 h 1588"/>
                <a:gd name="T2" fmla="*/ 80 w 3456"/>
                <a:gd name="T3" fmla="*/ 1308 h 1588"/>
                <a:gd name="T4" fmla="*/ 184 w 3456"/>
                <a:gd name="T5" fmla="*/ 1124 h 1588"/>
                <a:gd name="T6" fmla="*/ 280 w 3456"/>
                <a:gd name="T7" fmla="*/ 1020 h 1588"/>
                <a:gd name="T8" fmla="*/ 440 w 3456"/>
                <a:gd name="T9" fmla="*/ 1020 h 1588"/>
                <a:gd name="T10" fmla="*/ 592 w 3456"/>
                <a:gd name="T11" fmla="*/ 1196 h 1588"/>
                <a:gd name="T12" fmla="*/ 720 w 3456"/>
                <a:gd name="T13" fmla="*/ 1364 h 1588"/>
                <a:gd name="T14" fmla="*/ 896 w 3456"/>
                <a:gd name="T15" fmla="*/ 1436 h 1588"/>
                <a:gd name="T16" fmla="*/ 1048 w 3456"/>
                <a:gd name="T17" fmla="*/ 1396 h 1588"/>
                <a:gd name="T18" fmla="*/ 1136 w 3456"/>
                <a:gd name="T19" fmla="*/ 1228 h 1588"/>
                <a:gd name="T20" fmla="*/ 1192 w 3456"/>
                <a:gd name="T21" fmla="*/ 1092 h 1588"/>
                <a:gd name="T22" fmla="*/ 1256 w 3456"/>
                <a:gd name="T23" fmla="*/ 980 h 1588"/>
                <a:gd name="T24" fmla="*/ 1328 w 3456"/>
                <a:gd name="T25" fmla="*/ 908 h 1588"/>
                <a:gd name="T26" fmla="*/ 1472 w 3456"/>
                <a:gd name="T27" fmla="*/ 868 h 1588"/>
                <a:gd name="T28" fmla="*/ 1656 w 3456"/>
                <a:gd name="T29" fmla="*/ 860 h 1588"/>
                <a:gd name="T30" fmla="*/ 1920 w 3456"/>
                <a:gd name="T31" fmla="*/ 860 h 1588"/>
                <a:gd name="T32" fmla="*/ 2096 w 3456"/>
                <a:gd name="T33" fmla="*/ 748 h 1588"/>
                <a:gd name="T34" fmla="*/ 2160 w 3456"/>
                <a:gd name="T35" fmla="*/ 652 h 1588"/>
                <a:gd name="T36" fmla="*/ 2280 w 3456"/>
                <a:gd name="T37" fmla="*/ 356 h 1588"/>
                <a:gd name="T38" fmla="*/ 2504 w 3456"/>
                <a:gd name="T39" fmla="*/ 76 h 1588"/>
                <a:gd name="T40" fmla="*/ 2888 w 3456"/>
                <a:gd name="T41" fmla="*/ 196 h 1588"/>
                <a:gd name="T42" fmla="*/ 3456 w 3456"/>
                <a:gd name="T43" fmla="*/ 1252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56" h="1588">
                  <a:moveTo>
                    <a:pt x="0" y="1588"/>
                  </a:moveTo>
                  <a:cubicBezTo>
                    <a:pt x="24" y="1486"/>
                    <a:pt x="49" y="1385"/>
                    <a:pt x="80" y="1308"/>
                  </a:cubicBezTo>
                  <a:cubicBezTo>
                    <a:pt x="110" y="1230"/>
                    <a:pt x="150" y="1171"/>
                    <a:pt x="184" y="1124"/>
                  </a:cubicBezTo>
                  <a:cubicBezTo>
                    <a:pt x="217" y="1076"/>
                    <a:pt x="237" y="1037"/>
                    <a:pt x="280" y="1020"/>
                  </a:cubicBezTo>
                  <a:cubicBezTo>
                    <a:pt x="322" y="1002"/>
                    <a:pt x="387" y="990"/>
                    <a:pt x="440" y="1020"/>
                  </a:cubicBezTo>
                  <a:cubicBezTo>
                    <a:pt x="492" y="1049"/>
                    <a:pt x="545" y="1138"/>
                    <a:pt x="592" y="1196"/>
                  </a:cubicBezTo>
                  <a:cubicBezTo>
                    <a:pt x="638" y="1253"/>
                    <a:pt x="669" y="1324"/>
                    <a:pt x="720" y="1364"/>
                  </a:cubicBezTo>
                  <a:cubicBezTo>
                    <a:pt x="770" y="1404"/>
                    <a:pt x="841" y="1430"/>
                    <a:pt x="896" y="1436"/>
                  </a:cubicBezTo>
                  <a:cubicBezTo>
                    <a:pt x="950" y="1441"/>
                    <a:pt x="1008" y="1430"/>
                    <a:pt x="1048" y="1396"/>
                  </a:cubicBezTo>
                  <a:cubicBezTo>
                    <a:pt x="1087" y="1361"/>
                    <a:pt x="1112" y="1278"/>
                    <a:pt x="1136" y="1228"/>
                  </a:cubicBezTo>
                  <a:cubicBezTo>
                    <a:pt x="1159" y="1177"/>
                    <a:pt x="1172" y="1133"/>
                    <a:pt x="1192" y="1092"/>
                  </a:cubicBezTo>
                  <a:cubicBezTo>
                    <a:pt x="1211" y="1050"/>
                    <a:pt x="1233" y="1010"/>
                    <a:pt x="1256" y="980"/>
                  </a:cubicBezTo>
                  <a:cubicBezTo>
                    <a:pt x="1278" y="949"/>
                    <a:pt x="1292" y="926"/>
                    <a:pt x="1328" y="908"/>
                  </a:cubicBezTo>
                  <a:cubicBezTo>
                    <a:pt x="1363" y="889"/>
                    <a:pt x="1417" y="875"/>
                    <a:pt x="1472" y="868"/>
                  </a:cubicBezTo>
                  <a:cubicBezTo>
                    <a:pt x="1526" y="860"/>
                    <a:pt x="1581" y="861"/>
                    <a:pt x="1656" y="860"/>
                  </a:cubicBezTo>
                  <a:cubicBezTo>
                    <a:pt x="1730" y="858"/>
                    <a:pt x="1846" y="878"/>
                    <a:pt x="1920" y="860"/>
                  </a:cubicBezTo>
                  <a:cubicBezTo>
                    <a:pt x="1993" y="841"/>
                    <a:pt x="2056" y="782"/>
                    <a:pt x="2096" y="748"/>
                  </a:cubicBezTo>
                  <a:cubicBezTo>
                    <a:pt x="2135" y="713"/>
                    <a:pt x="2129" y="717"/>
                    <a:pt x="2160" y="652"/>
                  </a:cubicBezTo>
                  <a:cubicBezTo>
                    <a:pt x="2190" y="586"/>
                    <a:pt x="2222" y="451"/>
                    <a:pt x="2280" y="356"/>
                  </a:cubicBezTo>
                  <a:cubicBezTo>
                    <a:pt x="2337" y="260"/>
                    <a:pt x="2402" y="102"/>
                    <a:pt x="2504" y="76"/>
                  </a:cubicBezTo>
                  <a:cubicBezTo>
                    <a:pt x="2605" y="49"/>
                    <a:pt x="2729" y="0"/>
                    <a:pt x="2888" y="196"/>
                  </a:cubicBezTo>
                  <a:cubicBezTo>
                    <a:pt x="3046" y="391"/>
                    <a:pt x="3337" y="1032"/>
                    <a:pt x="3456" y="1252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1184" y="1512"/>
              <a:ext cx="608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1488" y="1512"/>
              <a:ext cx="0" cy="8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1358" y="238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A</a:t>
              </a:r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1720" y="1960"/>
              <a:ext cx="608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2064" y="1952"/>
              <a:ext cx="0" cy="4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1934" y="238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</a:t>
              </a:r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2296" y="1376"/>
              <a:ext cx="1008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2800" y="1376"/>
              <a:ext cx="0" cy="9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2670" y="238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</a:t>
              </a:r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3408" y="568"/>
              <a:ext cx="608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3760" y="568"/>
              <a:ext cx="0" cy="17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3630" y="238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9" grpId="0" build="p" autoUpdateAnimBg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of the integer problem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240</a:t>
            </a:fld>
            <a:endParaRPr lang="en-US" sz="10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03" y="1794369"/>
            <a:ext cx="5447965" cy="40844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43055" y="3152419"/>
            <a:ext cx="1027529" cy="1020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4503093" y="1907326"/>
            <a:ext cx="3707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Can we find it by simply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“rounding” the LP solution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to the nearest integer?</a:t>
            </a:r>
          </a:p>
        </p:txBody>
      </p:sp>
      <p:sp>
        <p:nvSpPr>
          <p:cNvPr id="6" name="Oval 5"/>
          <p:cNvSpPr/>
          <p:nvPr/>
        </p:nvSpPr>
        <p:spPr>
          <a:xfrm>
            <a:off x="2994660" y="4149632"/>
            <a:ext cx="220980" cy="2209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2987040" y="4538252"/>
            <a:ext cx="220980" cy="2209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06184890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241</a:t>
            </a:fld>
            <a:endParaRPr lang="en-US" sz="10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03" y="1794369"/>
            <a:ext cx="5447965" cy="40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03804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rounding off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242</a:t>
            </a:fld>
            <a:endParaRPr lang="en-US" sz="1050"/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 rot="-430313">
            <a:off x="1961676" y="3479483"/>
            <a:ext cx="5207794" cy="971550"/>
            <a:chOff x="1944" y="2258"/>
            <a:chExt cx="1536" cy="816"/>
          </a:xfrm>
        </p:grpSpPr>
        <p:sp>
          <p:nvSpPr>
            <p:cNvPr id="6" name="Rectangle 88"/>
            <p:cNvSpPr>
              <a:spLocks noChangeArrowheads="1"/>
            </p:cNvSpPr>
            <p:nvPr/>
          </p:nvSpPr>
          <p:spPr bwMode="auto">
            <a:xfrm>
              <a:off x="1944" y="2258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Line 89"/>
            <p:cNvSpPr>
              <a:spLocks noChangeShapeType="1"/>
            </p:cNvSpPr>
            <p:nvPr/>
          </p:nvSpPr>
          <p:spPr bwMode="auto">
            <a:xfrm>
              <a:off x="1944" y="225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grpSp>
        <p:nvGrpSpPr>
          <p:cNvPr id="8" name="Group 90"/>
          <p:cNvGrpSpPr>
            <a:grpSpLocks/>
          </p:cNvGrpSpPr>
          <p:nvPr/>
        </p:nvGrpSpPr>
        <p:grpSpPr bwMode="auto">
          <a:xfrm rot="-10589086">
            <a:off x="2011682" y="2093595"/>
            <a:ext cx="5207794" cy="971550"/>
            <a:chOff x="1944" y="2258"/>
            <a:chExt cx="1536" cy="816"/>
          </a:xfrm>
        </p:grpSpPr>
        <p:sp>
          <p:nvSpPr>
            <p:cNvPr id="9" name="Rectangle 91"/>
            <p:cNvSpPr>
              <a:spLocks noChangeArrowheads="1"/>
            </p:cNvSpPr>
            <p:nvPr/>
          </p:nvSpPr>
          <p:spPr bwMode="auto">
            <a:xfrm>
              <a:off x="1944" y="2258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" name="Line 92"/>
            <p:cNvSpPr>
              <a:spLocks noChangeShapeType="1"/>
            </p:cNvSpPr>
            <p:nvPr/>
          </p:nvSpPr>
          <p:spPr bwMode="auto">
            <a:xfrm>
              <a:off x="1944" y="225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1983105" y="3229452"/>
            <a:ext cx="628650" cy="483394"/>
            <a:chOff x="3888" y="1968"/>
            <a:chExt cx="528" cy="406"/>
          </a:xfrm>
        </p:grpSpPr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V="1">
              <a:off x="3888" y="1968"/>
              <a:ext cx="384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4032" y="2064"/>
              <a:ext cx="3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i="1"/>
                <a:t>-c</a:t>
              </a:r>
              <a:r>
                <a:rPr lang="en-US" sz="1800" i="1" baseline="30000"/>
                <a:t>T</a:t>
              </a:r>
              <a:endParaRPr lang="en-US" sz="1800" i="1"/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2097405" y="2315053"/>
            <a:ext cx="3543300" cy="1797844"/>
            <a:chOff x="2352" y="1104"/>
            <a:chExt cx="2976" cy="1510"/>
          </a:xfrm>
        </p:grpSpPr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2352" y="1104"/>
              <a:ext cx="2544" cy="1344"/>
              <a:chOff x="2352" y="1104"/>
              <a:chExt cx="2544" cy="1344"/>
            </a:xfrm>
          </p:grpSpPr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3024" y="1104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>
                <a:off x="2352" y="23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4848" y="2304"/>
              <a:ext cx="48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/>
                <a:t>x</a:t>
              </a:r>
              <a:r>
                <a:rPr lang="en-US" sz="1800" baseline="-25000"/>
                <a:t>1</a:t>
              </a:r>
              <a:endParaRPr lang="en-US" sz="1800"/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784" y="1104"/>
              <a:ext cx="288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/>
                <a:t>x</a:t>
              </a:r>
              <a:r>
                <a:rPr lang="en-US" sz="1800" baseline="-25000"/>
                <a:t>2</a:t>
              </a:r>
              <a:endParaRPr lang="en-US" sz="1800"/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 rot="6010744">
            <a:off x="1772365" y="2954417"/>
            <a:ext cx="2643188" cy="971550"/>
            <a:chOff x="1944" y="2258"/>
            <a:chExt cx="1536" cy="816"/>
          </a:xfrm>
        </p:grpSpPr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1944" y="2258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1944" y="2259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2858217" y="2519841"/>
            <a:ext cx="2158603" cy="1321594"/>
            <a:chOff x="1815" y="2082"/>
            <a:chExt cx="1813" cy="1110"/>
          </a:xfrm>
        </p:grpSpPr>
        <p:grpSp>
          <p:nvGrpSpPr>
            <p:cNvPr id="24" name="Group 29"/>
            <p:cNvGrpSpPr>
              <a:grpSpLocks/>
            </p:cNvGrpSpPr>
            <p:nvPr/>
          </p:nvGrpSpPr>
          <p:grpSpPr bwMode="auto">
            <a:xfrm>
              <a:off x="1815" y="3119"/>
              <a:ext cx="1813" cy="73"/>
              <a:chOff x="1911" y="3219"/>
              <a:chExt cx="1813" cy="73"/>
            </a:xfrm>
          </p:grpSpPr>
          <p:sp>
            <p:nvSpPr>
              <p:cNvPr id="46" name="AutoShape 30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7" name="AutoShape 31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8" name="AutoShape 32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9" name="AutoShape 33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0" name="AutoShape 34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1" name="AutoShape 35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25" name="Group 36"/>
            <p:cNvGrpSpPr>
              <a:grpSpLocks/>
            </p:cNvGrpSpPr>
            <p:nvPr/>
          </p:nvGrpSpPr>
          <p:grpSpPr bwMode="auto">
            <a:xfrm>
              <a:off x="1815" y="2773"/>
              <a:ext cx="1813" cy="73"/>
              <a:chOff x="1911" y="3219"/>
              <a:chExt cx="1813" cy="73"/>
            </a:xfrm>
          </p:grpSpPr>
          <p:sp>
            <p:nvSpPr>
              <p:cNvPr id="40" name="AutoShape 37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1" name="AutoShape 38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2" name="AutoShape 39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3" name="AutoShape 40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4" name="AutoShape 41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5" name="AutoShape 42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26" name="Group 43"/>
            <p:cNvGrpSpPr>
              <a:grpSpLocks/>
            </p:cNvGrpSpPr>
            <p:nvPr/>
          </p:nvGrpSpPr>
          <p:grpSpPr bwMode="auto">
            <a:xfrm>
              <a:off x="1815" y="2427"/>
              <a:ext cx="1813" cy="73"/>
              <a:chOff x="1911" y="3219"/>
              <a:chExt cx="1813" cy="73"/>
            </a:xfrm>
          </p:grpSpPr>
          <p:sp>
            <p:nvSpPr>
              <p:cNvPr id="34" name="AutoShape 44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5" name="AutoShape 45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6" name="AutoShape 46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7" name="AutoShape 47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8" name="AutoShape 48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9" name="AutoShape 49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27" name="Group 50"/>
            <p:cNvGrpSpPr>
              <a:grpSpLocks/>
            </p:cNvGrpSpPr>
            <p:nvPr/>
          </p:nvGrpSpPr>
          <p:grpSpPr bwMode="auto">
            <a:xfrm>
              <a:off x="1815" y="2082"/>
              <a:ext cx="1813" cy="73"/>
              <a:chOff x="1911" y="3219"/>
              <a:chExt cx="1813" cy="73"/>
            </a:xfrm>
          </p:grpSpPr>
          <p:sp>
            <p:nvSpPr>
              <p:cNvPr id="28" name="AutoShape 51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9" name="AutoShape 52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0" name="AutoShape 53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1" name="AutoShape 54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2" name="AutoShape 55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3" name="AutoShape 56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grpSp>
        <p:nvGrpSpPr>
          <p:cNvPr id="53" name="Group 58"/>
          <p:cNvGrpSpPr>
            <a:grpSpLocks/>
          </p:cNvGrpSpPr>
          <p:nvPr/>
        </p:nvGrpSpPr>
        <p:grpSpPr bwMode="auto">
          <a:xfrm>
            <a:off x="4944192" y="2519841"/>
            <a:ext cx="2158603" cy="1321594"/>
            <a:chOff x="1815" y="2082"/>
            <a:chExt cx="1813" cy="1110"/>
          </a:xfrm>
        </p:grpSpPr>
        <p:grpSp>
          <p:nvGrpSpPr>
            <p:cNvPr id="54" name="Group 59"/>
            <p:cNvGrpSpPr>
              <a:grpSpLocks/>
            </p:cNvGrpSpPr>
            <p:nvPr/>
          </p:nvGrpSpPr>
          <p:grpSpPr bwMode="auto">
            <a:xfrm>
              <a:off x="1815" y="3119"/>
              <a:ext cx="1813" cy="73"/>
              <a:chOff x="1911" y="3219"/>
              <a:chExt cx="1813" cy="73"/>
            </a:xfrm>
          </p:grpSpPr>
          <p:sp>
            <p:nvSpPr>
              <p:cNvPr id="76" name="AutoShape 60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7" name="AutoShape 61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8" name="AutoShape 62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9" name="AutoShape 63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0" name="AutoShape 64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1" name="AutoShape 65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55" name="Group 66"/>
            <p:cNvGrpSpPr>
              <a:grpSpLocks/>
            </p:cNvGrpSpPr>
            <p:nvPr/>
          </p:nvGrpSpPr>
          <p:grpSpPr bwMode="auto">
            <a:xfrm>
              <a:off x="1815" y="2773"/>
              <a:ext cx="1813" cy="73"/>
              <a:chOff x="1911" y="3219"/>
              <a:chExt cx="1813" cy="73"/>
            </a:xfrm>
          </p:grpSpPr>
          <p:sp>
            <p:nvSpPr>
              <p:cNvPr id="70" name="AutoShape 67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1" name="AutoShape 68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2" name="AutoShape 69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3" name="AutoShape 70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4" name="AutoShape 71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5" name="AutoShape 72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56" name="Group 73"/>
            <p:cNvGrpSpPr>
              <a:grpSpLocks/>
            </p:cNvGrpSpPr>
            <p:nvPr/>
          </p:nvGrpSpPr>
          <p:grpSpPr bwMode="auto">
            <a:xfrm>
              <a:off x="1815" y="2427"/>
              <a:ext cx="1813" cy="73"/>
              <a:chOff x="1911" y="3219"/>
              <a:chExt cx="1813" cy="73"/>
            </a:xfrm>
          </p:grpSpPr>
          <p:sp>
            <p:nvSpPr>
              <p:cNvPr id="64" name="AutoShape 74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5" name="AutoShape 75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6" name="AutoShape 76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7" name="AutoShape 77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8" name="AutoShape 78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9" name="AutoShape 79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57" name="Group 80"/>
            <p:cNvGrpSpPr>
              <a:grpSpLocks/>
            </p:cNvGrpSpPr>
            <p:nvPr/>
          </p:nvGrpSpPr>
          <p:grpSpPr bwMode="auto">
            <a:xfrm>
              <a:off x="1815" y="2082"/>
              <a:ext cx="1813" cy="73"/>
              <a:chOff x="1911" y="3219"/>
              <a:chExt cx="1813" cy="73"/>
            </a:xfrm>
          </p:grpSpPr>
          <p:sp>
            <p:nvSpPr>
              <p:cNvPr id="58" name="AutoShape 81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9" name="AutoShape 82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0" name="AutoShape 83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1" name="AutoShape 84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2" name="AutoShape 85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3" name="AutoShape 86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82" name="Line 94"/>
          <p:cNvSpPr>
            <a:spLocks noChangeShapeType="1"/>
          </p:cNvSpPr>
          <p:nvPr/>
        </p:nvSpPr>
        <p:spPr bwMode="auto">
          <a:xfrm flipH="1" flipV="1">
            <a:off x="6662263" y="3034192"/>
            <a:ext cx="64294" cy="1357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83" name="Line 95"/>
          <p:cNvSpPr>
            <a:spLocks noChangeShapeType="1"/>
          </p:cNvSpPr>
          <p:nvPr/>
        </p:nvSpPr>
        <p:spPr bwMode="auto">
          <a:xfrm flipH="1">
            <a:off x="6655117" y="3219926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84" name="Line 96"/>
          <p:cNvSpPr>
            <a:spLocks noChangeShapeType="1"/>
          </p:cNvSpPr>
          <p:nvPr/>
        </p:nvSpPr>
        <p:spPr bwMode="auto">
          <a:xfrm>
            <a:off x="6733700" y="3212782"/>
            <a:ext cx="321469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85" name="Line 97"/>
          <p:cNvSpPr>
            <a:spLocks noChangeShapeType="1"/>
          </p:cNvSpPr>
          <p:nvPr/>
        </p:nvSpPr>
        <p:spPr bwMode="auto">
          <a:xfrm flipV="1">
            <a:off x="6740844" y="3005614"/>
            <a:ext cx="307181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86" name="Oval 93"/>
          <p:cNvSpPr>
            <a:spLocks noChangeArrowheads="1"/>
          </p:cNvSpPr>
          <p:nvPr/>
        </p:nvSpPr>
        <p:spPr bwMode="auto">
          <a:xfrm>
            <a:off x="6702743" y="3169920"/>
            <a:ext cx="57150" cy="571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7" name="TextBox 86"/>
          <p:cNvSpPr txBox="1"/>
          <p:nvPr/>
        </p:nvSpPr>
        <p:spPr>
          <a:xfrm>
            <a:off x="6415804" y="4659632"/>
            <a:ext cx="124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LP solution</a:t>
            </a:r>
          </a:p>
        </p:txBody>
      </p:sp>
      <p:cxnSp>
        <p:nvCxnSpPr>
          <p:cNvPr id="89" name="Straight Arrow Connector 88"/>
          <p:cNvCxnSpPr>
            <a:stCxn id="87" idx="0"/>
          </p:cNvCxnSpPr>
          <p:nvPr/>
        </p:nvCxnSpPr>
        <p:spPr>
          <a:xfrm flipH="1" flipV="1">
            <a:off x="6759896" y="3319942"/>
            <a:ext cx="279412" cy="1339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1209648" y="3319939"/>
            <a:ext cx="7557069" cy="2496317"/>
            <a:chOff x="1612863" y="3283585"/>
            <a:chExt cx="10076091" cy="3328423"/>
          </a:xfrm>
        </p:grpSpPr>
        <p:sp>
          <p:nvSpPr>
            <p:cNvPr id="52" name="Oval 57"/>
            <p:cNvSpPr>
              <a:spLocks noChangeArrowheads="1"/>
            </p:cNvSpPr>
            <p:nvPr/>
          </p:nvSpPr>
          <p:spPr bwMode="auto">
            <a:xfrm>
              <a:off x="6549391" y="3283585"/>
              <a:ext cx="180975" cy="17145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612863" y="3514420"/>
              <a:ext cx="10076091" cy="3097588"/>
              <a:chOff x="88861" y="3514419"/>
              <a:chExt cx="10076091" cy="3097588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4693603" y="5300672"/>
                <a:ext cx="157718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IP solution</a:t>
                </a:r>
              </a:p>
            </p:txBody>
          </p:sp>
          <p:cxnSp>
            <p:nvCxnSpPr>
              <p:cNvPr id="91" name="Straight Arrow Connector 90"/>
              <p:cNvCxnSpPr>
                <a:stCxn id="90" idx="0"/>
              </p:cNvCxnSpPr>
              <p:nvPr/>
            </p:nvCxnSpPr>
            <p:spPr>
              <a:xfrm flipH="1" flipV="1">
                <a:off x="5152394" y="3514419"/>
                <a:ext cx="329801" cy="178625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88861" y="6078527"/>
                <a:ext cx="10076091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optimal integer solution can be far away from the LP solution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14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integer solution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number of integer variables</a:t>
            </a:r>
          </a:p>
          <a:p>
            <a:r>
              <a:rPr lang="en-US" dirty="0"/>
              <a:t>Vast number of possible integer solutions</a:t>
            </a:r>
          </a:p>
          <a:p>
            <a:r>
              <a:rPr lang="en-US" dirty="0"/>
              <a:t>Need a systematic procedure to search this solution space</a:t>
            </a:r>
          </a:p>
          <a:p>
            <a:r>
              <a:rPr lang="en-US" dirty="0"/>
              <a:t>Fix the variables to the nearest integer one at a time</a:t>
            </a:r>
          </a:p>
          <a:p>
            <a:r>
              <a:rPr lang="en-US" dirty="0"/>
              <a:t>“Branch and Bound” algorithm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243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799742036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DCAF-8574-784D-8FBF-CFFC344BFADB}" type="slidenum">
              <a:rPr lang="en-US" smtClean="0"/>
              <a:pPr/>
              <a:t>244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65" y="1845944"/>
            <a:ext cx="4891631" cy="1690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57" y="2383013"/>
            <a:ext cx="3284804" cy="344701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842262" y="4735829"/>
            <a:ext cx="4875819" cy="369332"/>
            <a:chOff x="2265681" y="5171440"/>
            <a:chExt cx="6501093" cy="492443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2265681" y="5384800"/>
              <a:ext cx="209296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19600" y="5171440"/>
              <a:ext cx="434717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Relaxed LP solution: (1.75, 0.75)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951869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on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DCAF-8574-784D-8FBF-CFFC344BFADB}" type="slidenum">
              <a:rPr lang="en-US" smtClean="0"/>
              <a:pPr/>
              <a:t>245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139" y="1782442"/>
            <a:ext cx="3716655" cy="128429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04833" y="3884296"/>
            <a:ext cx="2846705" cy="1543772"/>
            <a:chOff x="4188460" y="3502657"/>
            <a:chExt cx="3795607" cy="20583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r="23407" b="29642"/>
            <a:stretch/>
          </p:blipFill>
          <p:spPr>
            <a:xfrm>
              <a:off x="4188460" y="3502657"/>
              <a:ext cx="3795607" cy="1204810"/>
            </a:xfrm>
            <a:prstGeom prst="rect">
              <a:avLst/>
            </a:prstGeom>
          </p:spPr>
        </p:pic>
        <p:graphicFrame>
          <p:nvGraphicFramePr>
            <p:cNvPr id="14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6195802" y="4684720"/>
            <a:ext cx="1703388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01" name="Equation" r:id="rId4" imgW="863600" imgH="444500" progId="Equation.DSMT4">
                    <p:embed/>
                  </p:oleObj>
                </mc:Choice>
                <mc:Fallback>
                  <p:oleObj name="Equation" r:id="rId4" imgW="863600" imgH="44450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195802" y="4684720"/>
                          <a:ext cx="1703388" cy="876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460502" y="3884296"/>
            <a:ext cx="2626289" cy="1543772"/>
            <a:chOff x="4482349" y="3502657"/>
            <a:chExt cx="3501718" cy="205836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5931" r="23407" b="29642"/>
            <a:stretch/>
          </p:blipFill>
          <p:spPr>
            <a:xfrm>
              <a:off x="4482349" y="3502657"/>
              <a:ext cx="3501718" cy="1204810"/>
            </a:xfrm>
            <a:prstGeom prst="rect">
              <a:avLst/>
            </a:prstGeom>
          </p:spPr>
        </p:pic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6205313" y="4684720"/>
            <a:ext cx="1679575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702" name="Equation" r:id="rId6" imgW="850900" imgH="444500" progId="Equation.DSMT4">
                    <p:embed/>
                  </p:oleObj>
                </mc:Choice>
                <mc:Fallback>
                  <p:oleObj name="Equation" r:id="rId6" imgW="850900" imgH="44450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205313" y="4684720"/>
                          <a:ext cx="1679575" cy="876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1137681" y="1581151"/>
            <a:ext cx="6863319" cy="4352224"/>
            <a:chOff x="-7092" y="965200"/>
            <a:chExt cx="9151092" cy="5802965"/>
          </a:xfrm>
        </p:grpSpPr>
        <p:grpSp>
          <p:nvGrpSpPr>
            <p:cNvPr id="24" name="Group 23"/>
            <p:cNvGrpSpPr/>
            <p:nvPr/>
          </p:nvGrpSpPr>
          <p:grpSpPr>
            <a:xfrm>
              <a:off x="-7092" y="965200"/>
              <a:ext cx="9151092" cy="5291667"/>
              <a:chOff x="-7092" y="965200"/>
              <a:chExt cx="9151092" cy="5291667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490133" y="965200"/>
                <a:ext cx="5665733" cy="2396067"/>
              </a:xfrm>
              <a:prstGeom prst="ellipse">
                <a:avLst/>
              </a:prstGeom>
              <a:noFill/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149108" y="3572934"/>
                <a:ext cx="3994892" cy="2624666"/>
              </a:xfrm>
              <a:prstGeom prst="ellipse">
                <a:avLst/>
              </a:prstGeom>
              <a:noFill/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-7092" y="3699933"/>
                <a:ext cx="3994892" cy="2556934"/>
              </a:xfrm>
              <a:prstGeom prst="ellipse">
                <a:avLst/>
              </a:prstGeom>
              <a:noFill/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20" name="Straight Arrow Connector 19"/>
              <p:cNvCxnSpPr>
                <a:stCxn id="7" idx="5"/>
                <a:endCxn id="18" idx="0"/>
              </p:cNvCxnSpPr>
              <p:nvPr/>
            </p:nvCxnSpPr>
            <p:spPr>
              <a:xfrm>
                <a:off x="6326139" y="3010371"/>
                <a:ext cx="820415" cy="5625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7" idx="3"/>
                <a:endCxn id="19" idx="0"/>
              </p:cNvCxnSpPr>
              <p:nvPr/>
            </p:nvCxnSpPr>
            <p:spPr>
              <a:xfrm flipH="1">
                <a:off x="1990354" y="3010371"/>
                <a:ext cx="329506" cy="6895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6999725" y="1233591"/>
              <a:ext cx="15200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Problem 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40925" y="6275722"/>
              <a:ext cx="15200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Problem 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23859" y="6275722"/>
              <a:ext cx="15200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Problem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32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on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246</a:t>
            </a:fld>
            <a:endParaRPr lang="en-US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91" y="1760317"/>
            <a:ext cx="4590665" cy="4057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4552" y="250190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Problem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1802" y="261620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Problem 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92347" y="2781303"/>
            <a:ext cx="930354" cy="66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108451" y="4457703"/>
            <a:ext cx="3614400" cy="463550"/>
            <a:chOff x="3953933" y="4800600"/>
            <a:chExt cx="4819199" cy="618067"/>
          </a:xfrm>
        </p:grpSpPr>
        <p:sp>
          <p:nvSpPr>
            <p:cNvPr id="10" name="TextBox 9"/>
            <p:cNvSpPr txBox="1"/>
            <p:nvPr/>
          </p:nvSpPr>
          <p:spPr>
            <a:xfrm>
              <a:off x="5799668" y="4893735"/>
              <a:ext cx="29734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Solution of Problem 2</a:t>
              </a:r>
            </a:p>
          </p:txBody>
        </p:sp>
        <p:cxnSp>
          <p:nvCxnSpPr>
            <p:cNvPr id="11" name="Straight Arrow Connector 10"/>
            <p:cNvCxnSpPr>
              <a:stCxn id="10" idx="1"/>
            </p:cNvCxnSpPr>
            <p:nvPr/>
          </p:nvCxnSpPr>
          <p:spPr>
            <a:xfrm flipH="1" flipV="1">
              <a:off x="4538134" y="5124568"/>
              <a:ext cx="1261534" cy="153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953933" y="4800600"/>
              <a:ext cx="618067" cy="61806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21203" y="4268872"/>
            <a:ext cx="2833272" cy="646331"/>
            <a:chOff x="104270" y="4548828"/>
            <a:chExt cx="3777696" cy="861775"/>
          </a:xfrm>
        </p:grpSpPr>
        <p:sp>
          <p:nvSpPr>
            <p:cNvPr id="17" name="TextBox 16"/>
            <p:cNvSpPr txBox="1"/>
            <p:nvPr/>
          </p:nvSpPr>
          <p:spPr>
            <a:xfrm>
              <a:off x="104270" y="4548828"/>
              <a:ext cx="1699611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Solution of </a:t>
              </a:r>
            </a:p>
            <a:p>
              <a:r>
                <a:rPr lang="en-US" sz="1800" dirty="0"/>
                <a:t>Problem 1</a:t>
              </a:r>
            </a:p>
          </p:txBody>
        </p:sp>
        <p:cxnSp>
          <p:nvCxnSpPr>
            <p:cNvPr id="18" name="Straight Arrow Connector 17"/>
            <p:cNvCxnSpPr>
              <a:stCxn id="17" idx="3"/>
              <a:endCxn id="19" idx="2"/>
            </p:cNvCxnSpPr>
            <p:nvPr/>
          </p:nvCxnSpPr>
          <p:spPr>
            <a:xfrm flipV="1">
              <a:off x="1803881" y="4967935"/>
              <a:ext cx="1460019" cy="1178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3263899" y="4658901"/>
              <a:ext cx="618067" cy="618067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7769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Tree: first layer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247</a:t>
            </a:fld>
            <a:endParaRPr lang="en-US" sz="1050"/>
          </a:p>
        </p:txBody>
      </p:sp>
      <p:grpSp>
        <p:nvGrpSpPr>
          <p:cNvPr id="11" name="Group 10"/>
          <p:cNvGrpSpPr/>
          <p:nvPr/>
        </p:nvGrpSpPr>
        <p:grpSpPr>
          <a:xfrm>
            <a:off x="1276351" y="1859129"/>
            <a:ext cx="6381750" cy="4000500"/>
            <a:chOff x="177800" y="1335838"/>
            <a:chExt cx="8509000" cy="5334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800" y="1335838"/>
              <a:ext cx="8509000" cy="5334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670800" y="4123267"/>
              <a:ext cx="1016000" cy="338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067" y="4461934"/>
              <a:ext cx="7535333" cy="2130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09282" y="4216402"/>
              <a:ext cx="1016000" cy="338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93748" y="4140203"/>
              <a:ext cx="1016000" cy="338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07003" y="4203701"/>
            <a:ext cx="28680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Solution of Problem 1:</a:t>
            </a:r>
          </a:p>
          <a:p>
            <a:pPr marL="257175" indent="-257175">
              <a:buFont typeface="Arial"/>
              <a:buChar char="•"/>
            </a:pPr>
            <a:r>
              <a:rPr lang="en-US" sz="1800" i="1" dirty="0"/>
              <a:t>x</a:t>
            </a:r>
            <a:r>
              <a:rPr lang="en-US" sz="1800" i="1" baseline="-25000" dirty="0"/>
              <a:t>1 </a:t>
            </a:r>
            <a:r>
              <a:rPr lang="en-US" sz="1800" dirty="0"/>
              <a:t>integer</a:t>
            </a:r>
          </a:p>
          <a:p>
            <a:pPr marL="257175" indent="-257175">
              <a:buFont typeface="Arial"/>
              <a:buChar char="•"/>
            </a:pPr>
            <a:r>
              <a:rPr lang="en-US" sz="1800" i="1" dirty="0"/>
              <a:t>x</a:t>
            </a:r>
            <a:r>
              <a:rPr lang="en-US" sz="1800" i="1" baseline="-25000" dirty="0"/>
              <a:t>2 </a:t>
            </a:r>
            <a:r>
              <a:rPr lang="en-US" sz="1800" dirty="0"/>
              <a:t>real</a:t>
            </a:r>
          </a:p>
          <a:p>
            <a:pPr marL="257175" indent="-257175">
              <a:buFont typeface="Arial"/>
              <a:buChar char="•"/>
            </a:pPr>
            <a:r>
              <a:rPr lang="en-US" sz="1800" dirty="0"/>
              <a:t>Not a feasible solution yet</a:t>
            </a:r>
          </a:p>
          <a:p>
            <a:pPr marL="257175" indent="-257175">
              <a:buFont typeface="Arial"/>
              <a:buChar char="•"/>
            </a:pPr>
            <a:r>
              <a:rPr lang="en-US" sz="1800" dirty="0"/>
              <a:t>Can still branch on </a:t>
            </a:r>
            <a:r>
              <a:rPr lang="en-US" sz="1800" i="1" dirty="0"/>
              <a:t>x</a:t>
            </a:r>
            <a:r>
              <a:rPr lang="en-US" sz="1800" i="1" baseline="-25000" dirty="0"/>
              <a:t>2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25649" y="4171950"/>
            <a:ext cx="25795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Solution of Problem 2:</a:t>
            </a:r>
          </a:p>
          <a:p>
            <a:pPr marL="257175" indent="-257175">
              <a:buFont typeface="Arial"/>
              <a:buChar char="•"/>
            </a:pPr>
            <a:r>
              <a:rPr lang="en-US" sz="1800" i="1" dirty="0"/>
              <a:t>x</a:t>
            </a:r>
            <a:r>
              <a:rPr lang="en-US" sz="1800" i="1" baseline="-25000" dirty="0"/>
              <a:t>1 </a:t>
            </a:r>
            <a:r>
              <a:rPr lang="en-US" sz="1800" dirty="0"/>
              <a:t>&amp; </a:t>
            </a:r>
            <a:r>
              <a:rPr lang="en-US" sz="1800" i="1" dirty="0"/>
              <a:t>x</a:t>
            </a:r>
            <a:r>
              <a:rPr lang="en-US" sz="1800" i="1" baseline="-25000" dirty="0"/>
              <a:t>2</a:t>
            </a:r>
            <a:r>
              <a:rPr lang="en-US" sz="1800" i="1" dirty="0"/>
              <a:t> </a:t>
            </a:r>
            <a:r>
              <a:rPr lang="en-US" sz="1800" dirty="0"/>
              <a:t>integer</a:t>
            </a:r>
          </a:p>
          <a:p>
            <a:pPr marL="257175" indent="-257175">
              <a:buFont typeface="Arial"/>
              <a:buChar char="•"/>
            </a:pPr>
            <a:r>
              <a:rPr lang="en-US" sz="1800" dirty="0"/>
              <a:t>Feasible solution of</a:t>
            </a:r>
            <a:br>
              <a:rPr lang="en-US" sz="1800" dirty="0"/>
            </a:br>
            <a:r>
              <a:rPr lang="en-US" sz="1800" dirty="0"/>
              <a:t>the original problem</a:t>
            </a:r>
          </a:p>
          <a:p>
            <a:pPr marL="257175" indent="-257175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Bound</a:t>
            </a:r>
            <a:r>
              <a:rPr lang="en-US" sz="1800" dirty="0"/>
              <a:t> on the optimum</a:t>
            </a:r>
          </a:p>
          <a:p>
            <a:pPr marL="257175" indent="-257175">
              <a:buFont typeface="Arial"/>
              <a:buChar char="•"/>
            </a:pPr>
            <a:r>
              <a:rPr lang="en-US" sz="1800" dirty="0"/>
              <a:t>Best solution so far</a:t>
            </a:r>
          </a:p>
        </p:txBody>
      </p:sp>
    </p:spTree>
    <p:extLst>
      <p:ext uri="{BB962C8B-B14F-4D97-AF65-F5344CB8AC3E}">
        <p14:creationId xmlns:p14="http://schemas.microsoft.com/office/powerpoint/2010/main" val="17511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on 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DCAF-8574-784D-8FBF-CFFC344BFADB}" type="slidenum">
              <a:rPr lang="en-US" smtClean="0"/>
              <a:pPr/>
              <a:t>248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21425" y="1862693"/>
            <a:ext cx="3975262" cy="1231823"/>
            <a:chOff x="2637897" y="1340587"/>
            <a:chExt cx="5300349" cy="1642431"/>
          </a:xfrm>
        </p:grpSpPr>
        <p:grpSp>
          <p:nvGrpSpPr>
            <p:cNvPr id="15" name="Group 14"/>
            <p:cNvGrpSpPr/>
            <p:nvPr/>
          </p:nvGrpSpPr>
          <p:grpSpPr>
            <a:xfrm>
              <a:off x="2637897" y="1340587"/>
              <a:ext cx="3501718" cy="1642431"/>
              <a:chOff x="4482349" y="3502657"/>
              <a:chExt cx="3501718" cy="164243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l="5931" r="23407" b="29642"/>
              <a:stretch/>
            </p:blipFill>
            <p:spPr>
              <a:xfrm>
                <a:off x="4482349" y="3502657"/>
                <a:ext cx="3501718" cy="1204810"/>
              </a:xfrm>
              <a:prstGeom prst="rect">
                <a:avLst/>
              </a:prstGeom>
            </p:spPr>
          </p:pic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231242" y="4745038"/>
              <a:ext cx="1628775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9731" name="Equation" r:id="rId4" imgW="825500" imgH="203200" progId="Equation.DSMT4">
                      <p:embed/>
                    </p:oleObj>
                  </mc:Choice>
                  <mc:Fallback>
                    <p:oleObj name="Equation" r:id="rId4" imgW="825500" imgH="203200" progId="Equation.DSMT4">
                      <p:embed/>
                      <p:pic>
                        <p:nvPicPr>
                          <p:cNvPr id="17" name="Object 16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231242" y="4745038"/>
                            <a:ext cx="1628775" cy="400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" name="TextBox 26"/>
            <p:cNvSpPr txBox="1"/>
            <p:nvPr/>
          </p:nvSpPr>
          <p:spPr>
            <a:xfrm>
              <a:off x="6418171" y="1803242"/>
              <a:ext cx="15200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Problem 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63978" y="3996292"/>
            <a:ext cx="2672508" cy="1898791"/>
            <a:chOff x="161304" y="4185387"/>
            <a:chExt cx="3563344" cy="2531722"/>
          </a:xfrm>
        </p:grpSpPr>
        <p:grpSp>
          <p:nvGrpSpPr>
            <p:cNvPr id="22" name="Group 21"/>
            <p:cNvGrpSpPr/>
            <p:nvPr/>
          </p:nvGrpSpPr>
          <p:grpSpPr>
            <a:xfrm>
              <a:off x="222930" y="4185387"/>
              <a:ext cx="3501718" cy="2032857"/>
              <a:chOff x="4482349" y="3502657"/>
              <a:chExt cx="3501718" cy="203285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/>
              <a:srcRect l="5931" r="23407" b="29642"/>
              <a:stretch/>
            </p:blipFill>
            <p:spPr>
              <a:xfrm>
                <a:off x="4482349" y="3502657"/>
                <a:ext cx="3501718" cy="1204810"/>
              </a:xfrm>
              <a:prstGeom prst="rect">
                <a:avLst/>
              </a:prstGeom>
            </p:spPr>
          </p:pic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205694" y="4660801"/>
              <a:ext cx="1679575" cy="874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9732" name="Equation" r:id="rId6" imgW="850900" imgH="444500" progId="Equation.DSMT4">
                      <p:embed/>
                    </p:oleObj>
                  </mc:Choice>
                  <mc:Fallback>
                    <p:oleObj name="Equation" r:id="rId6" imgW="850900" imgH="444500" progId="Equation.DSMT4">
                      <p:embed/>
                      <p:pic>
                        <p:nvPicPr>
                          <p:cNvPr id="29" name="Object 28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205694" y="4660801"/>
                            <a:ext cx="1679575" cy="8747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3" name="TextBox 32"/>
            <p:cNvSpPr txBox="1"/>
            <p:nvPr/>
          </p:nvSpPr>
          <p:spPr>
            <a:xfrm>
              <a:off x="161304" y="6224666"/>
              <a:ext cx="15200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Problem 3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30337" y="3996291"/>
            <a:ext cx="2626289" cy="1903581"/>
            <a:chOff x="5183116" y="4185387"/>
            <a:chExt cx="3501718" cy="2538108"/>
          </a:xfrm>
        </p:grpSpPr>
        <p:grpSp>
          <p:nvGrpSpPr>
            <p:cNvPr id="30" name="Group 29"/>
            <p:cNvGrpSpPr/>
            <p:nvPr/>
          </p:nvGrpSpPr>
          <p:grpSpPr>
            <a:xfrm>
              <a:off x="5183116" y="4185387"/>
              <a:ext cx="3501718" cy="2049791"/>
              <a:chOff x="4482349" y="3502657"/>
              <a:chExt cx="3501718" cy="204979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/>
              <a:srcRect l="5931" r="23407" b="29642"/>
              <a:stretch/>
            </p:blipFill>
            <p:spPr>
              <a:xfrm>
                <a:off x="4482349" y="3502657"/>
                <a:ext cx="3501718" cy="1204810"/>
              </a:xfrm>
              <a:prstGeom prst="rect">
                <a:avLst/>
              </a:prstGeom>
            </p:spPr>
          </p:pic>
          <p:graphicFrame>
            <p:nvGraphicFramePr>
              <p:cNvPr id="32" name="Object 3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206446" y="4677735"/>
              <a:ext cx="1679575" cy="874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9733" name="Equation" r:id="rId8" imgW="850900" imgH="444500" progId="Equation.DSMT4">
                      <p:embed/>
                    </p:oleObj>
                  </mc:Choice>
                  <mc:Fallback>
                    <p:oleObj name="Equation" r:id="rId8" imgW="850900" imgH="444500" progId="Equation.DSMT4">
                      <p:embed/>
                      <p:pic>
                        <p:nvPicPr>
                          <p:cNvPr id="32" name="Object 31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6206446" y="4677735"/>
                            <a:ext cx="1679575" cy="8747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4" name="TextBox 33"/>
            <p:cNvSpPr txBox="1"/>
            <p:nvPr/>
          </p:nvSpPr>
          <p:spPr>
            <a:xfrm>
              <a:off x="6912894" y="6231052"/>
              <a:ext cx="152007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Problem 4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85820" y="1671801"/>
            <a:ext cx="6863320" cy="3968750"/>
            <a:chOff x="-7093" y="965200"/>
            <a:chExt cx="9151093" cy="5291667"/>
          </a:xfrm>
        </p:grpSpPr>
        <p:sp>
          <p:nvSpPr>
            <p:cNvPr id="7" name="Oval 6"/>
            <p:cNvSpPr/>
            <p:nvPr/>
          </p:nvSpPr>
          <p:spPr>
            <a:xfrm>
              <a:off x="1490133" y="965200"/>
              <a:ext cx="5665733" cy="2396067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Oval 18"/>
            <p:cNvSpPr/>
            <p:nvPr/>
          </p:nvSpPr>
          <p:spPr>
            <a:xfrm>
              <a:off x="-7093" y="3699933"/>
              <a:ext cx="4218575" cy="2556934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0" name="Straight Arrow Connector 19"/>
            <p:cNvCxnSpPr>
              <a:stCxn id="7" idx="5"/>
              <a:endCxn id="18" idx="0"/>
            </p:cNvCxnSpPr>
            <p:nvPr/>
          </p:nvCxnSpPr>
          <p:spPr>
            <a:xfrm>
              <a:off x="6326139" y="3010371"/>
              <a:ext cx="643702" cy="5625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3"/>
              <a:endCxn id="19" idx="0"/>
            </p:cNvCxnSpPr>
            <p:nvPr/>
          </p:nvCxnSpPr>
          <p:spPr>
            <a:xfrm flipH="1">
              <a:off x="2102195" y="3010371"/>
              <a:ext cx="217665" cy="6895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795682" y="3572934"/>
              <a:ext cx="4348318" cy="2624666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0117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on 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/>
              <a:t>for Problem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249</a:t>
            </a:fld>
            <a:endParaRPr lang="en-US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91" y="1760317"/>
            <a:ext cx="4590665" cy="4057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4552" y="250190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Problem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1802" y="261620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Problem 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92347" y="2781303"/>
            <a:ext cx="930354" cy="66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47664" y="4725144"/>
            <a:ext cx="1140056" cy="702078"/>
            <a:chOff x="539552" y="5157192"/>
            <a:chExt cx="1520075" cy="936104"/>
          </a:xfrm>
        </p:grpSpPr>
        <p:sp>
          <p:nvSpPr>
            <p:cNvPr id="22" name="TextBox 21"/>
            <p:cNvSpPr txBox="1"/>
            <p:nvPr/>
          </p:nvSpPr>
          <p:spPr>
            <a:xfrm>
              <a:off x="539552" y="5229200"/>
              <a:ext cx="15200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Problem 3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979712" y="5157192"/>
              <a:ext cx="0" cy="936104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547664" y="3591018"/>
            <a:ext cx="1140056" cy="816378"/>
            <a:chOff x="539552" y="3645024"/>
            <a:chExt cx="1520075" cy="1088504"/>
          </a:xfrm>
        </p:grpSpPr>
        <p:sp>
          <p:nvSpPr>
            <p:cNvPr id="23" name="TextBox 22"/>
            <p:cNvSpPr txBox="1"/>
            <p:nvPr/>
          </p:nvSpPr>
          <p:spPr>
            <a:xfrm>
              <a:off x="539552" y="4077072"/>
              <a:ext cx="15200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Problem 4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1979712" y="3645024"/>
              <a:ext cx="8384" cy="1088504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547664" y="4185082"/>
            <a:ext cx="4432056" cy="369332"/>
            <a:chOff x="539552" y="4437112"/>
            <a:chExt cx="5909407" cy="49244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39552" y="4725144"/>
              <a:ext cx="489654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508103" y="4437112"/>
              <a:ext cx="94085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x</a:t>
              </a:r>
              <a:r>
                <a:rPr lang="en-US" sz="1800" i="1" baseline="-25000" dirty="0"/>
                <a:t>2 </a:t>
              </a:r>
              <a:r>
                <a:rPr lang="en-US" sz="1800" dirty="0"/>
                <a:t>= 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47664" y="4534519"/>
            <a:ext cx="4432056" cy="369332"/>
            <a:chOff x="539552" y="4903028"/>
            <a:chExt cx="5909407" cy="492443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539552" y="5131791"/>
              <a:ext cx="489654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508103" y="4903028"/>
              <a:ext cx="94085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x</a:t>
              </a:r>
              <a:r>
                <a:rPr lang="en-US" sz="1800" i="1" baseline="-25000" dirty="0"/>
                <a:t>2 </a:t>
              </a:r>
              <a:r>
                <a:rPr lang="en-US" sz="1800" dirty="0"/>
                <a:t>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7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How can we distinguish minima and maxima?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371600" y="4130675"/>
            <a:ext cx="6781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rot="-5400000">
            <a:off x="-76200" y="3127375"/>
            <a:ext cx="28956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985125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09600" y="167957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f(x)</a:t>
            </a:r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1803400" y="1216025"/>
            <a:ext cx="5486400" cy="2520950"/>
          </a:xfrm>
          <a:custGeom>
            <a:avLst/>
            <a:gdLst>
              <a:gd name="T0" fmla="*/ 0 w 3456"/>
              <a:gd name="T1" fmla="*/ 1588 h 1588"/>
              <a:gd name="T2" fmla="*/ 80 w 3456"/>
              <a:gd name="T3" fmla="*/ 1308 h 1588"/>
              <a:gd name="T4" fmla="*/ 184 w 3456"/>
              <a:gd name="T5" fmla="*/ 1124 h 1588"/>
              <a:gd name="T6" fmla="*/ 280 w 3456"/>
              <a:gd name="T7" fmla="*/ 1020 h 1588"/>
              <a:gd name="T8" fmla="*/ 440 w 3456"/>
              <a:gd name="T9" fmla="*/ 1020 h 1588"/>
              <a:gd name="T10" fmla="*/ 592 w 3456"/>
              <a:gd name="T11" fmla="*/ 1196 h 1588"/>
              <a:gd name="T12" fmla="*/ 720 w 3456"/>
              <a:gd name="T13" fmla="*/ 1364 h 1588"/>
              <a:gd name="T14" fmla="*/ 896 w 3456"/>
              <a:gd name="T15" fmla="*/ 1436 h 1588"/>
              <a:gd name="T16" fmla="*/ 1048 w 3456"/>
              <a:gd name="T17" fmla="*/ 1396 h 1588"/>
              <a:gd name="T18" fmla="*/ 1136 w 3456"/>
              <a:gd name="T19" fmla="*/ 1228 h 1588"/>
              <a:gd name="T20" fmla="*/ 1192 w 3456"/>
              <a:gd name="T21" fmla="*/ 1092 h 1588"/>
              <a:gd name="T22" fmla="*/ 1256 w 3456"/>
              <a:gd name="T23" fmla="*/ 980 h 1588"/>
              <a:gd name="T24" fmla="*/ 1328 w 3456"/>
              <a:gd name="T25" fmla="*/ 908 h 1588"/>
              <a:gd name="T26" fmla="*/ 1472 w 3456"/>
              <a:gd name="T27" fmla="*/ 868 h 1588"/>
              <a:gd name="T28" fmla="*/ 1656 w 3456"/>
              <a:gd name="T29" fmla="*/ 860 h 1588"/>
              <a:gd name="T30" fmla="*/ 1920 w 3456"/>
              <a:gd name="T31" fmla="*/ 860 h 1588"/>
              <a:gd name="T32" fmla="*/ 2096 w 3456"/>
              <a:gd name="T33" fmla="*/ 748 h 1588"/>
              <a:gd name="T34" fmla="*/ 2160 w 3456"/>
              <a:gd name="T35" fmla="*/ 652 h 1588"/>
              <a:gd name="T36" fmla="*/ 2280 w 3456"/>
              <a:gd name="T37" fmla="*/ 356 h 1588"/>
              <a:gd name="T38" fmla="*/ 2504 w 3456"/>
              <a:gd name="T39" fmla="*/ 76 h 1588"/>
              <a:gd name="T40" fmla="*/ 2888 w 3456"/>
              <a:gd name="T41" fmla="*/ 196 h 1588"/>
              <a:gd name="T42" fmla="*/ 3456 w 3456"/>
              <a:gd name="T43" fmla="*/ 1252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56" h="1588">
                <a:moveTo>
                  <a:pt x="0" y="1588"/>
                </a:moveTo>
                <a:cubicBezTo>
                  <a:pt x="24" y="1486"/>
                  <a:pt x="49" y="1385"/>
                  <a:pt x="80" y="1308"/>
                </a:cubicBezTo>
                <a:cubicBezTo>
                  <a:pt x="110" y="1230"/>
                  <a:pt x="150" y="1171"/>
                  <a:pt x="184" y="1124"/>
                </a:cubicBezTo>
                <a:cubicBezTo>
                  <a:pt x="217" y="1076"/>
                  <a:pt x="237" y="1037"/>
                  <a:pt x="280" y="1020"/>
                </a:cubicBezTo>
                <a:cubicBezTo>
                  <a:pt x="322" y="1002"/>
                  <a:pt x="387" y="990"/>
                  <a:pt x="440" y="1020"/>
                </a:cubicBezTo>
                <a:cubicBezTo>
                  <a:pt x="492" y="1049"/>
                  <a:pt x="545" y="1138"/>
                  <a:pt x="592" y="1196"/>
                </a:cubicBezTo>
                <a:cubicBezTo>
                  <a:pt x="638" y="1253"/>
                  <a:pt x="669" y="1324"/>
                  <a:pt x="720" y="1364"/>
                </a:cubicBezTo>
                <a:cubicBezTo>
                  <a:pt x="770" y="1404"/>
                  <a:pt x="841" y="1430"/>
                  <a:pt x="896" y="1436"/>
                </a:cubicBezTo>
                <a:cubicBezTo>
                  <a:pt x="950" y="1441"/>
                  <a:pt x="1008" y="1430"/>
                  <a:pt x="1048" y="1396"/>
                </a:cubicBezTo>
                <a:cubicBezTo>
                  <a:pt x="1087" y="1361"/>
                  <a:pt x="1112" y="1278"/>
                  <a:pt x="1136" y="1228"/>
                </a:cubicBezTo>
                <a:cubicBezTo>
                  <a:pt x="1159" y="1177"/>
                  <a:pt x="1172" y="1133"/>
                  <a:pt x="1192" y="1092"/>
                </a:cubicBezTo>
                <a:cubicBezTo>
                  <a:pt x="1211" y="1050"/>
                  <a:pt x="1233" y="1010"/>
                  <a:pt x="1256" y="980"/>
                </a:cubicBezTo>
                <a:cubicBezTo>
                  <a:pt x="1278" y="949"/>
                  <a:pt x="1292" y="926"/>
                  <a:pt x="1328" y="908"/>
                </a:cubicBezTo>
                <a:cubicBezTo>
                  <a:pt x="1363" y="889"/>
                  <a:pt x="1417" y="875"/>
                  <a:pt x="1472" y="868"/>
                </a:cubicBezTo>
                <a:cubicBezTo>
                  <a:pt x="1526" y="860"/>
                  <a:pt x="1581" y="861"/>
                  <a:pt x="1656" y="860"/>
                </a:cubicBezTo>
                <a:cubicBezTo>
                  <a:pt x="1730" y="858"/>
                  <a:pt x="1846" y="878"/>
                  <a:pt x="1920" y="860"/>
                </a:cubicBezTo>
                <a:cubicBezTo>
                  <a:pt x="1993" y="841"/>
                  <a:pt x="2056" y="782"/>
                  <a:pt x="2096" y="748"/>
                </a:cubicBezTo>
                <a:cubicBezTo>
                  <a:pt x="2135" y="713"/>
                  <a:pt x="2129" y="717"/>
                  <a:pt x="2160" y="652"/>
                </a:cubicBezTo>
                <a:cubicBezTo>
                  <a:pt x="2190" y="586"/>
                  <a:pt x="2222" y="451"/>
                  <a:pt x="2280" y="356"/>
                </a:cubicBezTo>
                <a:cubicBezTo>
                  <a:pt x="2337" y="260"/>
                  <a:pt x="2402" y="102"/>
                  <a:pt x="2504" y="76"/>
                </a:cubicBezTo>
                <a:cubicBezTo>
                  <a:pt x="2605" y="49"/>
                  <a:pt x="2729" y="0"/>
                  <a:pt x="2888" y="196"/>
                </a:cubicBezTo>
                <a:cubicBezTo>
                  <a:pt x="3046" y="391"/>
                  <a:pt x="3337" y="1032"/>
                  <a:pt x="3456" y="125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362200" y="2797175"/>
            <a:ext cx="0" cy="1333500"/>
          </a:xfrm>
          <a:prstGeom prst="line">
            <a:avLst/>
          </a:prstGeom>
          <a:noFill/>
          <a:ln w="1905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155825" y="4178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3276600" y="3495675"/>
            <a:ext cx="0" cy="660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070225" y="41783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B</a:t>
            </a: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4445000" y="2581275"/>
            <a:ext cx="0" cy="1562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238625" y="41783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C</a:t>
            </a: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5969000" y="1298575"/>
            <a:ext cx="0" cy="2832100"/>
          </a:xfrm>
          <a:prstGeom prst="line">
            <a:avLst/>
          </a:prstGeom>
          <a:noFill/>
          <a:ln w="1905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762625" y="4178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D</a:t>
            </a:r>
          </a:p>
        </p:txBody>
      </p:sp>
      <p:graphicFrame>
        <p:nvGraphicFramePr>
          <p:cNvPr id="19482" name="Object 26"/>
          <p:cNvGraphicFramePr>
            <a:graphicFrameLocks noChangeAspect="1"/>
          </p:cNvGraphicFramePr>
          <p:nvPr/>
        </p:nvGraphicFramePr>
        <p:xfrm>
          <a:off x="2101850" y="4953000"/>
          <a:ext cx="4940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6" name="Equation" r:id="rId3" imgW="4940300" imgH="787400" progId="Equation.DSMT36">
                  <p:embed/>
                </p:oleObj>
              </mc:Choice>
              <mc:Fallback>
                <p:oleObj name="Equation" r:id="rId3" imgW="4940300" imgH="787400" progId="Equation.DSMT36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953000"/>
                        <a:ext cx="49403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204913" y="6003925"/>
            <a:ext cx="674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The objective function is </a:t>
            </a:r>
            <a:r>
              <a:rPr lang="en-GB">
                <a:solidFill>
                  <a:srgbClr val="FF6600"/>
                </a:solidFill>
              </a:rPr>
              <a:t>concave</a:t>
            </a:r>
            <a:r>
              <a:rPr lang="en-GB"/>
              <a:t> around a maximum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on 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/>
              <a:t>for Problem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250</a:t>
            </a:fld>
            <a:endParaRPr lang="en-US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91" y="1760317"/>
            <a:ext cx="4590665" cy="4057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4552" y="250190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Problem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1802" y="261620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Problem 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92347" y="2781303"/>
            <a:ext cx="930354" cy="66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47664" y="4706093"/>
            <a:ext cx="3672408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47664" y="4401108"/>
            <a:ext cx="3672408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47665" y="477915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Problem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7665" y="3915054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Problem 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627784" y="4725144"/>
            <a:ext cx="0" cy="70207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627784" y="3591018"/>
            <a:ext cx="6288" cy="81637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74078" y="418508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x</a:t>
            </a:r>
            <a:r>
              <a:rPr lang="en-US" sz="1800" i="1" baseline="-25000" dirty="0"/>
              <a:t>2 </a:t>
            </a:r>
            <a:r>
              <a:rPr lang="en-US" sz="1800" dirty="0"/>
              <a:t>=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74078" y="4534521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x</a:t>
            </a:r>
            <a:r>
              <a:rPr lang="en-US" sz="1800" i="1" baseline="-25000" dirty="0"/>
              <a:t>2 </a:t>
            </a:r>
            <a:r>
              <a:rPr lang="en-US" sz="1800" dirty="0"/>
              <a:t>= 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61910" y="3591019"/>
            <a:ext cx="2948894" cy="895598"/>
            <a:chOff x="3491880" y="3645024"/>
            <a:chExt cx="3931859" cy="1194131"/>
          </a:xfrm>
        </p:grpSpPr>
        <p:sp>
          <p:nvSpPr>
            <p:cNvPr id="18" name="TextBox 17"/>
            <p:cNvSpPr txBox="1"/>
            <p:nvPr/>
          </p:nvSpPr>
          <p:spPr>
            <a:xfrm>
              <a:off x="5724128" y="3645024"/>
              <a:ext cx="1699611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Solution of </a:t>
              </a:r>
            </a:p>
            <a:p>
              <a:r>
                <a:rPr lang="en-US" sz="1800" dirty="0"/>
                <a:t>Problem 4</a:t>
              </a:r>
            </a:p>
          </p:txBody>
        </p:sp>
        <p:cxnSp>
          <p:nvCxnSpPr>
            <p:cNvPr id="19" name="Straight Arrow Connector 18"/>
            <p:cNvCxnSpPr>
              <a:stCxn id="18" idx="1"/>
              <a:endCxn id="24" idx="7"/>
            </p:cNvCxnSpPr>
            <p:nvPr/>
          </p:nvCxnSpPr>
          <p:spPr>
            <a:xfrm flipH="1">
              <a:off x="3712120" y="4075912"/>
              <a:ext cx="2012008" cy="543003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491880" y="4581128"/>
              <a:ext cx="258027" cy="258027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31640" y="504918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No solution!</a:t>
            </a:r>
          </a:p>
        </p:txBody>
      </p:sp>
    </p:spTree>
    <p:extLst>
      <p:ext uri="{BB962C8B-B14F-4D97-AF65-F5344CB8AC3E}">
        <p14:creationId xmlns:p14="http://schemas.microsoft.com/office/powerpoint/2010/main" val="18968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Tree: second layer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251</a:t>
            </a:fld>
            <a:endParaRPr lang="en-US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1" y="1859129"/>
            <a:ext cx="6381750" cy="4000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6100" y="3949700"/>
            <a:ext cx="762000" cy="2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1962151" y="5308597"/>
            <a:ext cx="187325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No 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2399" y="5554827"/>
            <a:ext cx="242570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No integer solution yet</a:t>
            </a:r>
          </a:p>
        </p:txBody>
      </p:sp>
    </p:spTree>
    <p:extLst>
      <p:ext uri="{BB962C8B-B14F-4D97-AF65-F5344CB8AC3E}">
        <p14:creationId xmlns:p14="http://schemas.microsoft.com/office/powerpoint/2010/main" val="284812589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Bound: what next?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252</a:t>
            </a:fld>
            <a:endParaRPr lang="en-US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1" y="1859129"/>
            <a:ext cx="6381750" cy="4000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6100" y="3949700"/>
            <a:ext cx="762000" cy="2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1962151" y="5308597"/>
            <a:ext cx="187325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No solution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2800" y="4850368"/>
            <a:ext cx="187325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Can’t go any further in this direction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2399" y="5554827"/>
            <a:ext cx="242570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140450" y="4673608"/>
            <a:ext cx="19404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Solution of </a:t>
            </a:r>
            <a:r>
              <a:rPr lang="en-US" sz="1500" dirty="0">
                <a:solidFill>
                  <a:srgbClr val="FF0000"/>
                </a:solidFill>
              </a:rPr>
              <a:t>relaxed</a:t>
            </a:r>
            <a:r>
              <a:rPr lang="en-US" sz="1500" dirty="0"/>
              <a:t> problem 4 is bounded by solution of problem 2. No point in going further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880100" y="2965446"/>
            <a:ext cx="2098383" cy="1333507"/>
            <a:chOff x="6316133" y="2810924"/>
            <a:chExt cx="2797846" cy="1778009"/>
          </a:xfrm>
        </p:grpSpPr>
        <p:sp>
          <p:nvSpPr>
            <p:cNvPr id="12" name="Oval 11"/>
            <p:cNvSpPr/>
            <p:nvPr/>
          </p:nvSpPr>
          <p:spPr>
            <a:xfrm>
              <a:off x="6316133" y="3234267"/>
              <a:ext cx="2692400" cy="135466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90265" y="2810924"/>
              <a:ext cx="23237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Optimal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04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Branch and Bound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Search tree gets very big if there are more than a few integer or binary variables</a:t>
            </a:r>
          </a:p>
          <a:p>
            <a:r>
              <a:rPr lang="en-US" dirty="0"/>
              <a:t>Even with the bounds provided by the relaxed solutions, exploring the tree usually takes a ridiculous amount of time </a:t>
            </a:r>
          </a:p>
          <a:p>
            <a:r>
              <a:rPr lang="en-US" dirty="0"/>
              <a:t>Clever mathematicians have developed techniques to identify “cuts”</a:t>
            </a:r>
          </a:p>
          <a:p>
            <a:pPr lvl="1"/>
            <a:r>
              <a:rPr lang="en-US" dirty="0"/>
              <a:t>Constraints based on the structure of the problem that eliminate part of the search tree</a:t>
            </a:r>
          </a:p>
          <a:p>
            <a:pPr lvl="1"/>
            <a:r>
              <a:rPr lang="en-US" dirty="0"/>
              <a:t>“Branch and Cut” algorithm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38A10-25AD-0B43-BF8E-FBFA3822F718}" type="slidenum">
              <a:rPr lang="en-US" smtClean="0"/>
              <a:pPr/>
              <a:t>253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249152066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Integer Linear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linear programming formulation</a:t>
            </a:r>
          </a:p>
          <a:p>
            <a:r>
              <a:rPr lang="en-US" dirty="0"/>
              <a:t>Use branch and cut algorithm for integer and binary variables</a:t>
            </a:r>
          </a:p>
          <a:p>
            <a:r>
              <a:rPr lang="en-US" dirty="0"/>
              <a:t>Each node of the search tree involves the solution of an LP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5DCAF-8574-784D-8FBF-CFFC344BFADB}" type="slidenum">
              <a:rPr lang="en-US" smtClean="0"/>
              <a:pPr/>
              <a:t>254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74434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Duality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</a:t>
            </a:r>
            <a:r>
              <a:rPr lang="en-US" b="1" dirty="0"/>
              <a:t>the </a:t>
            </a:r>
            <a:r>
              <a:rPr lang="en-US" dirty="0"/>
              <a:t>optimal solution for a large problem can take too much time even with branch and cut</a:t>
            </a:r>
          </a:p>
          <a:p>
            <a:r>
              <a:rPr lang="en-US" dirty="0"/>
              <a:t>Best solution of relaxed problem provides a bound on the solution</a:t>
            </a:r>
          </a:p>
          <a:p>
            <a:r>
              <a:rPr lang="en-US" dirty="0"/>
              <a:t>Duality gap: Difference between best solutions of relaxed problem and actual problem</a:t>
            </a:r>
          </a:p>
          <a:p>
            <a:r>
              <a:rPr lang="en-US" dirty="0"/>
              <a:t>Stop searching the tree if duality gap is sufficiently small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2011 D. Kirschen &amp; the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5DCAF-8574-784D-8FBF-CFFC344BFADB}" type="slidenum">
              <a:rPr lang="en-US" smtClean="0"/>
              <a:pPr/>
              <a:t>255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84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How can we distinguish minima and maxima?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371600" y="4130675"/>
            <a:ext cx="6781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rot="-5400000">
            <a:off x="-76200" y="3127375"/>
            <a:ext cx="28956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985125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9600" y="167957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f(x)</a:t>
            </a: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1803400" y="1216025"/>
            <a:ext cx="5486400" cy="2520950"/>
          </a:xfrm>
          <a:custGeom>
            <a:avLst/>
            <a:gdLst>
              <a:gd name="T0" fmla="*/ 0 w 3456"/>
              <a:gd name="T1" fmla="*/ 1588 h 1588"/>
              <a:gd name="T2" fmla="*/ 80 w 3456"/>
              <a:gd name="T3" fmla="*/ 1308 h 1588"/>
              <a:gd name="T4" fmla="*/ 184 w 3456"/>
              <a:gd name="T5" fmla="*/ 1124 h 1588"/>
              <a:gd name="T6" fmla="*/ 280 w 3456"/>
              <a:gd name="T7" fmla="*/ 1020 h 1588"/>
              <a:gd name="T8" fmla="*/ 440 w 3456"/>
              <a:gd name="T9" fmla="*/ 1020 h 1588"/>
              <a:gd name="T10" fmla="*/ 592 w 3456"/>
              <a:gd name="T11" fmla="*/ 1196 h 1588"/>
              <a:gd name="T12" fmla="*/ 720 w 3456"/>
              <a:gd name="T13" fmla="*/ 1364 h 1588"/>
              <a:gd name="T14" fmla="*/ 896 w 3456"/>
              <a:gd name="T15" fmla="*/ 1436 h 1588"/>
              <a:gd name="T16" fmla="*/ 1048 w 3456"/>
              <a:gd name="T17" fmla="*/ 1396 h 1588"/>
              <a:gd name="T18" fmla="*/ 1136 w 3456"/>
              <a:gd name="T19" fmla="*/ 1228 h 1588"/>
              <a:gd name="T20" fmla="*/ 1192 w 3456"/>
              <a:gd name="T21" fmla="*/ 1092 h 1588"/>
              <a:gd name="T22" fmla="*/ 1256 w 3456"/>
              <a:gd name="T23" fmla="*/ 980 h 1588"/>
              <a:gd name="T24" fmla="*/ 1328 w 3456"/>
              <a:gd name="T25" fmla="*/ 908 h 1588"/>
              <a:gd name="T26" fmla="*/ 1472 w 3456"/>
              <a:gd name="T27" fmla="*/ 868 h 1588"/>
              <a:gd name="T28" fmla="*/ 1656 w 3456"/>
              <a:gd name="T29" fmla="*/ 860 h 1588"/>
              <a:gd name="T30" fmla="*/ 1920 w 3456"/>
              <a:gd name="T31" fmla="*/ 860 h 1588"/>
              <a:gd name="T32" fmla="*/ 2096 w 3456"/>
              <a:gd name="T33" fmla="*/ 748 h 1588"/>
              <a:gd name="T34" fmla="*/ 2160 w 3456"/>
              <a:gd name="T35" fmla="*/ 652 h 1588"/>
              <a:gd name="T36" fmla="*/ 2280 w 3456"/>
              <a:gd name="T37" fmla="*/ 356 h 1588"/>
              <a:gd name="T38" fmla="*/ 2504 w 3456"/>
              <a:gd name="T39" fmla="*/ 76 h 1588"/>
              <a:gd name="T40" fmla="*/ 2888 w 3456"/>
              <a:gd name="T41" fmla="*/ 196 h 1588"/>
              <a:gd name="T42" fmla="*/ 3456 w 3456"/>
              <a:gd name="T43" fmla="*/ 1252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56" h="1588">
                <a:moveTo>
                  <a:pt x="0" y="1588"/>
                </a:moveTo>
                <a:cubicBezTo>
                  <a:pt x="24" y="1486"/>
                  <a:pt x="49" y="1385"/>
                  <a:pt x="80" y="1308"/>
                </a:cubicBezTo>
                <a:cubicBezTo>
                  <a:pt x="110" y="1230"/>
                  <a:pt x="150" y="1171"/>
                  <a:pt x="184" y="1124"/>
                </a:cubicBezTo>
                <a:cubicBezTo>
                  <a:pt x="217" y="1076"/>
                  <a:pt x="237" y="1037"/>
                  <a:pt x="280" y="1020"/>
                </a:cubicBezTo>
                <a:cubicBezTo>
                  <a:pt x="322" y="1002"/>
                  <a:pt x="387" y="990"/>
                  <a:pt x="440" y="1020"/>
                </a:cubicBezTo>
                <a:cubicBezTo>
                  <a:pt x="492" y="1049"/>
                  <a:pt x="545" y="1138"/>
                  <a:pt x="592" y="1196"/>
                </a:cubicBezTo>
                <a:cubicBezTo>
                  <a:pt x="638" y="1253"/>
                  <a:pt x="669" y="1324"/>
                  <a:pt x="720" y="1364"/>
                </a:cubicBezTo>
                <a:cubicBezTo>
                  <a:pt x="770" y="1404"/>
                  <a:pt x="841" y="1430"/>
                  <a:pt x="896" y="1436"/>
                </a:cubicBezTo>
                <a:cubicBezTo>
                  <a:pt x="950" y="1441"/>
                  <a:pt x="1008" y="1430"/>
                  <a:pt x="1048" y="1396"/>
                </a:cubicBezTo>
                <a:cubicBezTo>
                  <a:pt x="1087" y="1361"/>
                  <a:pt x="1112" y="1278"/>
                  <a:pt x="1136" y="1228"/>
                </a:cubicBezTo>
                <a:cubicBezTo>
                  <a:pt x="1159" y="1177"/>
                  <a:pt x="1172" y="1133"/>
                  <a:pt x="1192" y="1092"/>
                </a:cubicBezTo>
                <a:cubicBezTo>
                  <a:pt x="1211" y="1050"/>
                  <a:pt x="1233" y="1010"/>
                  <a:pt x="1256" y="980"/>
                </a:cubicBezTo>
                <a:cubicBezTo>
                  <a:pt x="1278" y="949"/>
                  <a:pt x="1292" y="926"/>
                  <a:pt x="1328" y="908"/>
                </a:cubicBezTo>
                <a:cubicBezTo>
                  <a:pt x="1363" y="889"/>
                  <a:pt x="1417" y="875"/>
                  <a:pt x="1472" y="868"/>
                </a:cubicBezTo>
                <a:cubicBezTo>
                  <a:pt x="1526" y="860"/>
                  <a:pt x="1581" y="861"/>
                  <a:pt x="1656" y="860"/>
                </a:cubicBezTo>
                <a:cubicBezTo>
                  <a:pt x="1730" y="858"/>
                  <a:pt x="1846" y="878"/>
                  <a:pt x="1920" y="860"/>
                </a:cubicBezTo>
                <a:cubicBezTo>
                  <a:pt x="1993" y="841"/>
                  <a:pt x="2056" y="782"/>
                  <a:pt x="2096" y="748"/>
                </a:cubicBezTo>
                <a:cubicBezTo>
                  <a:pt x="2135" y="713"/>
                  <a:pt x="2129" y="717"/>
                  <a:pt x="2160" y="652"/>
                </a:cubicBezTo>
                <a:cubicBezTo>
                  <a:pt x="2190" y="586"/>
                  <a:pt x="2222" y="451"/>
                  <a:pt x="2280" y="356"/>
                </a:cubicBezTo>
                <a:cubicBezTo>
                  <a:pt x="2337" y="260"/>
                  <a:pt x="2402" y="102"/>
                  <a:pt x="2504" y="76"/>
                </a:cubicBezTo>
                <a:cubicBezTo>
                  <a:pt x="2605" y="49"/>
                  <a:pt x="2729" y="0"/>
                  <a:pt x="2888" y="196"/>
                </a:cubicBezTo>
                <a:cubicBezTo>
                  <a:pt x="3046" y="391"/>
                  <a:pt x="3337" y="1032"/>
                  <a:pt x="3456" y="125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2362200" y="2797175"/>
            <a:ext cx="0" cy="13335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155825" y="4178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3276600" y="3495675"/>
            <a:ext cx="0" cy="660400"/>
          </a:xfrm>
          <a:prstGeom prst="line">
            <a:avLst/>
          </a:prstGeom>
          <a:noFill/>
          <a:ln w="1905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070225" y="41783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B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445000" y="2581275"/>
            <a:ext cx="0" cy="1562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238625" y="41783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C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969000" y="1298575"/>
            <a:ext cx="0" cy="2832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762625" y="4178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D</a:t>
            </a:r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2806700" y="4953000"/>
          <a:ext cx="353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Equation" r:id="rId3" imgW="3530600" imgH="787400" progId="Equation.DSMT36">
                  <p:embed/>
                </p:oleObj>
              </mc:Choice>
              <mc:Fallback>
                <p:oleObj name="Equation" r:id="rId3" imgW="3530600" imgH="787400" progId="Equation.DSMT36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4953000"/>
                        <a:ext cx="3530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289050" y="6003925"/>
            <a:ext cx="657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The objective function is </a:t>
            </a:r>
            <a:r>
              <a:rPr lang="en-GB">
                <a:solidFill>
                  <a:srgbClr val="FF6600"/>
                </a:solidFill>
              </a:rPr>
              <a:t>convex</a:t>
            </a:r>
            <a:r>
              <a:rPr lang="en-GB"/>
              <a:t> around a minimum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How can we distinguish minima and maxima?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371600" y="4130675"/>
            <a:ext cx="6781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rot="-5400000">
            <a:off x="-76200" y="3127375"/>
            <a:ext cx="28956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985125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9600" y="167957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f(x)</a:t>
            </a:r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1803400" y="1216025"/>
            <a:ext cx="5486400" cy="2520950"/>
          </a:xfrm>
          <a:custGeom>
            <a:avLst/>
            <a:gdLst>
              <a:gd name="T0" fmla="*/ 0 w 3456"/>
              <a:gd name="T1" fmla="*/ 1588 h 1588"/>
              <a:gd name="T2" fmla="*/ 80 w 3456"/>
              <a:gd name="T3" fmla="*/ 1308 h 1588"/>
              <a:gd name="T4" fmla="*/ 184 w 3456"/>
              <a:gd name="T5" fmla="*/ 1124 h 1588"/>
              <a:gd name="T6" fmla="*/ 280 w 3456"/>
              <a:gd name="T7" fmla="*/ 1020 h 1588"/>
              <a:gd name="T8" fmla="*/ 440 w 3456"/>
              <a:gd name="T9" fmla="*/ 1020 h 1588"/>
              <a:gd name="T10" fmla="*/ 592 w 3456"/>
              <a:gd name="T11" fmla="*/ 1196 h 1588"/>
              <a:gd name="T12" fmla="*/ 720 w 3456"/>
              <a:gd name="T13" fmla="*/ 1364 h 1588"/>
              <a:gd name="T14" fmla="*/ 896 w 3456"/>
              <a:gd name="T15" fmla="*/ 1436 h 1588"/>
              <a:gd name="T16" fmla="*/ 1048 w 3456"/>
              <a:gd name="T17" fmla="*/ 1396 h 1588"/>
              <a:gd name="T18" fmla="*/ 1136 w 3456"/>
              <a:gd name="T19" fmla="*/ 1228 h 1588"/>
              <a:gd name="T20" fmla="*/ 1192 w 3456"/>
              <a:gd name="T21" fmla="*/ 1092 h 1588"/>
              <a:gd name="T22" fmla="*/ 1256 w 3456"/>
              <a:gd name="T23" fmla="*/ 980 h 1588"/>
              <a:gd name="T24" fmla="*/ 1328 w 3456"/>
              <a:gd name="T25" fmla="*/ 908 h 1588"/>
              <a:gd name="T26" fmla="*/ 1472 w 3456"/>
              <a:gd name="T27" fmla="*/ 868 h 1588"/>
              <a:gd name="T28" fmla="*/ 1656 w 3456"/>
              <a:gd name="T29" fmla="*/ 860 h 1588"/>
              <a:gd name="T30" fmla="*/ 1920 w 3456"/>
              <a:gd name="T31" fmla="*/ 860 h 1588"/>
              <a:gd name="T32" fmla="*/ 2096 w 3456"/>
              <a:gd name="T33" fmla="*/ 748 h 1588"/>
              <a:gd name="T34" fmla="*/ 2160 w 3456"/>
              <a:gd name="T35" fmla="*/ 652 h 1588"/>
              <a:gd name="T36" fmla="*/ 2280 w 3456"/>
              <a:gd name="T37" fmla="*/ 356 h 1588"/>
              <a:gd name="T38" fmla="*/ 2504 w 3456"/>
              <a:gd name="T39" fmla="*/ 76 h 1588"/>
              <a:gd name="T40" fmla="*/ 2888 w 3456"/>
              <a:gd name="T41" fmla="*/ 196 h 1588"/>
              <a:gd name="T42" fmla="*/ 3456 w 3456"/>
              <a:gd name="T43" fmla="*/ 1252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56" h="1588">
                <a:moveTo>
                  <a:pt x="0" y="1588"/>
                </a:moveTo>
                <a:cubicBezTo>
                  <a:pt x="24" y="1486"/>
                  <a:pt x="49" y="1385"/>
                  <a:pt x="80" y="1308"/>
                </a:cubicBezTo>
                <a:cubicBezTo>
                  <a:pt x="110" y="1230"/>
                  <a:pt x="150" y="1171"/>
                  <a:pt x="184" y="1124"/>
                </a:cubicBezTo>
                <a:cubicBezTo>
                  <a:pt x="217" y="1076"/>
                  <a:pt x="237" y="1037"/>
                  <a:pt x="280" y="1020"/>
                </a:cubicBezTo>
                <a:cubicBezTo>
                  <a:pt x="322" y="1002"/>
                  <a:pt x="387" y="990"/>
                  <a:pt x="440" y="1020"/>
                </a:cubicBezTo>
                <a:cubicBezTo>
                  <a:pt x="492" y="1049"/>
                  <a:pt x="545" y="1138"/>
                  <a:pt x="592" y="1196"/>
                </a:cubicBezTo>
                <a:cubicBezTo>
                  <a:pt x="638" y="1253"/>
                  <a:pt x="669" y="1324"/>
                  <a:pt x="720" y="1364"/>
                </a:cubicBezTo>
                <a:cubicBezTo>
                  <a:pt x="770" y="1404"/>
                  <a:pt x="841" y="1430"/>
                  <a:pt x="896" y="1436"/>
                </a:cubicBezTo>
                <a:cubicBezTo>
                  <a:pt x="950" y="1441"/>
                  <a:pt x="1008" y="1430"/>
                  <a:pt x="1048" y="1396"/>
                </a:cubicBezTo>
                <a:cubicBezTo>
                  <a:pt x="1087" y="1361"/>
                  <a:pt x="1112" y="1278"/>
                  <a:pt x="1136" y="1228"/>
                </a:cubicBezTo>
                <a:cubicBezTo>
                  <a:pt x="1159" y="1177"/>
                  <a:pt x="1172" y="1133"/>
                  <a:pt x="1192" y="1092"/>
                </a:cubicBezTo>
                <a:cubicBezTo>
                  <a:pt x="1211" y="1050"/>
                  <a:pt x="1233" y="1010"/>
                  <a:pt x="1256" y="980"/>
                </a:cubicBezTo>
                <a:cubicBezTo>
                  <a:pt x="1278" y="949"/>
                  <a:pt x="1292" y="926"/>
                  <a:pt x="1328" y="908"/>
                </a:cubicBezTo>
                <a:cubicBezTo>
                  <a:pt x="1363" y="889"/>
                  <a:pt x="1417" y="875"/>
                  <a:pt x="1472" y="868"/>
                </a:cubicBezTo>
                <a:cubicBezTo>
                  <a:pt x="1526" y="860"/>
                  <a:pt x="1581" y="861"/>
                  <a:pt x="1656" y="860"/>
                </a:cubicBezTo>
                <a:cubicBezTo>
                  <a:pt x="1730" y="858"/>
                  <a:pt x="1846" y="878"/>
                  <a:pt x="1920" y="860"/>
                </a:cubicBezTo>
                <a:cubicBezTo>
                  <a:pt x="1993" y="841"/>
                  <a:pt x="2056" y="782"/>
                  <a:pt x="2096" y="748"/>
                </a:cubicBezTo>
                <a:cubicBezTo>
                  <a:pt x="2135" y="713"/>
                  <a:pt x="2129" y="717"/>
                  <a:pt x="2160" y="652"/>
                </a:cubicBezTo>
                <a:cubicBezTo>
                  <a:pt x="2190" y="586"/>
                  <a:pt x="2222" y="451"/>
                  <a:pt x="2280" y="356"/>
                </a:cubicBezTo>
                <a:cubicBezTo>
                  <a:pt x="2337" y="260"/>
                  <a:pt x="2402" y="102"/>
                  <a:pt x="2504" y="76"/>
                </a:cubicBezTo>
                <a:cubicBezTo>
                  <a:pt x="2605" y="49"/>
                  <a:pt x="2729" y="0"/>
                  <a:pt x="2888" y="196"/>
                </a:cubicBezTo>
                <a:cubicBezTo>
                  <a:pt x="3046" y="391"/>
                  <a:pt x="3337" y="1032"/>
                  <a:pt x="3456" y="125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362200" y="2797175"/>
            <a:ext cx="0" cy="13335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155825" y="4178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3276600" y="3495675"/>
            <a:ext cx="0" cy="660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070225" y="41783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B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4445000" y="2581275"/>
            <a:ext cx="0" cy="1562100"/>
          </a:xfrm>
          <a:prstGeom prst="line">
            <a:avLst/>
          </a:prstGeom>
          <a:noFill/>
          <a:ln w="1905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238625" y="41783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C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969000" y="1298575"/>
            <a:ext cx="0" cy="2832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762625" y="4178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D</a:t>
            </a:r>
          </a:p>
        </p:txBody>
      </p:sp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2736850" y="4953000"/>
          <a:ext cx="3670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4" name="Equation" r:id="rId3" imgW="3670300" imgH="787400" progId="Equation.DSMT36">
                  <p:embed/>
                </p:oleObj>
              </mc:Choice>
              <mc:Fallback>
                <p:oleObj name="Equation" r:id="rId3" imgW="3670300" imgH="787400" progId="Equation.DSMT36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4953000"/>
                        <a:ext cx="36703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141413" y="6003925"/>
            <a:ext cx="6837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The objective function is flat around an inflexion point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792163"/>
          </a:xfrm>
        </p:spPr>
        <p:txBody>
          <a:bodyPr/>
          <a:lstStyle/>
          <a:p>
            <a:r>
              <a:rPr lang="en-GB" sz="3000"/>
              <a:t>Necessary and Sufficient Conditions of Optimality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Necessary condition:</a:t>
            </a:r>
            <a:br>
              <a:rPr lang="en-GB"/>
            </a:br>
            <a:endParaRPr lang="en-GB"/>
          </a:p>
          <a:p>
            <a:r>
              <a:rPr lang="en-GB"/>
              <a:t>Sufficient condition:</a:t>
            </a:r>
          </a:p>
          <a:p>
            <a:pPr lvl="1"/>
            <a:r>
              <a:rPr lang="en-GB"/>
              <a:t>For a maximum:</a:t>
            </a:r>
            <a:br>
              <a:rPr lang="en-GB"/>
            </a:br>
            <a:endParaRPr lang="en-GB"/>
          </a:p>
          <a:p>
            <a:pPr lvl="1"/>
            <a:r>
              <a:rPr lang="en-GB"/>
              <a:t>For a minimum: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572000" y="1371600"/>
          <a:ext cx="81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7" name="Equation" r:id="rId3" imgW="812800" imgH="698500" progId="Equation.DSMT4">
                  <p:embed/>
                </p:oleObj>
              </mc:Choice>
              <mc:Fallback>
                <p:oleObj name="Equation" r:id="rId3" imgW="812800" imgH="698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71600"/>
                        <a:ext cx="81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4572000" y="3873500"/>
          <a:ext cx="1066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8" name="Equation" r:id="rId5" imgW="1066800" imgH="787400" progId="Equation.DSMT4">
                  <p:embed/>
                </p:oleObj>
              </mc:Choice>
              <mc:Fallback>
                <p:oleObj name="Equation" r:id="rId5" imgW="1066800" imgH="787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73500"/>
                        <a:ext cx="1066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572000" y="2882900"/>
          <a:ext cx="1066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9" name="Equation" r:id="rId7" imgW="1066800" imgH="787400" progId="Equation.DSMT4">
                  <p:embed/>
                </p:oleObj>
              </mc:Choice>
              <mc:Fallback>
                <p:oleObj name="Equation" r:id="rId7" imgW="1066800" imgH="787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82900"/>
                        <a:ext cx="1066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Isn’t all this obvious?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43063"/>
            <a:ext cx="8229600" cy="4483100"/>
          </a:xfrm>
        </p:spPr>
        <p:txBody>
          <a:bodyPr/>
          <a:lstStyle/>
          <a:p>
            <a:r>
              <a:rPr lang="en-GB" dirty="0"/>
              <a:t>Can’t we tell all this by looking at the objective function?</a:t>
            </a:r>
          </a:p>
          <a:p>
            <a:pPr lvl="1"/>
            <a:r>
              <a:rPr lang="en-GB" dirty="0"/>
              <a:t>Yes, for a simple, one-dimensional case when we know the shape of the objective function</a:t>
            </a:r>
          </a:p>
          <a:p>
            <a:pPr lvl="1"/>
            <a:r>
              <a:rPr lang="en-GB" dirty="0"/>
              <a:t>For complex, multi-dimensional cases (i.e. with many decision variables) we </a:t>
            </a:r>
            <a:r>
              <a:rPr lang="en-GB"/>
              <a:t>can’t visualize </a:t>
            </a:r>
            <a:r>
              <a:rPr lang="en-GB" dirty="0"/>
              <a:t>the shape of the objective function</a:t>
            </a:r>
          </a:p>
          <a:p>
            <a:pPr lvl="1"/>
            <a:r>
              <a:rPr lang="en-GB" dirty="0"/>
              <a:t>We must then rely on mathematical techniques</a:t>
            </a:r>
          </a:p>
          <a:p>
            <a:pPr lvl="1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1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 dispatch problem</a:t>
            </a:r>
          </a:p>
        </p:txBody>
      </p:sp>
      <p:sp>
        <p:nvSpPr>
          <p:cNvPr id="302112" name="Rectangle 32"/>
          <p:cNvSpPr>
            <a:spLocks noGrp="1" noChangeArrowheads="1"/>
          </p:cNvSpPr>
          <p:nvPr>
            <p:ph idx="1"/>
          </p:nvPr>
        </p:nvSpPr>
        <p:spPr>
          <a:xfrm>
            <a:off x="468313" y="3200400"/>
            <a:ext cx="8229600" cy="2925763"/>
          </a:xfrm>
        </p:spPr>
        <p:txBody>
          <a:bodyPr/>
          <a:lstStyle/>
          <a:p>
            <a:r>
              <a:rPr lang="en-GB"/>
              <a:t>Several generating units serving the load</a:t>
            </a:r>
          </a:p>
          <a:p>
            <a:r>
              <a:rPr lang="en-GB"/>
              <a:t>What share of the load should each generating unit produce?</a:t>
            </a:r>
          </a:p>
          <a:p>
            <a:r>
              <a:rPr lang="en-GB"/>
              <a:t>Consider the limits of the generating units</a:t>
            </a:r>
          </a:p>
          <a:p>
            <a:r>
              <a:rPr lang="en-GB"/>
              <a:t>Ignore the limits of the network</a:t>
            </a:r>
          </a:p>
        </p:txBody>
      </p:sp>
      <p:grpSp>
        <p:nvGrpSpPr>
          <p:cNvPr id="302113" name="Group 33"/>
          <p:cNvGrpSpPr>
            <a:grpSpLocks/>
          </p:cNvGrpSpPr>
          <p:nvPr/>
        </p:nvGrpSpPr>
        <p:grpSpPr bwMode="auto">
          <a:xfrm>
            <a:off x="2730500" y="1447800"/>
            <a:ext cx="3683000" cy="1120775"/>
            <a:chOff x="1720" y="912"/>
            <a:chExt cx="2320" cy="706"/>
          </a:xfrm>
        </p:grpSpPr>
        <p:sp>
          <p:nvSpPr>
            <p:cNvPr id="302085" name="Line 5"/>
            <p:cNvSpPr>
              <a:spLocks noChangeShapeType="1"/>
            </p:cNvSpPr>
            <p:nvPr/>
          </p:nvSpPr>
          <p:spPr bwMode="auto">
            <a:xfrm>
              <a:off x="1720" y="912"/>
              <a:ext cx="232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086" name="Oval 6"/>
            <p:cNvSpPr>
              <a:spLocks noChangeArrowheads="1"/>
            </p:cNvSpPr>
            <p:nvPr/>
          </p:nvSpPr>
          <p:spPr bwMode="auto">
            <a:xfrm>
              <a:off x="2016" y="1380"/>
              <a:ext cx="231" cy="23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87" name="Oval 7"/>
            <p:cNvSpPr>
              <a:spLocks noChangeArrowheads="1"/>
            </p:cNvSpPr>
            <p:nvPr/>
          </p:nvSpPr>
          <p:spPr bwMode="auto">
            <a:xfrm>
              <a:off x="2008" y="1372"/>
              <a:ext cx="247" cy="246"/>
            </a:xfrm>
            <a:prstGeom prst="ellipse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88" name="Line 8"/>
            <p:cNvSpPr>
              <a:spLocks noChangeShapeType="1"/>
            </p:cNvSpPr>
            <p:nvPr/>
          </p:nvSpPr>
          <p:spPr bwMode="auto">
            <a:xfrm>
              <a:off x="2131" y="920"/>
              <a:ext cx="1" cy="45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089" name="Rectangle 9"/>
            <p:cNvSpPr>
              <a:spLocks noChangeArrowheads="1"/>
            </p:cNvSpPr>
            <p:nvPr/>
          </p:nvSpPr>
          <p:spPr bwMode="auto">
            <a:xfrm>
              <a:off x="2088" y="1428"/>
              <a:ext cx="99" cy="160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  <a:latin typeface="Geneva" charset="0"/>
                </a:rPr>
                <a:t>A</a:t>
              </a:r>
              <a:endParaRPr lang="en-GB" sz="32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302090" name="Rectangle 10"/>
            <p:cNvSpPr>
              <a:spLocks noChangeArrowheads="1"/>
            </p:cNvSpPr>
            <p:nvPr/>
          </p:nvSpPr>
          <p:spPr bwMode="auto">
            <a:xfrm>
              <a:off x="2080" y="1126"/>
              <a:ext cx="103" cy="10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1" name="Rectangle 11"/>
            <p:cNvSpPr>
              <a:spLocks noChangeArrowheads="1"/>
            </p:cNvSpPr>
            <p:nvPr/>
          </p:nvSpPr>
          <p:spPr bwMode="auto">
            <a:xfrm>
              <a:off x="2072" y="1118"/>
              <a:ext cx="119" cy="119"/>
            </a:xfrm>
            <a:prstGeom prst="rect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2" name="Oval 12"/>
            <p:cNvSpPr>
              <a:spLocks noChangeArrowheads="1"/>
            </p:cNvSpPr>
            <p:nvPr/>
          </p:nvSpPr>
          <p:spPr bwMode="auto">
            <a:xfrm>
              <a:off x="2598" y="1380"/>
              <a:ext cx="231" cy="23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3" name="Oval 13"/>
            <p:cNvSpPr>
              <a:spLocks noChangeArrowheads="1"/>
            </p:cNvSpPr>
            <p:nvPr/>
          </p:nvSpPr>
          <p:spPr bwMode="auto">
            <a:xfrm>
              <a:off x="2590" y="1372"/>
              <a:ext cx="247" cy="246"/>
            </a:xfrm>
            <a:prstGeom prst="ellipse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4" name="Line 14"/>
            <p:cNvSpPr>
              <a:spLocks noChangeShapeType="1"/>
            </p:cNvSpPr>
            <p:nvPr/>
          </p:nvSpPr>
          <p:spPr bwMode="auto">
            <a:xfrm>
              <a:off x="2713" y="920"/>
              <a:ext cx="1" cy="45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095" name="Rectangle 15"/>
            <p:cNvSpPr>
              <a:spLocks noChangeArrowheads="1"/>
            </p:cNvSpPr>
            <p:nvPr/>
          </p:nvSpPr>
          <p:spPr bwMode="auto">
            <a:xfrm>
              <a:off x="2670" y="1428"/>
              <a:ext cx="87" cy="160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  <a:latin typeface="Geneva" charset="0"/>
                </a:rPr>
                <a:t>B</a:t>
              </a:r>
              <a:endParaRPr lang="en-GB" sz="32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302096" name="Rectangle 16"/>
            <p:cNvSpPr>
              <a:spLocks noChangeArrowheads="1"/>
            </p:cNvSpPr>
            <p:nvPr/>
          </p:nvSpPr>
          <p:spPr bwMode="auto">
            <a:xfrm>
              <a:off x="2662" y="1126"/>
              <a:ext cx="103" cy="10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7" name="Rectangle 17"/>
            <p:cNvSpPr>
              <a:spLocks noChangeArrowheads="1"/>
            </p:cNvSpPr>
            <p:nvPr/>
          </p:nvSpPr>
          <p:spPr bwMode="auto">
            <a:xfrm>
              <a:off x="2654" y="1118"/>
              <a:ext cx="119" cy="119"/>
            </a:xfrm>
            <a:prstGeom prst="rect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8" name="Oval 18"/>
            <p:cNvSpPr>
              <a:spLocks noChangeArrowheads="1"/>
            </p:cNvSpPr>
            <p:nvPr/>
          </p:nvSpPr>
          <p:spPr bwMode="auto">
            <a:xfrm>
              <a:off x="3198" y="1380"/>
              <a:ext cx="231" cy="23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9" name="Oval 19"/>
            <p:cNvSpPr>
              <a:spLocks noChangeArrowheads="1"/>
            </p:cNvSpPr>
            <p:nvPr/>
          </p:nvSpPr>
          <p:spPr bwMode="auto">
            <a:xfrm>
              <a:off x="3191" y="1372"/>
              <a:ext cx="247" cy="246"/>
            </a:xfrm>
            <a:prstGeom prst="ellipse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00" name="Line 20"/>
            <p:cNvSpPr>
              <a:spLocks noChangeShapeType="1"/>
            </p:cNvSpPr>
            <p:nvPr/>
          </p:nvSpPr>
          <p:spPr bwMode="auto">
            <a:xfrm>
              <a:off x="3313" y="920"/>
              <a:ext cx="1" cy="45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01" name="Rectangle 21"/>
            <p:cNvSpPr>
              <a:spLocks noChangeArrowheads="1"/>
            </p:cNvSpPr>
            <p:nvPr/>
          </p:nvSpPr>
          <p:spPr bwMode="auto">
            <a:xfrm>
              <a:off x="3270" y="1428"/>
              <a:ext cx="89" cy="160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  <a:latin typeface="Geneva" charset="0"/>
                </a:rPr>
                <a:t>C</a:t>
              </a:r>
              <a:endParaRPr lang="en-GB" sz="32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302102" name="Rectangle 22"/>
            <p:cNvSpPr>
              <a:spLocks noChangeArrowheads="1"/>
            </p:cNvSpPr>
            <p:nvPr/>
          </p:nvSpPr>
          <p:spPr bwMode="auto">
            <a:xfrm>
              <a:off x="3263" y="1126"/>
              <a:ext cx="103" cy="104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03" name="Rectangle 23"/>
            <p:cNvSpPr>
              <a:spLocks noChangeArrowheads="1"/>
            </p:cNvSpPr>
            <p:nvPr/>
          </p:nvSpPr>
          <p:spPr bwMode="auto">
            <a:xfrm>
              <a:off x="3255" y="1118"/>
              <a:ext cx="119" cy="119"/>
            </a:xfrm>
            <a:prstGeom prst="rect">
              <a:avLst/>
            </a:prstGeom>
            <a:solidFill>
              <a:srgbClr val="008080"/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04" name="Rectangle 24"/>
            <p:cNvSpPr>
              <a:spLocks noChangeArrowheads="1"/>
            </p:cNvSpPr>
            <p:nvPr/>
          </p:nvSpPr>
          <p:spPr bwMode="auto">
            <a:xfrm>
              <a:off x="3804" y="1364"/>
              <a:ext cx="7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b="1">
                  <a:latin typeface="Geneva" charset="0"/>
                </a:rPr>
                <a:t>L</a:t>
              </a:r>
              <a:endParaRPr lang="en-GB">
                <a:latin typeface="Times New Roman" charset="0"/>
              </a:endParaRPr>
            </a:p>
          </p:txBody>
        </p:sp>
        <p:grpSp>
          <p:nvGrpSpPr>
            <p:cNvPr id="302105" name="Group 25"/>
            <p:cNvGrpSpPr>
              <a:grpSpLocks/>
            </p:cNvGrpSpPr>
            <p:nvPr/>
          </p:nvGrpSpPr>
          <p:grpSpPr bwMode="auto">
            <a:xfrm>
              <a:off x="3761" y="936"/>
              <a:ext cx="160" cy="373"/>
              <a:chOff x="5121" y="3046"/>
              <a:chExt cx="160" cy="373"/>
            </a:xfrm>
          </p:grpSpPr>
          <p:sp>
            <p:nvSpPr>
              <p:cNvPr id="302106" name="Freeform 26"/>
              <p:cNvSpPr>
                <a:spLocks/>
              </p:cNvSpPr>
              <p:nvPr/>
            </p:nvSpPr>
            <p:spPr bwMode="auto">
              <a:xfrm>
                <a:off x="5121" y="3260"/>
                <a:ext cx="160" cy="159"/>
              </a:xfrm>
              <a:custGeom>
                <a:avLst/>
                <a:gdLst>
                  <a:gd name="T0" fmla="*/ 80 w 160"/>
                  <a:gd name="T1" fmla="*/ 159 h 159"/>
                  <a:gd name="T2" fmla="*/ 0 w 160"/>
                  <a:gd name="T3" fmla="*/ 0 h 159"/>
                  <a:gd name="T4" fmla="*/ 80 w 160"/>
                  <a:gd name="T5" fmla="*/ 0 h 159"/>
                  <a:gd name="T6" fmla="*/ 160 w 160"/>
                  <a:gd name="T7" fmla="*/ 0 h 159"/>
                  <a:gd name="T8" fmla="*/ 80 w 160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59">
                    <a:moveTo>
                      <a:pt x="80" y="159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160" y="0"/>
                    </a:ln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66CC"/>
              </a:solidFill>
              <a:ln w="28575" cmpd="sng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07" name="Line 27"/>
              <p:cNvSpPr>
                <a:spLocks noChangeShapeType="1"/>
              </p:cNvSpPr>
              <p:nvPr/>
            </p:nvSpPr>
            <p:spPr bwMode="auto">
              <a:xfrm>
                <a:off x="5193" y="3046"/>
                <a:ext cx="1" cy="206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Feasible Set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values that the decision variables can take are usually limited</a:t>
            </a:r>
          </a:p>
          <a:p>
            <a:r>
              <a:rPr lang="en-GB"/>
              <a:t>Examples:</a:t>
            </a:r>
          </a:p>
          <a:p>
            <a:pPr lvl="1"/>
            <a:r>
              <a:rPr lang="en-GB"/>
              <a:t>Physical dimensions of a transformer must be positive</a:t>
            </a:r>
          </a:p>
          <a:p>
            <a:pPr lvl="1"/>
            <a:r>
              <a:rPr lang="en-GB"/>
              <a:t>Active power output of a generator may be limited to a certain range (e.g. 200 MW to 500 MW)</a:t>
            </a:r>
          </a:p>
          <a:p>
            <a:pPr lvl="1"/>
            <a:r>
              <a:rPr lang="en-GB"/>
              <a:t>Reactive power output of a generator may be limited to a certain range (e.g. -100 MVAr to 150 MVAr)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Feasible Set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371600" y="4130675"/>
            <a:ext cx="6781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rot="-5400000">
            <a:off x="-76200" y="3127375"/>
            <a:ext cx="28956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985125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09600" y="167957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f(x)</a:t>
            </a:r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1625600" y="825500"/>
            <a:ext cx="5702300" cy="2895600"/>
          </a:xfrm>
          <a:custGeom>
            <a:avLst/>
            <a:gdLst>
              <a:gd name="T0" fmla="*/ 0 w 3592"/>
              <a:gd name="T1" fmla="*/ 1824 h 1824"/>
              <a:gd name="T2" fmla="*/ 128 w 3592"/>
              <a:gd name="T3" fmla="*/ 1640 h 1824"/>
              <a:gd name="T4" fmla="*/ 344 w 3592"/>
              <a:gd name="T5" fmla="*/ 1288 h 1824"/>
              <a:gd name="T6" fmla="*/ 536 w 3592"/>
              <a:gd name="T7" fmla="*/ 1136 h 1824"/>
              <a:gd name="T8" fmla="*/ 656 w 3592"/>
              <a:gd name="T9" fmla="*/ 1264 h 1824"/>
              <a:gd name="T10" fmla="*/ 800 w 3592"/>
              <a:gd name="T11" fmla="*/ 1488 h 1824"/>
              <a:gd name="T12" fmla="*/ 888 w 3592"/>
              <a:gd name="T13" fmla="*/ 1632 h 1824"/>
              <a:gd name="T14" fmla="*/ 1008 w 3592"/>
              <a:gd name="T15" fmla="*/ 1682 h 1824"/>
              <a:gd name="T16" fmla="*/ 1160 w 3592"/>
              <a:gd name="T17" fmla="*/ 1642 h 1824"/>
              <a:gd name="T18" fmla="*/ 1248 w 3592"/>
              <a:gd name="T19" fmla="*/ 1474 h 1824"/>
              <a:gd name="T20" fmla="*/ 1304 w 3592"/>
              <a:gd name="T21" fmla="*/ 1338 h 1824"/>
              <a:gd name="T22" fmla="*/ 1368 w 3592"/>
              <a:gd name="T23" fmla="*/ 1226 h 1824"/>
              <a:gd name="T24" fmla="*/ 1440 w 3592"/>
              <a:gd name="T25" fmla="*/ 1154 h 1824"/>
              <a:gd name="T26" fmla="*/ 1584 w 3592"/>
              <a:gd name="T27" fmla="*/ 1114 h 1824"/>
              <a:gd name="T28" fmla="*/ 1768 w 3592"/>
              <a:gd name="T29" fmla="*/ 1106 h 1824"/>
              <a:gd name="T30" fmla="*/ 2032 w 3592"/>
              <a:gd name="T31" fmla="*/ 1106 h 1824"/>
              <a:gd name="T32" fmla="*/ 2208 w 3592"/>
              <a:gd name="T33" fmla="*/ 994 h 1824"/>
              <a:gd name="T34" fmla="*/ 2328 w 3592"/>
              <a:gd name="T35" fmla="*/ 744 h 1824"/>
              <a:gd name="T36" fmla="*/ 2536 w 3592"/>
              <a:gd name="T37" fmla="*/ 392 h 1824"/>
              <a:gd name="T38" fmla="*/ 2928 w 3592"/>
              <a:gd name="T39" fmla="*/ 848 h 1824"/>
              <a:gd name="T40" fmla="*/ 3248 w 3592"/>
              <a:gd name="T41" fmla="*/ 712 h 1824"/>
              <a:gd name="T42" fmla="*/ 3592 w 3592"/>
              <a:gd name="T43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92" h="1824">
                <a:moveTo>
                  <a:pt x="0" y="1824"/>
                </a:moveTo>
                <a:cubicBezTo>
                  <a:pt x="21" y="1793"/>
                  <a:pt x="70" y="1729"/>
                  <a:pt x="128" y="1640"/>
                </a:cubicBezTo>
                <a:cubicBezTo>
                  <a:pt x="185" y="1550"/>
                  <a:pt x="276" y="1371"/>
                  <a:pt x="344" y="1288"/>
                </a:cubicBezTo>
                <a:cubicBezTo>
                  <a:pt x="411" y="1204"/>
                  <a:pt x="484" y="1139"/>
                  <a:pt x="536" y="1136"/>
                </a:cubicBezTo>
                <a:cubicBezTo>
                  <a:pt x="587" y="1132"/>
                  <a:pt x="612" y="1205"/>
                  <a:pt x="656" y="1264"/>
                </a:cubicBezTo>
                <a:cubicBezTo>
                  <a:pt x="699" y="1322"/>
                  <a:pt x="761" y="1426"/>
                  <a:pt x="800" y="1488"/>
                </a:cubicBezTo>
                <a:cubicBezTo>
                  <a:pt x="838" y="1549"/>
                  <a:pt x="853" y="1599"/>
                  <a:pt x="888" y="1632"/>
                </a:cubicBezTo>
                <a:cubicBezTo>
                  <a:pt x="922" y="1664"/>
                  <a:pt x="962" y="1680"/>
                  <a:pt x="1008" y="1682"/>
                </a:cubicBezTo>
                <a:cubicBezTo>
                  <a:pt x="1053" y="1683"/>
                  <a:pt x="1120" y="1676"/>
                  <a:pt x="1160" y="1642"/>
                </a:cubicBezTo>
                <a:cubicBezTo>
                  <a:pt x="1199" y="1607"/>
                  <a:pt x="1224" y="1524"/>
                  <a:pt x="1248" y="1474"/>
                </a:cubicBezTo>
                <a:cubicBezTo>
                  <a:pt x="1271" y="1423"/>
                  <a:pt x="1284" y="1379"/>
                  <a:pt x="1304" y="1338"/>
                </a:cubicBezTo>
                <a:cubicBezTo>
                  <a:pt x="1323" y="1296"/>
                  <a:pt x="1345" y="1256"/>
                  <a:pt x="1368" y="1226"/>
                </a:cubicBezTo>
                <a:cubicBezTo>
                  <a:pt x="1390" y="1195"/>
                  <a:pt x="1404" y="1172"/>
                  <a:pt x="1440" y="1154"/>
                </a:cubicBezTo>
                <a:cubicBezTo>
                  <a:pt x="1475" y="1135"/>
                  <a:pt x="1529" y="1121"/>
                  <a:pt x="1584" y="1114"/>
                </a:cubicBezTo>
                <a:cubicBezTo>
                  <a:pt x="1638" y="1106"/>
                  <a:pt x="1693" y="1107"/>
                  <a:pt x="1768" y="1106"/>
                </a:cubicBezTo>
                <a:cubicBezTo>
                  <a:pt x="1842" y="1104"/>
                  <a:pt x="1958" y="1124"/>
                  <a:pt x="2032" y="1106"/>
                </a:cubicBezTo>
                <a:cubicBezTo>
                  <a:pt x="2105" y="1087"/>
                  <a:pt x="2158" y="1054"/>
                  <a:pt x="2208" y="994"/>
                </a:cubicBezTo>
                <a:cubicBezTo>
                  <a:pt x="2257" y="933"/>
                  <a:pt x="2273" y="844"/>
                  <a:pt x="2328" y="744"/>
                </a:cubicBezTo>
                <a:cubicBezTo>
                  <a:pt x="2382" y="643"/>
                  <a:pt x="2436" y="374"/>
                  <a:pt x="2536" y="392"/>
                </a:cubicBezTo>
                <a:cubicBezTo>
                  <a:pt x="2635" y="409"/>
                  <a:pt x="2809" y="794"/>
                  <a:pt x="2928" y="848"/>
                </a:cubicBezTo>
                <a:cubicBezTo>
                  <a:pt x="3046" y="901"/>
                  <a:pt x="3137" y="853"/>
                  <a:pt x="3248" y="712"/>
                </a:cubicBezTo>
                <a:cubicBezTo>
                  <a:pt x="3358" y="570"/>
                  <a:pt x="3520" y="148"/>
                  <a:pt x="3592" y="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2489200" y="2632075"/>
            <a:ext cx="0" cy="1498600"/>
          </a:xfrm>
          <a:prstGeom prst="line">
            <a:avLst/>
          </a:prstGeom>
          <a:noFill/>
          <a:ln w="1905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282825" y="426878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A</a:t>
            </a:r>
            <a:endParaRPr lang="en-GB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626100" y="1438275"/>
            <a:ext cx="0" cy="2692400"/>
          </a:xfrm>
          <a:prstGeom prst="line">
            <a:avLst/>
          </a:prstGeom>
          <a:noFill/>
          <a:ln w="1905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419725" y="426878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D</a:t>
            </a:r>
            <a:endParaRPr lang="en-GB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V="1">
            <a:off x="1979712" y="3179068"/>
            <a:ext cx="0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V="1">
            <a:off x="3707904" y="2924944"/>
            <a:ext cx="0" cy="1193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3419872" y="4221088"/>
            <a:ext cx="696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 err="1"/>
              <a:t>x</a:t>
            </a:r>
            <a:r>
              <a:rPr lang="en-GB" sz="2000" baseline="30000" dirty="0" err="1"/>
              <a:t>MAX</a:t>
            </a:r>
            <a:endParaRPr lang="en-GB" sz="3200" dirty="0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1707927" y="4173538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 err="1"/>
              <a:t>x</a:t>
            </a:r>
            <a:r>
              <a:rPr lang="en-GB" sz="2000" baseline="30000" dirty="0" err="1"/>
              <a:t>MIN</a:t>
            </a:r>
            <a:endParaRPr lang="en-GB" sz="3200" dirty="0"/>
          </a:p>
        </p:txBody>
      </p:sp>
      <p:sp>
        <p:nvSpPr>
          <p:cNvPr id="24598" name="AutoShape 22"/>
          <p:cNvSpPr>
            <a:spLocks/>
          </p:cNvSpPr>
          <p:nvPr/>
        </p:nvSpPr>
        <p:spPr bwMode="auto">
          <a:xfrm rot="5400000">
            <a:off x="2575756" y="3939344"/>
            <a:ext cx="495300" cy="1913012"/>
          </a:xfrm>
          <a:prstGeom prst="rightBrace">
            <a:avLst>
              <a:gd name="adj1" fmla="val 8418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1970608" y="5229200"/>
            <a:ext cx="166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latin typeface="+mn-lt"/>
              </a:rPr>
              <a:t>Feasible Set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1711602" y="5733256"/>
            <a:ext cx="57207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latin typeface="+mn-lt"/>
              </a:rPr>
              <a:t>The values of the objective function outside </a:t>
            </a:r>
          </a:p>
          <a:p>
            <a:r>
              <a:rPr lang="en-GB" dirty="0">
                <a:latin typeface="+mn-lt"/>
              </a:rPr>
              <a:t>the feasible set do not matter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Two-Dimensional Case</a:t>
            </a:r>
          </a:p>
        </p:txBody>
      </p:sp>
      <p:sp>
        <p:nvSpPr>
          <p:cNvPr id="30724" name="Arc 4"/>
          <p:cNvSpPr>
            <a:spLocks/>
          </p:cNvSpPr>
          <p:nvPr/>
        </p:nvSpPr>
        <p:spPr bwMode="auto">
          <a:xfrm flipH="1" flipV="1">
            <a:off x="2514600" y="2362200"/>
            <a:ext cx="1219200" cy="213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0099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Arc 5"/>
          <p:cNvSpPr>
            <a:spLocks/>
          </p:cNvSpPr>
          <p:nvPr/>
        </p:nvSpPr>
        <p:spPr bwMode="auto">
          <a:xfrm flipV="1">
            <a:off x="3727450" y="2087563"/>
            <a:ext cx="1606550" cy="2409825"/>
          </a:xfrm>
          <a:custGeom>
            <a:avLst/>
            <a:gdLst>
              <a:gd name="G0" fmla="+- 86 0 0"/>
              <a:gd name="G1" fmla="+- 21600 0 0"/>
              <a:gd name="G2" fmla="+- 21600 0 0"/>
              <a:gd name="T0" fmla="*/ 0 w 21686"/>
              <a:gd name="T1" fmla="*/ 1 h 22025"/>
              <a:gd name="T2" fmla="*/ 21681 w 21686"/>
              <a:gd name="T3" fmla="*/ 22025 h 22025"/>
              <a:gd name="T4" fmla="*/ 86 w 21686"/>
              <a:gd name="T5" fmla="*/ 21600 h 22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6" h="22025" fill="none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</a:path>
              <a:path w="21686" h="22025" stroke="0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  <a:lnTo>
                  <a:pt x="86" y="21600"/>
                </a:lnTo>
                <a:close/>
              </a:path>
            </a:pathLst>
          </a:custGeom>
          <a:solidFill>
            <a:srgbClr val="0099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 rot="-341517">
            <a:off x="2514600" y="1828800"/>
            <a:ext cx="2819400" cy="838200"/>
          </a:xfrm>
          <a:prstGeom prst="ellipse">
            <a:avLst/>
          </a:prstGeom>
          <a:solidFill>
            <a:srgbClr val="0066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Arc 6"/>
          <p:cNvSpPr>
            <a:spLocks/>
          </p:cNvSpPr>
          <p:nvPr/>
        </p:nvSpPr>
        <p:spPr bwMode="auto">
          <a:xfrm flipV="1">
            <a:off x="3886200" y="2514600"/>
            <a:ext cx="920750" cy="1952625"/>
          </a:xfrm>
          <a:custGeom>
            <a:avLst/>
            <a:gdLst>
              <a:gd name="G0" fmla="+- 86 0 0"/>
              <a:gd name="G1" fmla="+- 21600 0 0"/>
              <a:gd name="G2" fmla="+- 21600 0 0"/>
              <a:gd name="T0" fmla="*/ 0 w 21686"/>
              <a:gd name="T1" fmla="*/ 1 h 22025"/>
              <a:gd name="T2" fmla="*/ 21681 w 21686"/>
              <a:gd name="T3" fmla="*/ 22025 h 22025"/>
              <a:gd name="T4" fmla="*/ 86 w 21686"/>
              <a:gd name="T5" fmla="*/ 21600 h 22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6" h="22025" fill="none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</a:path>
              <a:path w="21686" h="22025" stroke="0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  <a:lnTo>
                  <a:pt x="86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V="1">
            <a:off x="1600200" y="12954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rot="5400000" flipV="1">
            <a:off x="4457700" y="2095500"/>
            <a:ext cx="0" cy="571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381000" y="4953000"/>
            <a:ext cx="1219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918325" y="510222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GB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52400" y="6248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GB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1600200" y="1143000"/>
            <a:ext cx="107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</a:t>
            </a:r>
            <a:r>
              <a:rPr lang="en-GB" baseline="-25000"/>
              <a:t>1</a:t>
            </a:r>
            <a:r>
              <a:rPr lang="en-GB"/>
              <a:t>,x</a:t>
            </a:r>
            <a:r>
              <a:rPr lang="en-GB" baseline="-25000"/>
              <a:t>2</a:t>
            </a:r>
            <a:r>
              <a:rPr lang="en-GB"/>
              <a:t>)</a:t>
            </a:r>
          </a:p>
        </p:txBody>
      </p:sp>
      <p:sp>
        <p:nvSpPr>
          <p:cNvPr id="30734" name="Arc 14"/>
          <p:cNvSpPr>
            <a:spLocks/>
          </p:cNvSpPr>
          <p:nvPr/>
        </p:nvSpPr>
        <p:spPr bwMode="auto">
          <a:xfrm flipH="1" flipV="1">
            <a:off x="2895600" y="2628900"/>
            <a:ext cx="920750" cy="1863725"/>
          </a:xfrm>
          <a:custGeom>
            <a:avLst/>
            <a:gdLst>
              <a:gd name="G0" fmla="+- 86 0 0"/>
              <a:gd name="G1" fmla="+- 21600 0 0"/>
              <a:gd name="G2" fmla="+- 21600 0 0"/>
              <a:gd name="T0" fmla="*/ 0 w 21686"/>
              <a:gd name="T1" fmla="*/ 1 h 22025"/>
              <a:gd name="T2" fmla="*/ 21681 w 21686"/>
              <a:gd name="T3" fmla="*/ 22025 h 22025"/>
              <a:gd name="T4" fmla="*/ 86 w 21686"/>
              <a:gd name="T5" fmla="*/ 21600 h 22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6" h="22025" fill="none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</a:path>
              <a:path w="21686" h="22025" stroke="0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  <a:lnTo>
                  <a:pt x="86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Arc 15"/>
          <p:cNvSpPr>
            <a:spLocks/>
          </p:cNvSpPr>
          <p:nvPr/>
        </p:nvSpPr>
        <p:spPr bwMode="auto">
          <a:xfrm flipH="1" flipV="1">
            <a:off x="3492500" y="2679700"/>
            <a:ext cx="476250" cy="1800225"/>
          </a:xfrm>
          <a:custGeom>
            <a:avLst/>
            <a:gdLst>
              <a:gd name="G0" fmla="+- 86 0 0"/>
              <a:gd name="G1" fmla="+- 21600 0 0"/>
              <a:gd name="G2" fmla="+- 21600 0 0"/>
              <a:gd name="T0" fmla="*/ 0 w 21686"/>
              <a:gd name="T1" fmla="*/ 1 h 22025"/>
              <a:gd name="T2" fmla="*/ 21681 w 21686"/>
              <a:gd name="T3" fmla="*/ 22025 h 22025"/>
              <a:gd name="T4" fmla="*/ 86 w 21686"/>
              <a:gd name="T5" fmla="*/ 21600 h 22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6" h="22025" fill="none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</a:path>
              <a:path w="21686" h="22025" stroke="0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  <a:lnTo>
                  <a:pt x="86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Arc 16"/>
          <p:cNvSpPr>
            <a:spLocks/>
          </p:cNvSpPr>
          <p:nvPr/>
        </p:nvSpPr>
        <p:spPr bwMode="auto">
          <a:xfrm flipV="1">
            <a:off x="3962400" y="2628900"/>
            <a:ext cx="412750" cy="1825625"/>
          </a:xfrm>
          <a:custGeom>
            <a:avLst/>
            <a:gdLst>
              <a:gd name="G0" fmla="+- 86 0 0"/>
              <a:gd name="G1" fmla="+- 21600 0 0"/>
              <a:gd name="G2" fmla="+- 21600 0 0"/>
              <a:gd name="T0" fmla="*/ 0 w 21686"/>
              <a:gd name="T1" fmla="*/ 1 h 22025"/>
              <a:gd name="T2" fmla="*/ 21681 w 21686"/>
              <a:gd name="T3" fmla="*/ 22025 h 22025"/>
              <a:gd name="T4" fmla="*/ 86 w 21686"/>
              <a:gd name="T5" fmla="*/ 21600 h 22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6" h="22025" fill="none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</a:path>
              <a:path w="21686" h="22025" stroke="0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  <a:lnTo>
                  <a:pt x="86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924300" y="4470400"/>
            <a:ext cx="0" cy="135890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H="1">
            <a:off x="3911600" y="4965700"/>
            <a:ext cx="889000" cy="88900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>
            <a:off x="698500" y="5829300"/>
            <a:ext cx="3200400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66700" y="53848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r>
              <a:rPr lang="en-GB" baseline="30000"/>
              <a:t>*</a:t>
            </a:r>
            <a:endParaRPr lang="en-GB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902200" y="44323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r>
              <a:rPr lang="en-GB" baseline="30000"/>
              <a:t>*</a:t>
            </a:r>
            <a:endParaRPr lang="en-GB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787900" y="6134100"/>
            <a:ext cx="406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</a:t>
            </a:r>
            <a:r>
              <a:rPr lang="en-GB" baseline="-25000"/>
              <a:t>1</a:t>
            </a:r>
            <a:r>
              <a:rPr lang="en-GB"/>
              <a:t>,x</a:t>
            </a:r>
            <a:r>
              <a:rPr lang="en-GB" baseline="-25000"/>
              <a:t>2</a:t>
            </a:r>
            <a:r>
              <a:rPr lang="en-GB"/>
              <a:t>) is minimum for x</a:t>
            </a:r>
            <a:r>
              <a:rPr lang="en-GB" baseline="-25000"/>
              <a:t>1</a:t>
            </a:r>
            <a:r>
              <a:rPr lang="en-GB" baseline="30000"/>
              <a:t>*</a:t>
            </a:r>
            <a:r>
              <a:rPr lang="en-GB"/>
              <a:t>, x</a:t>
            </a:r>
            <a:r>
              <a:rPr lang="en-GB" baseline="-25000"/>
              <a:t>2</a:t>
            </a:r>
            <a:r>
              <a:rPr lang="en-GB" baseline="30000"/>
              <a:t>*</a:t>
            </a:r>
            <a:r>
              <a:rPr lang="en-GB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1" name="Rectangle 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Necessary Conditions for Optimality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rot="5400000" flipV="1">
            <a:off x="4457700" y="2095500"/>
            <a:ext cx="0" cy="571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V="1">
            <a:off x="3289300" y="3987800"/>
            <a:ext cx="1117600" cy="1117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Arc 3"/>
          <p:cNvSpPr>
            <a:spLocks/>
          </p:cNvSpPr>
          <p:nvPr/>
        </p:nvSpPr>
        <p:spPr bwMode="auto">
          <a:xfrm flipH="1" flipV="1">
            <a:off x="2514600" y="2362200"/>
            <a:ext cx="1219200" cy="213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0099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Arc 4"/>
          <p:cNvSpPr>
            <a:spLocks/>
          </p:cNvSpPr>
          <p:nvPr/>
        </p:nvSpPr>
        <p:spPr bwMode="auto">
          <a:xfrm flipV="1">
            <a:off x="3727450" y="2087563"/>
            <a:ext cx="1606550" cy="2409825"/>
          </a:xfrm>
          <a:custGeom>
            <a:avLst/>
            <a:gdLst>
              <a:gd name="G0" fmla="+- 86 0 0"/>
              <a:gd name="G1" fmla="+- 21600 0 0"/>
              <a:gd name="G2" fmla="+- 21600 0 0"/>
              <a:gd name="T0" fmla="*/ 0 w 21686"/>
              <a:gd name="T1" fmla="*/ 1 h 22025"/>
              <a:gd name="T2" fmla="*/ 21681 w 21686"/>
              <a:gd name="T3" fmla="*/ 22025 h 22025"/>
              <a:gd name="T4" fmla="*/ 86 w 21686"/>
              <a:gd name="T5" fmla="*/ 21600 h 22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6" h="22025" fill="none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</a:path>
              <a:path w="21686" h="22025" stroke="0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  <a:lnTo>
                  <a:pt x="86" y="21600"/>
                </a:lnTo>
                <a:close/>
              </a:path>
            </a:pathLst>
          </a:custGeom>
          <a:solidFill>
            <a:srgbClr val="0099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 rot="-341517">
            <a:off x="2514600" y="1828800"/>
            <a:ext cx="2819400" cy="838200"/>
          </a:xfrm>
          <a:prstGeom prst="ellipse">
            <a:avLst/>
          </a:prstGeom>
          <a:solidFill>
            <a:srgbClr val="0066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Arc 6"/>
          <p:cNvSpPr>
            <a:spLocks/>
          </p:cNvSpPr>
          <p:nvPr/>
        </p:nvSpPr>
        <p:spPr bwMode="auto">
          <a:xfrm flipV="1">
            <a:off x="3886200" y="2514600"/>
            <a:ext cx="920750" cy="1952625"/>
          </a:xfrm>
          <a:custGeom>
            <a:avLst/>
            <a:gdLst>
              <a:gd name="G0" fmla="+- 86 0 0"/>
              <a:gd name="G1" fmla="+- 21600 0 0"/>
              <a:gd name="G2" fmla="+- 21600 0 0"/>
              <a:gd name="T0" fmla="*/ 0 w 21686"/>
              <a:gd name="T1" fmla="*/ 1 h 22025"/>
              <a:gd name="T2" fmla="*/ 21681 w 21686"/>
              <a:gd name="T3" fmla="*/ 22025 h 22025"/>
              <a:gd name="T4" fmla="*/ 86 w 21686"/>
              <a:gd name="T5" fmla="*/ 21600 h 22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6" h="22025" fill="none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</a:path>
              <a:path w="21686" h="22025" stroke="0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  <a:lnTo>
                  <a:pt x="86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1600200" y="12954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381000" y="4953000"/>
            <a:ext cx="1219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943725" y="507682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GB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52400" y="6248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GB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600200" y="1143000"/>
            <a:ext cx="107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</a:t>
            </a:r>
            <a:r>
              <a:rPr lang="en-GB" baseline="-25000"/>
              <a:t>1</a:t>
            </a:r>
            <a:r>
              <a:rPr lang="en-GB"/>
              <a:t>,x</a:t>
            </a:r>
            <a:r>
              <a:rPr lang="en-GB" baseline="-25000"/>
              <a:t>2</a:t>
            </a:r>
            <a:r>
              <a:rPr lang="en-GB"/>
              <a:t>)</a:t>
            </a:r>
          </a:p>
        </p:txBody>
      </p:sp>
      <p:sp>
        <p:nvSpPr>
          <p:cNvPr id="31757" name="Arc 13"/>
          <p:cNvSpPr>
            <a:spLocks/>
          </p:cNvSpPr>
          <p:nvPr/>
        </p:nvSpPr>
        <p:spPr bwMode="auto">
          <a:xfrm flipH="1" flipV="1">
            <a:off x="2895600" y="2628900"/>
            <a:ext cx="920750" cy="1863725"/>
          </a:xfrm>
          <a:custGeom>
            <a:avLst/>
            <a:gdLst>
              <a:gd name="G0" fmla="+- 86 0 0"/>
              <a:gd name="G1" fmla="+- 21600 0 0"/>
              <a:gd name="G2" fmla="+- 21600 0 0"/>
              <a:gd name="T0" fmla="*/ 0 w 21686"/>
              <a:gd name="T1" fmla="*/ 1 h 22025"/>
              <a:gd name="T2" fmla="*/ 21681 w 21686"/>
              <a:gd name="T3" fmla="*/ 22025 h 22025"/>
              <a:gd name="T4" fmla="*/ 86 w 21686"/>
              <a:gd name="T5" fmla="*/ 21600 h 22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6" h="22025" fill="none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</a:path>
              <a:path w="21686" h="22025" stroke="0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  <a:lnTo>
                  <a:pt x="86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Arc 14"/>
          <p:cNvSpPr>
            <a:spLocks/>
          </p:cNvSpPr>
          <p:nvPr/>
        </p:nvSpPr>
        <p:spPr bwMode="auto">
          <a:xfrm flipH="1" flipV="1">
            <a:off x="3492500" y="2679700"/>
            <a:ext cx="476250" cy="1800225"/>
          </a:xfrm>
          <a:custGeom>
            <a:avLst/>
            <a:gdLst>
              <a:gd name="G0" fmla="+- 86 0 0"/>
              <a:gd name="G1" fmla="+- 21600 0 0"/>
              <a:gd name="G2" fmla="+- 21600 0 0"/>
              <a:gd name="T0" fmla="*/ 0 w 21686"/>
              <a:gd name="T1" fmla="*/ 1 h 22025"/>
              <a:gd name="T2" fmla="*/ 21681 w 21686"/>
              <a:gd name="T3" fmla="*/ 22025 h 22025"/>
              <a:gd name="T4" fmla="*/ 86 w 21686"/>
              <a:gd name="T5" fmla="*/ 21600 h 22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6" h="22025" fill="none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</a:path>
              <a:path w="21686" h="22025" stroke="0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  <a:lnTo>
                  <a:pt x="86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Arc 15"/>
          <p:cNvSpPr>
            <a:spLocks/>
          </p:cNvSpPr>
          <p:nvPr/>
        </p:nvSpPr>
        <p:spPr bwMode="auto">
          <a:xfrm flipV="1">
            <a:off x="3962400" y="2628900"/>
            <a:ext cx="412750" cy="1825625"/>
          </a:xfrm>
          <a:custGeom>
            <a:avLst/>
            <a:gdLst>
              <a:gd name="G0" fmla="+- 86 0 0"/>
              <a:gd name="G1" fmla="+- 21600 0 0"/>
              <a:gd name="G2" fmla="+- 21600 0 0"/>
              <a:gd name="T0" fmla="*/ 0 w 21686"/>
              <a:gd name="T1" fmla="*/ 1 h 22025"/>
              <a:gd name="T2" fmla="*/ 21681 w 21686"/>
              <a:gd name="T3" fmla="*/ 22025 h 22025"/>
              <a:gd name="T4" fmla="*/ 86 w 21686"/>
              <a:gd name="T5" fmla="*/ 21600 h 22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6" h="22025" fill="none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</a:path>
              <a:path w="21686" h="22025" stroke="0" extrusionOk="0">
                <a:moveTo>
                  <a:pt x="-1" y="0"/>
                </a:moveTo>
                <a:cubicBezTo>
                  <a:pt x="28" y="0"/>
                  <a:pt x="57" y="-1"/>
                  <a:pt x="86" y="-1"/>
                </a:cubicBezTo>
                <a:cubicBezTo>
                  <a:pt x="12015" y="0"/>
                  <a:pt x="21686" y="9670"/>
                  <a:pt x="21686" y="21600"/>
                </a:cubicBezTo>
                <a:cubicBezTo>
                  <a:pt x="21686" y="21741"/>
                  <a:pt x="21684" y="21883"/>
                  <a:pt x="21681" y="22025"/>
                </a:cubicBezTo>
                <a:lnTo>
                  <a:pt x="86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924300" y="4470400"/>
            <a:ext cx="0" cy="135890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3911600" y="4965700"/>
            <a:ext cx="889000" cy="88900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>
            <a:off x="698500" y="5829300"/>
            <a:ext cx="3200400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68300" y="53848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r>
              <a:rPr lang="en-GB" baseline="30000"/>
              <a:t>*</a:t>
            </a:r>
            <a:endParaRPr lang="en-GB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724400" y="44958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r>
              <a:rPr lang="en-GB" baseline="30000"/>
              <a:t>*</a:t>
            </a:r>
            <a:endParaRPr lang="en-GB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2971800" y="4495800"/>
            <a:ext cx="1778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70" name="Group 26"/>
          <p:cNvGrpSpPr>
            <a:grpSpLocks/>
          </p:cNvGrpSpPr>
          <p:nvPr/>
        </p:nvGrpSpPr>
        <p:grpSpPr bwMode="auto">
          <a:xfrm>
            <a:off x="5778500" y="1549400"/>
            <a:ext cx="3187700" cy="3187700"/>
            <a:chOff x="3640" y="976"/>
            <a:chExt cx="2008" cy="2008"/>
          </a:xfrm>
        </p:grpSpPr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3640" y="976"/>
              <a:ext cx="2008" cy="2008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1768" name="Object 24"/>
            <p:cNvGraphicFramePr>
              <a:graphicFrameLocks noChangeAspect="1"/>
            </p:cNvGraphicFramePr>
            <p:nvPr/>
          </p:nvGraphicFramePr>
          <p:xfrm>
            <a:off x="3808" y="1242"/>
            <a:ext cx="1781" cy="1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4" name="Equation" r:id="rId3" imgW="3733800" imgH="3263900" progId="Equation.DSMT36">
                    <p:embed/>
                  </p:oleObj>
                </mc:Choice>
                <mc:Fallback>
                  <p:oleObj name="Equation" r:id="rId3" imgW="3733800" imgH="3263900" progId="Equation.DSMT36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8" y="1242"/>
                          <a:ext cx="1781" cy="1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Multi-Dimensional Case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98525" y="1546225"/>
            <a:ext cx="474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At a maximum or minimum value of 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588000" y="1587500"/>
          <a:ext cx="2603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3" name="Equation" r:id="rId3" imgW="2603500" imgH="368300" progId="Equation.DSMT4">
                  <p:embed/>
                </p:oleObj>
              </mc:Choice>
              <mc:Fallback>
                <p:oleObj name="Equation" r:id="rId3" imgW="26035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1587500"/>
                        <a:ext cx="2603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98525" y="2092325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we must have:</a:t>
            </a: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130550" y="2127250"/>
          <a:ext cx="100330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4" name="Equation" r:id="rId5" imgW="1003300" imgH="3263900" progId="Equation.DSMT4">
                  <p:embed/>
                </p:oleObj>
              </mc:Choice>
              <mc:Fallback>
                <p:oleObj name="Equation" r:id="rId5" imgW="1003300" imgH="3263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2127250"/>
                        <a:ext cx="1003300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80975" y="5775325"/>
            <a:ext cx="881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 point where these conditions are satisfied is called a </a:t>
            </a:r>
            <a:r>
              <a:rPr lang="en-GB" i="1"/>
              <a:t>stationary point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0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Sufficient Conditions for Optimality</a:t>
            </a:r>
          </a:p>
        </p:txBody>
      </p:sp>
      <p:sp>
        <p:nvSpPr>
          <p:cNvPr id="32770" name="Line 2"/>
          <p:cNvSpPr>
            <a:spLocks noChangeShapeType="1"/>
          </p:cNvSpPr>
          <p:nvPr/>
        </p:nvSpPr>
        <p:spPr bwMode="auto">
          <a:xfrm rot="5400000" flipV="1">
            <a:off x="4457700" y="2095500"/>
            <a:ext cx="0" cy="571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 flipV="1">
            <a:off x="3276600" y="3987800"/>
            <a:ext cx="1117600" cy="1117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>
            <a:off x="2959100" y="4495800"/>
            <a:ext cx="1778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1600200" y="12954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381000" y="4953000"/>
            <a:ext cx="1219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943725" y="507682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GB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52400" y="6248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GB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600200" y="1143000"/>
            <a:ext cx="107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</a:t>
            </a:r>
            <a:r>
              <a:rPr lang="en-GB" baseline="-25000"/>
              <a:t>1</a:t>
            </a:r>
            <a:r>
              <a:rPr lang="en-GB"/>
              <a:t>,x</a:t>
            </a:r>
            <a:r>
              <a:rPr lang="en-GB" baseline="-25000"/>
              <a:t>2</a:t>
            </a:r>
            <a:r>
              <a:rPr lang="en-GB"/>
              <a:t>)</a:t>
            </a:r>
          </a:p>
        </p:txBody>
      </p:sp>
      <p:grpSp>
        <p:nvGrpSpPr>
          <p:cNvPr id="32794" name="Group 26"/>
          <p:cNvGrpSpPr>
            <a:grpSpLocks/>
          </p:cNvGrpSpPr>
          <p:nvPr/>
        </p:nvGrpSpPr>
        <p:grpSpPr bwMode="auto">
          <a:xfrm>
            <a:off x="2514600" y="1828800"/>
            <a:ext cx="2819400" cy="2668588"/>
            <a:chOff x="1584" y="1152"/>
            <a:chExt cx="1776" cy="1681"/>
          </a:xfrm>
        </p:grpSpPr>
        <p:sp>
          <p:nvSpPr>
            <p:cNvPr id="32773" name="Arc 5"/>
            <p:cNvSpPr>
              <a:spLocks/>
            </p:cNvSpPr>
            <p:nvPr/>
          </p:nvSpPr>
          <p:spPr bwMode="auto">
            <a:xfrm flipH="1" flipV="1">
              <a:off x="1584" y="1488"/>
              <a:ext cx="768" cy="13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99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Arc 6"/>
            <p:cNvSpPr>
              <a:spLocks/>
            </p:cNvSpPr>
            <p:nvPr/>
          </p:nvSpPr>
          <p:spPr bwMode="auto">
            <a:xfrm flipV="1">
              <a:off x="2348" y="1315"/>
              <a:ext cx="1012" cy="1518"/>
            </a:xfrm>
            <a:custGeom>
              <a:avLst/>
              <a:gdLst>
                <a:gd name="G0" fmla="+- 86 0 0"/>
                <a:gd name="G1" fmla="+- 21600 0 0"/>
                <a:gd name="G2" fmla="+- 21600 0 0"/>
                <a:gd name="T0" fmla="*/ 0 w 21686"/>
                <a:gd name="T1" fmla="*/ 1 h 22025"/>
                <a:gd name="T2" fmla="*/ 21681 w 21686"/>
                <a:gd name="T3" fmla="*/ 22025 h 22025"/>
                <a:gd name="T4" fmla="*/ 86 w 21686"/>
                <a:gd name="T5" fmla="*/ 21600 h 2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6" h="22025" fill="none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</a:path>
                <a:path w="21686" h="22025" stroke="0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rgbClr val="0099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 rot="-341517">
              <a:off x="1584" y="1152"/>
              <a:ext cx="1776" cy="528"/>
            </a:xfrm>
            <a:prstGeom prst="ellipse">
              <a:avLst/>
            </a:prstGeom>
            <a:solidFill>
              <a:srgbClr val="0066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rc 8"/>
            <p:cNvSpPr>
              <a:spLocks/>
            </p:cNvSpPr>
            <p:nvPr/>
          </p:nvSpPr>
          <p:spPr bwMode="auto">
            <a:xfrm flipV="1">
              <a:off x="2448" y="1584"/>
              <a:ext cx="580" cy="1230"/>
            </a:xfrm>
            <a:custGeom>
              <a:avLst/>
              <a:gdLst>
                <a:gd name="G0" fmla="+- 86 0 0"/>
                <a:gd name="G1" fmla="+- 21600 0 0"/>
                <a:gd name="G2" fmla="+- 21600 0 0"/>
                <a:gd name="T0" fmla="*/ 0 w 21686"/>
                <a:gd name="T1" fmla="*/ 1 h 22025"/>
                <a:gd name="T2" fmla="*/ 21681 w 21686"/>
                <a:gd name="T3" fmla="*/ 22025 h 22025"/>
                <a:gd name="T4" fmla="*/ 86 w 21686"/>
                <a:gd name="T5" fmla="*/ 21600 h 2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6" h="22025" fill="none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</a:path>
                <a:path w="21686" h="22025" stroke="0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  <a:lnTo>
                    <a:pt x="86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Arc 14"/>
            <p:cNvSpPr>
              <a:spLocks/>
            </p:cNvSpPr>
            <p:nvPr/>
          </p:nvSpPr>
          <p:spPr bwMode="auto">
            <a:xfrm flipH="1" flipV="1">
              <a:off x="1824" y="1656"/>
              <a:ext cx="580" cy="1174"/>
            </a:xfrm>
            <a:custGeom>
              <a:avLst/>
              <a:gdLst>
                <a:gd name="G0" fmla="+- 86 0 0"/>
                <a:gd name="G1" fmla="+- 21600 0 0"/>
                <a:gd name="G2" fmla="+- 21600 0 0"/>
                <a:gd name="T0" fmla="*/ 0 w 21686"/>
                <a:gd name="T1" fmla="*/ 1 h 22025"/>
                <a:gd name="T2" fmla="*/ 21681 w 21686"/>
                <a:gd name="T3" fmla="*/ 22025 h 22025"/>
                <a:gd name="T4" fmla="*/ 86 w 21686"/>
                <a:gd name="T5" fmla="*/ 21600 h 2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6" h="22025" fill="none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</a:path>
                <a:path w="21686" h="22025" stroke="0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  <a:lnTo>
                    <a:pt x="86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Arc 15"/>
            <p:cNvSpPr>
              <a:spLocks/>
            </p:cNvSpPr>
            <p:nvPr/>
          </p:nvSpPr>
          <p:spPr bwMode="auto">
            <a:xfrm flipH="1" flipV="1">
              <a:off x="2200" y="1688"/>
              <a:ext cx="300" cy="1134"/>
            </a:xfrm>
            <a:custGeom>
              <a:avLst/>
              <a:gdLst>
                <a:gd name="G0" fmla="+- 86 0 0"/>
                <a:gd name="G1" fmla="+- 21600 0 0"/>
                <a:gd name="G2" fmla="+- 21600 0 0"/>
                <a:gd name="T0" fmla="*/ 0 w 21686"/>
                <a:gd name="T1" fmla="*/ 1 h 22025"/>
                <a:gd name="T2" fmla="*/ 21681 w 21686"/>
                <a:gd name="T3" fmla="*/ 22025 h 22025"/>
                <a:gd name="T4" fmla="*/ 86 w 21686"/>
                <a:gd name="T5" fmla="*/ 21600 h 2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6" h="22025" fill="none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</a:path>
                <a:path w="21686" h="22025" stroke="0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  <a:lnTo>
                    <a:pt x="86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Arc 16"/>
            <p:cNvSpPr>
              <a:spLocks/>
            </p:cNvSpPr>
            <p:nvPr/>
          </p:nvSpPr>
          <p:spPr bwMode="auto">
            <a:xfrm flipV="1">
              <a:off x="2496" y="1656"/>
              <a:ext cx="260" cy="1150"/>
            </a:xfrm>
            <a:custGeom>
              <a:avLst/>
              <a:gdLst>
                <a:gd name="G0" fmla="+- 86 0 0"/>
                <a:gd name="G1" fmla="+- 21600 0 0"/>
                <a:gd name="G2" fmla="+- 21600 0 0"/>
                <a:gd name="T0" fmla="*/ 0 w 21686"/>
                <a:gd name="T1" fmla="*/ 1 h 22025"/>
                <a:gd name="T2" fmla="*/ 21681 w 21686"/>
                <a:gd name="T3" fmla="*/ 22025 h 22025"/>
                <a:gd name="T4" fmla="*/ 86 w 21686"/>
                <a:gd name="T5" fmla="*/ 21600 h 2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6" h="22025" fill="none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</a:path>
                <a:path w="21686" h="22025" stroke="0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  <a:lnTo>
                    <a:pt x="86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04" name="Group 36"/>
          <p:cNvGrpSpPr>
            <a:grpSpLocks/>
          </p:cNvGrpSpPr>
          <p:nvPr/>
        </p:nvGrpSpPr>
        <p:grpSpPr bwMode="auto">
          <a:xfrm>
            <a:off x="5651500" y="1968500"/>
            <a:ext cx="2819400" cy="2706688"/>
            <a:chOff x="3560" y="1072"/>
            <a:chExt cx="1776" cy="1705"/>
          </a:xfrm>
        </p:grpSpPr>
        <p:sp>
          <p:nvSpPr>
            <p:cNvPr id="32798" name="Oval 30"/>
            <p:cNvSpPr>
              <a:spLocks noChangeArrowheads="1"/>
            </p:cNvSpPr>
            <p:nvPr/>
          </p:nvSpPr>
          <p:spPr bwMode="auto">
            <a:xfrm rot="-341517" flipH="1" flipV="1">
              <a:off x="3560" y="2225"/>
              <a:ext cx="1776" cy="528"/>
            </a:xfrm>
            <a:prstGeom prst="ellipse">
              <a:avLst/>
            </a:prstGeom>
            <a:solidFill>
              <a:srgbClr val="0099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Arc 28"/>
            <p:cNvSpPr>
              <a:spLocks/>
            </p:cNvSpPr>
            <p:nvPr/>
          </p:nvSpPr>
          <p:spPr bwMode="auto">
            <a:xfrm>
              <a:off x="4568" y="1073"/>
              <a:ext cx="768" cy="13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99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Arc 29"/>
            <p:cNvSpPr>
              <a:spLocks/>
            </p:cNvSpPr>
            <p:nvPr/>
          </p:nvSpPr>
          <p:spPr bwMode="auto">
            <a:xfrm flipH="1">
              <a:off x="3560" y="1072"/>
              <a:ext cx="1012" cy="1518"/>
            </a:xfrm>
            <a:custGeom>
              <a:avLst/>
              <a:gdLst>
                <a:gd name="G0" fmla="+- 86 0 0"/>
                <a:gd name="G1" fmla="+- 21600 0 0"/>
                <a:gd name="G2" fmla="+- 21600 0 0"/>
                <a:gd name="T0" fmla="*/ 0 w 21686"/>
                <a:gd name="T1" fmla="*/ 1 h 22025"/>
                <a:gd name="T2" fmla="*/ 21681 w 21686"/>
                <a:gd name="T3" fmla="*/ 22025 h 22025"/>
                <a:gd name="T4" fmla="*/ 86 w 21686"/>
                <a:gd name="T5" fmla="*/ 21600 h 2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6" h="22025" fill="none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</a:path>
                <a:path w="21686" h="22025" stroke="0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rgbClr val="0099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Arc 31"/>
            <p:cNvSpPr>
              <a:spLocks/>
            </p:cNvSpPr>
            <p:nvPr/>
          </p:nvSpPr>
          <p:spPr bwMode="auto">
            <a:xfrm flipH="1">
              <a:off x="3892" y="1091"/>
              <a:ext cx="580" cy="1654"/>
            </a:xfrm>
            <a:custGeom>
              <a:avLst/>
              <a:gdLst>
                <a:gd name="G0" fmla="+- 86 0 0"/>
                <a:gd name="G1" fmla="+- 21600 0 0"/>
                <a:gd name="G2" fmla="+- 21600 0 0"/>
                <a:gd name="T0" fmla="*/ 0 w 21686"/>
                <a:gd name="T1" fmla="*/ 1 h 22025"/>
                <a:gd name="T2" fmla="*/ 21681 w 21686"/>
                <a:gd name="T3" fmla="*/ 22025 h 22025"/>
                <a:gd name="T4" fmla="*/ 86 w 21686"/>
                <a:gd name="T5" fmla="*/ 21600 h 2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6" h="22025" fill="none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</a:path>
                <a:path w="21686" h="22025" stroke="0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  <a:lnTo>
                    <a:pt x="86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Arc 32"/>
            <p:cNvSpPr>
              <a:spLocks/>
            </p:cNvSpPr>
            <p:nvPr/>
          </p:nvSpPr>
          <p:spPr bwMode="auto">
            <a:xfrm>
              <a:off x="4516" y="1075"/>
              <a:ext cx="580" cy="1542"/>
            </a:xfrm>
            <a:custGeom>
              <a:avLst/>
              <a:gdLst>
                <a:gd name="G0" fmla="+- 86 0 0"/>
                <a:gd name="G1" fmla="+- 21600 0 0"/>
                <a:gd name="G2" fmla="+- 21600 0 0"/>
                <a:gd name="T0" fmla="*/ 0 w 21686"/>
                <a:gd name="T1" fmla="*/ 1 h 22025"/>
                <a:gd name="T2" fmla="*/ 21681 w 21686"/>
                <a:gd name="T3" fmla="*/ 22025 h 22025"/>
                <a:gd name="T4" fmla="*/ 86 w 21686"/>
                <a:gd name="T5" fmla="*/ 21600 h 2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6" h="22025" fill="none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</a:path>
                <a:path w="21686" h="22025" stroke="0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  <a:lnTo>
                    <a:pt x="86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Arc 33"/>
            <p:cNvSpPr>
              <a:spLocks/>
            </p:cNvSpPr>
            <p:nvPr/>
          </p:nvSpPr>
          <p:spPr bwMode="auto">
            <a:xfrm>
              <a:off x="4420" y="1083"/>
              <a:ext cx="300" cy="1614"/>
            </a:xfrm>
            <a:custGeom>
              <a:avLst/>
              <a:gdLst>
                <a:gd name="G0" fmla="+- 86 0 0"/>
                <a:gd name="G1" fmla="+- 21600 0 0"/>
                <a:gd name="G2" fmla="+- 21600 0 0"/>
                <a:gd name="T0" fmla="*/ 0 w 21686"/>
                <a:gd name="T1" fmla="*/ 1 h 22025"/>
                <a:gd name="T2" fmla="*/ 21681 w 21686"/>
                <a:gd name="T3" fmla="*/ 22025 h 22025"/>
                <a:gd name="T4" fmla="*/ 86 w 21686"/>
                <a:gd name="T5" fmla="*/ 21600 h 2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6" h="22025" fill="none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</a:path>
                <a:path w="21686" h="22025" stroke="0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  <a:lnTo>
                    <a:pt x="86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Arc 34"/>
            <p:cNvSpPr>
              <a:spLocks/>
            </p:cNvSpPr>
            <p:nvPr/>
          </p:nvSpPr>
          <p:spPr bwMode="auto">
            <a:xfrm flipH="1">
              <a:off x="4164" y="1099"/>
              <a:ext cx="260" cy="1678"/>
            </a:xfrm>
            <a:custGeom>
              <a:avLst/>
              <a:gdLst>
                <a:gd name="G0" fmla="+- 86 0 0"/>
                <a:gd name="G1" fmla="+- 21600 0 0"/>
                <a:gd name="G2" fmla="+- 21600 0 0"/>
                <a:gd name="T0" fmla="*/ 0 w 21686"/>
                <a:gd name="T1" fmla="*/ 1 h 22025"/>
                <a:gd name="T2" fmla="*/ 21681 w 21686"/>
                <a:gd name="T3" fmla="*/ 22025 h 22025"/>
                <a:gd name="T4" fmla="*/ 86 w 21686"/>
                <a:gd name="T5" fmla="*/ 21600 h 2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6" h="22025" fill="none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</a:path>
                <a:path w="21686" h="22025" stroke="0" extrusionOk="0">
                  <a:moveTo>
                    <a:pt x="-1" y="0"/>
                  </a:moveTo>
                  <a:cubicBezTo>
                    <a:pt x="28" y="0"/>
                    <a:pt x="57" y="-1"/>
                    <a:pt x="86" y="-1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21741"/>
                    <a:pt x="21684" y="21883"/>
                    <a:pt x="21681" y="22025"/>
                  </a:cubicBezTo>
                  <a:lnTo>
                    <a:pt x="86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3438525" y="1139825"/>
            <a:ext cx="137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CC0000"/>
                </a:solidFill>
              </a:rPr>
              <a:t>minimum</a:t>
            </a:r>
            <a:endParaRPr lang="en-GB"/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6511925" y="1139825"/>
            <a:ext cx="142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CC0000"/>
                </a:solidFill>
              </a:rPr>
              <a:t>maximum</a:t>
            </a:r>
            <a:endParaRPr lang="en-GB"/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 flipV="1">
            <a:off x="6464300" y="1485900"/>
            <a:ext cx="1117600" cy="1117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>
            <a:off x="6146800" y="1993900"/>
            <a:ext cx="1778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4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Sufficient Conditions for Optimality</a:t>
            </a:r>
          </a:p>
        </p:txBody>
      </p:sp>
      <p:sp>
        <p:nvSpPr>
          <p:cNvPr id="33839" name="Freeform 47"/>
          <p:cNvSpPr>
            <a:spLocks/>
          </p:cNvSpPr>
          <p:nvPr/>
        </p:nvSpPr>
        <p:spPr bwMode="auto">
          <a:xfrm>
            <a:off x="3409950" y="2665413"/>
            <a:ext cx="3971925" cy="2201862"/>
          </a:xfrm>
          <a:custGeom>
            <a:avLst/>
            <a:gdLst>
              <a:gd name="T0" fmla="*/ 20 w 2502"/>
              <a:gd name="T1" fmla="*/ 369 h 1387"/>
              <a:gd name="T2" fmla="*/ 420 w 2502"/>
              <a:gd name="T3" fmla="*/ 537 h 1387"/>
              <a:gd name="T4" fmla="*/ 724 w 2502"/>
              <a:gd name="T5" fmla="*/ 553 h 1387"/>
              <a:gd name="T6" fmla="*/ 1148 w 2502"/>
              <a:gd name="T7" fmla="*/ 489 h 1387"/>
              <a:gd name="T8" fmla="*/ 1412 w 2502"/>
              <a:gd name="T9" fmla="*/ 385 h 1387"/>
              <a:gd name="T10" fmla="*/ 1564 w 2502"/>
              <a:gd name="T11" fmla="*/ 209 h 1387"/>
              <a:gd name="T12" fmla="*/ 1700 w 2502"/>
              <a:gd name="T13" fmla="*/ 25 h 1387"/>
              <a:gd name="T14" fmla="*/ 2204 w 2502"/>
              <a:gd name="T15" fmla="*/ 353 h 1387"/>
              <a:gd name="T16" fmla="*/ 2364 w 2502"/>
              <a:gd name="T17" fmla="*/ 905 h 1387"/>
              <a:gd name="T18" fmla="*/ 2380 w 2502"/>
              <a:gd name="T19" fmla="*/ 1017 h 1387"/>
              <a:gd name="T20" fmla="*/ 2324 w 2502"/>
              <a:gd name="T21" fmla="*/ 1033 h 1387"/>
              <a:gd name="T22" fmla="*/ 2212 w 2502"/>
              <a:gd name="T23" fmla="*/ 1049 h 1387"/>
              <a:gd name="T24" fmla="*/ 580 w 2502"/>
              <a:gd name="T25" fmla="*/ 1337 h 1387"/>
              <a:gd name="T26" fmla="*/ 500 w 2502"/>
              <a:gd name="T27" fmla="*/ 1353 h 1387"/>
              <a:gd name="T28" fmla="*/ 524 w 2502"/>
              <a:gd name="T29" fmla="*/ 1193 h 1387"/>
              <a:gd name="T30" fmla="*/ 508 w 2502"/>
              <a:gd name="T31" fmla="*/ 1025 h 1387"/>
              <a:gd name="T32" fmla="*/ 460 w 2502"/>
              <a:gd name="T33" fmla="*/ 825 h 1387"/>
              <a:gd name="T34" fmla="*/ 388 w 2502"/>
              <a:gd name="T35" fmla="*/ 681 h 1387"/>
              <a:gd name="T36" fmla="*/ 300 w 2502"/>
              <a:gd name="T37" fmla="*/ 545 h 1387"/>
              <a:gd name="T38" fmla="*/ 20 w 2502"/>
              <a:gd name="T39" fmla="*/ 369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02" h="1387">
                <a:moveTo>
                  <a:pt x="20" y="369"/>
                </a:moveTo>
                <a:cubicBezTo>
                  <a:pt x="40" y="367"/>
                  <a:pt x="302" y="506"/>
                  <a:pt x="420" y="537"/>
                </a:cubicBezTo>
                <a:cubicBezTo>
                  <a:pt x="537" y="567"/>
                  <a:pt x="602" y="560"/>
                  <a:pt x="724" y="553"/>
                </a:cubicBezTo>
                <a:cubicBezTo>
                  <a:pt x="845" y="545"/>
                  <a:pt x="1033" y="517"/>
                  <a:pt x="1148" y="489"/>
                </a:cubicBezTo>
                <a:cubicBezTo>
                  <a:pt x="1262" y="461"/>
                  <a:pt x="1342" y="431"/>
                  <a:pt x="1412" y="385"/>
                </a:cubicBezTo>
                <a:cubicBezTo>
                  <a:pt x="1481" y="338"/>
                  <a:pt x="1516" y="268"/>
                  <a:pt x="1564" y="209"/>
                </a:cubicBezTo>
                <a:cubicBezTo>
                  <a:pt x="1611" y="149"/>
                  <a:pt x="1593" y="0"/>
                  <a:pt x="1700" y="25"/>
                </a:cubicBezTo>
                <a:cubicBezTo>
                  <a:pt x="1806" y="49"/>
                  <a:pt x="2093" y="206"/>
                  <a:pt x="2204" y="353"/>
                </a:cubicBezTo>
                <a:cubicBezTo>
                  <a:pt x="2314" y="499"/>
                  <a:pt x="2334" y="794"/>
                  <a:pt x="2364" y="905"/>
                </a:cubicBezTo>
                <a:cubicBezTo>
                  <a:pt x="2393" y="1015"/>
                  <a:pt x="2386" y="995"/>
                  <a:pt x="2380" y="1017"/>
                </a:cubicBezTo>
                <a:cubicBezTo>
                  <a:pt x="2373" y="1038"/>
                  <a:pt x="2351" y="1027"/>
                  <a:pt x="2324" y="1033"/>
                </a:cubicBezTo>
                <a:cubicBezTo>
                  <a:pt x="2296" y="1038"/>
                  <a:pt x="2502" y="998"/>
                  <a:pt x="2212" y="1049"/>
                </a:cubicBezTo>
                <a:cubicBezTo>
                  <a:pt x="1921" y="1099"/>
                  <a:pt x="865" y="1286"/>
                  <a:pt x="580" y="1337"/>
                </a:cubicBezTo>
                <a:cubicBezTo>
                  <a:pt x="294" y="1387"/>
                  <a:pt x="509" y="1376"/>
                  <a:pt x="500" y="1353"/>
                </a:cubicBezTo>
                <a:cubicBezTo>
                  <a:pt x="490" y="1329"/>
                  <a:pt x="522" y="1247"/>
                  <a:pt x="524" y="1193"/>
                </a:cubicBezTo>
                <a:cubicBezTo>
                  <a:pt x="525" y="1138"/>
                  <a:pt x="518" y="1086"/>
                  <a:pt x="508" y="1025"/>
                </a:cubicBezTo>
                <a:cubicBezTo>
                  <a:pt x="497" y="963"/>
                  <a:pt x="479" y="882"/>
                  <a:pt x="460" y="825"/>
                </a:cubicBezTo>
                <a:cubicBezTo>
                  <a:pt x="440" y="767"/>
                  <a:pt x="414" y="727"/>
                  <a:pt x="388" y="681"/>
                </a:cubicBezTo>
                <a:cubicBezTo>
                  <a:pt x="361" y="634"/>
                  <a:pt x="360" y="595"/>
                  <a:pt x="300" y="545"/>
                </a:cubicBezTo>
                <a:cubicBezTo>
                  <a:pt x="240" y="494"/>
                  <a:pt x="0" y="370"/>
                  <a:pt x="20" y="369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Line 2"/>
          <p:cNvSpPr>
            <a:spLocks noChangeShapeType="1"/>
          </p:cNvSpPr>
          <p:nvPr/>
        </p:nvSpPr>
        <p:spPr bwMode="auto">
          <a:xfrm rot="5400000" flipV="1">
            <a:off x="4457700" y="2095500"/>
            <a:ext cx="0" cy="571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1600200" y="12954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>
            <a:off x="381000" y="4953000"/>
            <a:ext cx="1219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943725" y="507682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GB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52400" y="6248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GB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600200" y="1143000"/>
            <a:ext cx="107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f(x</a:t>
            </a:r>
            <a:r>
              <a:rPr lang="en-GB" baseline="-25000"/>
              <a:t>1</a:t>
            </a:r>
            <a:r>
              <a:rPr lang="en-GB"/>
              <a:t>,x</a:t>
            </a:r>
            <a:r>
              <a:rPr lang="en-GB" baseline="-25000"/>
              <a:t>2</a:t>
            </a:r>
            <a:r>
              <a:rPr lang="en-GB"/>
              <a:t>)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3489325" y="1914525"/>
            <a:ext cx="171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CC0000"/>
                </a:solidFill>
              </a:rPr>
              <a:t>Saddle point</a:t>
            </a:r>
            <a:endParaRPr lang="en-GB"/>
          </a:p>
        </p:txBody>
      </p:sp>
      <p:sp>
        <p:nvSpPr>
          <p:cNvPr id="33835" name="Freeform 43"/>
          <p:cNvSpPr>
            <a:spLocks/>
          </p:cNvSpPr>
          <p:nvPr/>
        </p:nvSpPr>
        <p:spPr bwMode="auto">
          <a:xfrm>
            <a:off x="4851400" y="3530600"/>
            <a:ext cx="625475" cy="1066800"/>
          </a:xfrm>
          <a:custGeom>
            <a:avLst/>
            <a:gdLst>
              <a:gd name="T0" fmla="*/ 0 w 394"/>
              <a:gd name="T1" fmla="*/ 0 h 672"/>
              <a:gd name="T2" fmla="*/ 224 w 394"/>
              <a:gd name="T3" fmla="*/ 112 h 672"/>
              <a:gd name="T4" fmla="*/ 368 w 394"/>
              <a:gd name="T5" fmla="*/ 368 h 672"/>
              <a:gd name="T6" fmla="*/ 384 w 394"/>
              <a:gd name="T7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4" h="672">
                <a:moveTo>
                  <a:pt x="0" y="0"/>
                </a:moveTo>
                <a:cubicBezTo>
                  <a:pt x="81" y="25"/>
                  <a:pt x="162" y="50"/>
                  <a:pt x="224" y="112"/>
                </a:cubicBezTo>
                <a:cubicBezTo>
                  <a:pt x="285" y="173"/>
                  <a:pt x="341" y="274"/>
                  <a:pt x="368" y="368"/>
                </a:cubicBezTo>
                <a:cubicBezTo>
                  <a:pt x="394" y="461"/>
                  <a:pt x="389" y="566"/>
                  <a:pt x="384" y="67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29" name="Group 37"/>
          <p:cNvGrpSpPr>
            <a:grpSpLocks/>
          </p:cNvGrpSpPr>
          <p:nvPr/>
        </p:nvGrpSpPr>
        <p:grpSpPr bwMode="auto">
          <a:xfrm>
            <a:off x="2106613" y="3113088"/>
            <a:ext cx="2235200" cy="1631950"/>
            <a:chOff x="1327" y="1961"/>
            <a:chExt cx="1408" cy="1028"/>
          </a:xfrm>
        </p:grpSpPr>
        <p:sp>
          <p:nvSpPr>
            <p:cNvPr id="33819" name="Arc 27"/>
            <p:cNvSpPr>
              <a:spLocks/>
            </p:cNvSpPr>
            <p:nvPr/>
          </p:nvSpPr>
          <p:spPr bwMode="auto">
            <a:xfrm rot="666718">
              <a:off x="2022" y="2102"/>
              <a:ext cx="713" cy="8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99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Arc 28"/>
            <p:cNvSpPr>
              <a:spLocks/>
            </p:cNvSpPr>
            <p:nvPr/>
          </p:nvSpPr>
          <p:spPr bwMode="auto">
            <a:xfrm rot="666718" flipH="1">
              <a:off x="1327" y="1961"/>
              <a:ext cx="713" cy="8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99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40" name="Line 48"/>
          <p:cNvSpPr>
            <a:spLocks noChangeShapeType="1"/>
          </p:cNvSpPr>
          <p:nvPr/>
        </p:nvSpPr>
        <p:spPr bwMode="auto">
          <a:xfrm>
            <a:off x="1955800" y="4381500"/>
            <a:ext cx="223520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Line 49"/>
          <p:cNvSpPr>
            <a:spLocks noChangeShapeType="1"/>
          </p:cNvSpPr>
          <p:nvPr/>
        </p:nvSpPr>
        <p:spPr bwMode="auto">
          <a:xfrm>
            <a:off x="4318000" y="2324100"/>
            <a:ext cx="495300" cy="1016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2" name="Line 50"/>
          <p:cNvSpPr>
            <a:spLocks noChangeShapeType="1"/>
          </p:cNvSpPr>
          <p:nvPr/>
        </p:nvSpPr>
        <p:spPr bwMode="auto">
          <a:xfrm flipV="1">
            <a:off x="4292600" y="3009900"/>
            <a:ext cx="1117600" cy="1117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Line 51"/>
          <p:cNvSpPr>
            <a:spLocks noChangeShapeType="1"/>
          </p:cNvSpPr>
          <p:nvPr/>
        </p:nvSpPr>
        <p:spPr bwMode="auto">
          <a:xfrm>
            <a:off x="3975100" y="3517900"/>
            <a:ext cx="1778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Sufficient Conditions for Optimality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406650" y="2432050"/>
          <a:ext cx="440690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9" name="Equation" r:id="rId3" imgW="4406900" imgH="3136900" progId="Equation.DSMT4">
                  <p:embed/>
                </p:oleObj>
              </mc:Choice>
              <mc:Fallback>
                <p:oleObj name="Equation" r:id="rId3" imgW="4406900" imgH="3136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2432050"/>
                        <a:ext cx="4406900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425575" y="1558925"/>
            <a:ext cx="650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Calculate the Hessian matrix at the stationary point: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Sufficient Conditions for Optimality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Calculate the eigenvalues of the Hessian matrix at the stationary point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If all the eigenvalues are greater or equal to zero: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The matrix is positive semi-definite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The stationary point is a minimum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If all the eigenvalues are less or equal to zero: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The matrix is negative semi-definite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The stationary point is a maximum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If some or the eigenvalues are positive and other are negative: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The stationary point is a saddle point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eigenvalues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1560" y="1412776"/>
            <a:ext cx="6571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The eigenvalues of a matrix</a:t>
            </a:r>
            <a:r>
              <a:rPr lang="en-US" dirty="0"/>
              <a:t> </a:t>
            </a:r>
            <a:r>
              <a:rPr lang="en-US" sz="2800" dirty="0"/>
              <a:t>A </a:t>
            </a:r>
            <a:r>
              <a:rPr lang="en-US" sz="2800" dirty="0">
                <a:latin typeface="+mn-lt"/>
              </a:rPr>
              <a:t>are such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0642" y="2276872"/>
                <a:ext cx="23580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et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42" y="2276872"/>
                <a:ext cx="2358083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0335" y="3045828"/>
            <a:ext cx="460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Where 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>
                <a:latin typeface="+mn-lt"/>
              </a:rPr>
              <a:t>is the identity matrix: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8064" y="2852936"/>
                <a:ext cx="165429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852936"/>
                <a:ext cx="1654299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44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526" tIns="41031" rIns="83526" bIns="41031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Types of Power Plants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526" tIns="41031" rIns="83526" bIns="41031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Thermal power plants</a:t>
            </a:r>
          </a:p>
          <a:p>
            <a:r>
              <a:rPr lang="en-GB" dirty="0"/>
              <a:t>Renewable energy sources</a:t>
            </a:r>
          </a:p>
          <a:p>
            <a:r>
              <a:rPr lang="en-GB" dirty="0"/>
              <a:t>Hydro power plants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4283968" cy="365125"/>
          </a:xfrm>
        </p:spPr>
        <p:txBody>
          <a:bodyPr/>
          <a:lstStyle/>
          <a:p>
            <a:r>
              <a:rPr lang="en-US"/>
              <a:t>© 2018 D. Kirschen and University of Washington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2C796-23C0-014B-AEC3-0FC6881717DE}" type="slidenum">
              <a:rPr lang="en-GB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0430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6" name="Rectangle 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Contours</a:t>
            </a:r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>
            <a:off x="1600200" y="3136900"/>
            <a:ext cx="6070600" cy="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1600200" y="2133600"/>
            <a:ext cx="6223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70" name="Group 58"/>
          <p:cNvGrpSpPr>
            <a:grpSpLocks/>
          </p:cNvGrpSpPr>
          <p:nvPr/>
        </p:nvGrpSpPr>
        <p:grpSpPr bwMode="auto">
          <a:xfrm>
            <a:off x="152400" y="1143000"/>
            <a:ext cx="7229475" cy="5562600"/>
            <a:chOff x="96" y="720"/>
            <a:chExt cx="4554" cy="3504"/>
          </a:xfrm>
        </p:grpSpPr>
        <p:grpSp>
          <p:nvGrpSpPr>
            <p:cNvPr id="38969" name="Group 57"/>
            <p:cNvGrpSpPr>
              <a:grpSpLocks/>
            </p:cNvGrpSpPr>
            <p:nvPr/>
          </p:nvGrpSpPr>
          <p:grpSpPr bwMode="auto">
            <a:xfrm>
              <a:off x="96" y="720"/>
              <a:ext cx="4554" cy="3504"/>
              <a:chOff x="96" y="720"/>
              <a:chExt cx="4554" cy="3504"/>
            </a:xfrm>
          </p:grpSpPr>
          <p:sp>
            <p:nvSpPr>
              <p:cNvPr id="38914" name="Line 2"/>
              <p:cNvSpPr>
                <a:spLocks noChangeShapeType="1"/>
              </p:cNvSpPr>
              <p:nvPr/>
            </p:nvSpPr>
            <p:spPr bwMode="auto">
              <a:xfrm rot="5400000" flipV="1">
                <a:off x="2808" y="1320"/>
                <a:ext cx="0" cy="3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18" name="Line 6"/>
              <p:cNvSpPr>
                <a:spLocks noChangeShapeType="1"/>
              </p:cNvSpPr>
              <p:nvPr/>
            </p:nvSpPr>
            <p:spPr bwMode="auto">
              <a:xfrm flipV="1">
                <a:off x="1008" y="816"/>
                <a:ext cx="0" cy="23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19" name="Line 7"/>
              <p:cNvSpPr>
                <a:spLocks noChangeShapeType="1"/>
              </p:cNvSpPr>
              <p:nvPr/>
            </p:nvSpPr>
            <p:spPr bwMode="auto">
              <a:xfrm flipH="1">
                <a:off x="240" y="3120"/>
                <a:ext cx="768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0" name="Text Box 8"/>
              <p:cNvSpPr txBox="1">
                <a:spLocks noChangeArrowheads="1"/>
              </p:cNvSpPr>
              <p:nvPr/>
            </p:nvSpPr>
            <p:spPr bwMode="auto">
              <a:xfrm>
                <a:off x="4374" y="3198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/>
                  <a:t>x</a:t>
                </a:r>
                <a:r>
                  <a:rPr lang="en-GB" baseline="-25000"/>
                  <a:t>1</a:t>
                </a:r>
                <a:endParaRPr lang="en-GB"/>
              </a:p>
            </p:txBody>
          </p:sp>
          <p:sp>
            <p:nvSpPr>
              <p:cNvPr id="38921" name="Text Box 9"/>
              <p:cNvSpPr txBox="1">
                <a:spLocks noChangeArrowheads="1"/>
              </p:cNvSpPr>
              <p:nvPr/>
            </p:nvSpPr>
            <p:spPr bwMode="auto">
              <a:xfrm>
                <a:off x="96" y="3936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/>
                  <a:t>x</a:t>
                </a:r>
                <a:r>
                  <a:rPr lang="en-GB" baseline="-25000"/>
                  <a:t>2</a:t>
                </a:r>
                <a:endParaRPr lang="en-GB"/>
              </a:p>
            </p:txBody>
          </p:sp>
          <p:sp>
            <p:nvSpPr>
              <p:cNvPr id="38922" name="Text Box 10"/>
              <p:cNvSpPr txBox="1">
                <a:spLocks noChangeArrowheads="1"/>
              </p:cNvSpPr>
              <p:nvPr/>
            </p:nvSpPr>
            <p:spPr bwMode="auto">
              <a:xfrm>
                <a:off x="1008" y="720"/>
                <a:ext cx="6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/>
                  <a:t>f(x</a:t>
                </a:r>
                <a:r>
                  <a:rPr lang="en-GB" baseline="-25000"/>
                  <a:t>1</a:t>
                </a:r>
                <a:r>
                  <a:rPr lang="en-GB"/>
                  <a:t>,x</a:t>
                </a:r>
                <a:r>
                  <a:rPr lang="en-GB" baseline="-25000"/>
                  <a:t>2</a:t>
                </a:r>
                <a:r>
                  <a:rPr lang="en-GB"/>
                  <a:t>)</a:t>
                </a:r>
              </a:p>
            </p:txBody>
          </p:sp>
        </p:grpSp>
        <p:grpSp>
          <p:nvGrpSpPr>
            <p:cNvPr id="38923" name="Group 11"/>
            <p:cNvGrpSpPr>
              <a:grpSpLocks/>
            </p:cNvGrpSpPr>
            <p:nvPr/>
          </p:nvGrpSpPr>
          <p:grpSpPr bwMode="auto">
            <a:xfrm>
              <a:off x="2176" y="936"/>
              <a:ext cx="1776" cy="1681"/>
              <a:chOff x="1584" y="1152"/>
              <a:chExt cx="1776" cy="1681"/>
            </a:xfrm>
          </p:grpSpPr>
          <p:sp>
            <p:nvSpPr>
              <p:cNvPr id="38924" name="Arc 12"/>
              <p:cNvSpPr>
                <a:spLocks/>
              </p:cNvSpPr>
              <p:nvPr/>
            </p:nvSpPr>
            <p:spPr bwMode="auto">
              <a:xfrm flipH="1" flipV="1">
                <a:off x="1584" y="1488"/>
                <a:ext cx="768" cy="13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5" name="Arc 13"/>
              <p:cNvSpPr>
                <a:spLocks/>
              </p:cNvSpPr>
              <p:nvPr/>
            </p:nvSpPr>
            <p:spPr bwMode="auto">
              <a:xfrm flipV="1">
                <a:off x="2348" y="1315"/>
                <a:ext cx="1012" cy="1518"/>
              </a:xfrm>
              <a:custGeom>
                <a:avLst/>
                <a:gdLst>
                  <a:gd name="G0" fmla="+- 86 0 0"/>
                  <a:gd name="G1" fmla="+- 21600 0 0"/>
                  <a:gd name="G2" fmla="+- 21600 0 0"/>
                  <a:gd name="T0" fmla="*/ 0 w 21686"/>
                  <a:gd name="T1" fmla="*/ 1 h 22025"/>
                  <a:gd name="T2" fmla="*/ 21681 w 21686"/>
                  <a:gd name="T3" fmla="*/ 22025 h 22025"/>
                  <a:gd name="T4" fmla="*/ 86 w 21686"/>
                  <a:gd name="T5" fmla="*/ 21600 h 2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86" h="22025" fill="none" extrusionOk="0">
                    <a:moveTo>
                      <a:pt x="-1" y="0"/>
                    </a:moveTo>
                    <a:cubicBezTo>
                      <a:pt x="28" y="0"/>
                      <a:pt x="57" y="-1"/>
                      <a:pt x="86" y="-1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21741"/>
                      <a:pt x="21684" y="21883"/>
                      <a:pt x="21681" y="22025"/>
                    </a:cubicBezTo>
                  </a:path>
                  <a:path w="21686" h="22025" stroke="0" extrusionOk="0">
                    <a:moveTo>
                      <a:pt x="-1" y="0"/>
                    </a:moveTo>
                    <a:cubicBezTo>
                      <a:pt x="28" y="0"/>
                      <a:pt x="57" y="-1"/>
                      <a:pt x="86" y="-1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21741"/>
                      <a:pt x="21684" y="21883"/>
                      <a:pt x="21681" y="22025"/>
                    </a:cubicBezTo>
                    <a:lnTo>
                      <a:pt x="86" y="21600"/>
                    </a:lnTo>
                    <a:close/>
                  </a:path>
                </a:pathLst>
              </a:custGeom>
              <a:solidFill>
                <a:srgbClr val="0099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6" name="Oval 14"/>
              <p:cNvSpPr>
                <a:spLocks noChangeArrowheads="1"/>
              </p:cNvSpPr>
              <p:nvPr/>
            </p:nvSpPr>
            <p:spPr bwMode="auto">
              <a:xfrm rot="-341517">
                <a:off x="1584" y="1152"/>
                <a:ext cx="1776" cy="528"/>
              </a:xfrm>
              <a:prstGeom prst="ellipse">
                <a:avLst/>
              </a:prstGeom>
              <a:solidFill>
                <a:srgbClr val="0066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7" name="Arc 15"/>
              <p:cNvSpPr>
                <a:spLocks/>
              </p:cNvSpPr>
              <p:nvPr/>
            </p:nvSpPr>
            <p:spPr bwMode="auto">
              <a:xfrm flipV="1">
                <a:off x="2448" y="1584"/>
                <a:ext cx="580" cy="1230"/>
              </a:xfrm>
              <a:custGeom>
                <a:avLst/>
                <a:gdLst>
                  <a:gd name="G0" fmla="+- 86 0 0"/>
                  <a:gd name="G1" fmla="+- 21600 0 0"/>
                  <a:gd name="G2" fmla="+- 21600 0 0"/>
                  <a:gd name="T0" fmla="*/ 0 w 21686"/>
                  <a:gd name="T1" fmla="*/ 1 h 22025"/>
                  <a:gd name="T2" fmla="*/ 21681 w 21686"/>
                  <a:gd name="T3" fmla="*/ 22025 h 22025"/>
                  <a:gd name="T4" fmla="*/ 86 w 21686"/>
                  <a:gd name="T5" fmla="*/ 21600 h 2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86" h="22025" fill="none" extrusionOk="0">
                    <a:moveTo>
                      <a:pt x="-1" y="0"/>
                    </a:moveTo>
                    <a:cubicBezTo>
                      <a:pt x="28" y="0"/>
                      <a:pt x="57" y="-1"/>
                      <a:pt x="86" y="-1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21741"/>
                      <a:pt x="21684" y="21883"/>
                      <a:pt x="21681" y="22025"/>
                    </a:cubicBezTo>
                  </a:path>
                  <a:path w="21686" h="22025" stroke="0" extrusionOk="0">
                    <a:moveTo>
                      <a:pt x="-1" y="0"/>
                    </a:moveTo>
                    <a:cubicBezTo>
                      <a:pt x="28" y="0"/>
                      <a:pt x="57" y="-1"/>
                      <a:pt x="86" y="-1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21741"/>
                      <a:pt x="21684" y="21883"/>
                      <a:pt x="21681" y="22025"/>
                    </a:cubicBezTo>
                    <a:lnTo>
                      <a:pt x="86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99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8" name="Arc 16"/>
              <p:cNvSpPr>
                <a:spLocks/>
              </p:cNvSpPr>
              <p:nvPr/>
            </p:nvSpPr>
            <p:spPr bwMode="auto">
              <a:xfrm flipH="1" flipV="1">
                <a:off x="1824" y="1656"/>
                <a:ext cx="580" cy="1174"/>
              </a:xfrm>
              <a:custGeom>
                <a:avLst/>
                <a:gdLst>
                  <a:gd name="G0" fmla="+- 86 0 0"/>
                  <a:gd name="G1" fmla="+- 21600 0 0"/>
                  <a:gd name="G2" fmla="+- 21600 0 0"/>
                  <a:gd name="T0" fmla="*/ 0 w 21686"/>
                  <a:gd name="T1" fmla="*/ 1 h 22025"/>
                  <a:gd name="T2" fmla="*/ 21681 w 21686"/>
                  <a:gd name="T3" fmla="*/ 22025 h 22025"/>
                  <a:gd name="T4" fmla="*/ 86 w 21686"/>
                  <a:gd name="T5" fmla="*/ 21600 h 2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86" h="22025" fill="none" extrusionOk="0">
                    <a:moveTo>
                      <a:pt x="-1" y="0"/>
                    </a:moveTo>
                    <a:cubicBezTo>
                      <a:pt x="28" y="0"/>
                      <a:pt x="57" y="-1"/>
                      <a:pt x="86" y="-1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21741"/>
                      <a:pt x="21684" y="21883"/>
                      <a:pt x="21681" y="22025"/>
                    </a:cubicBezTo>
                  </a:path>
                  <a:path w="21686" h="22025" stroke="0" extrusionOk="0">
                    <a:moveTo>
                      <a:pt x="-1" y="0"/>
                    </a:moveTo>
                    <a:cubicBezTo>
                      <a:pt x="28" y="0"/>
                      <a:pt x="57" y="-1"/>
                      <a:pt x="86" y="-1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21741"/>
                      <a:pt x="21684" y="21883"/>
                      <a:pt x="21681" y="22025"/>
                    </a:cubicBezTo>
                    <a:lnTo>
                      <a:pt x="86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99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9" name="Arc 17"/>
              <p:cNvSpPr>
                <a:spLocks/>
              </p:cNvSpPr>
              <p:nvPr/>
            </p:nvSpPr>
            <p:spPr bwMode="auto">
              <a:xfrm flipH="1" flipV="1">
                <a:off x="2200" y="1688"/>
                <a:ext cx="300" cy="1134"/>
              </a:xfrm>
              <a:custGeom>
                <a:avLst/>
                <a:gdLst>
                  <a:gd name="G0" fmla="+- 86 0 0"/>
                  <a:gd name="G1" fmla="+- 21600 0 0"/>
                  <a:gd name="G2" fmla="+- 21600 0 0"/>
                  <a:gd name="T0" fmla="*/ 0 w 21686"/>
                  <a:gd name="T1" fmla="*/ 1 h 22025"/>
                  <a:gd name="T2" fmla="*/ 21681 w 21686"/>
                  <a:gd name="T3" fmla="*/ 22025 h 22025"/>
                  <a:gd name="T4" fmla="*/ 86 w 21686"/>
                  <a:gd name="T5" fmla="*/ 21600 h 2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86" h="22025" fill="none" extrusionOk="0">
                    <a:moveTo>
                      <a:pt x="-1" y="0"/>
                    </a:moveTo>
                    <a:cubicBezTo>
                      <a:pt x="28" y="0"/>
                      <a:pt x="57" y="-1"/>
                      <a:pt x="86" y="-1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21741"/>
                      <a:pt x="21684" y="21883"/>
                      <a:pt x="21681" y="22025"/>
                    </a:cubicBezTo>
                  </a:path>
                  <a:path w="21686" h="22025" stroke="0" extrusionOk="0">
                    <a:moveTo>
                      <a:pt x="-1" y="0"/>
                    </a:moveTo>
                    <a:cubicBezTo>
                      <a:pt x="28" y="0"/>
                      <a:pt x="57" y="-1"/>
                      <a:pt x="86" y="-1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21741"/>
                      <a:pt x="21684" y="21883"/>
                      <a:pt x="21681" y="22025"/>
                    </a:cubicBezTo>
                    <a:lnTo>
                      <a:pt x="86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99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0" name="Arc 18"/>
              <p:cNvSpPr>
                <a:spLocks/>
              </p:cNvSpPr>
              <p:nvPr/>
            </p:nvSpPr>
            <p:spPr bwMode="auto">
              <a:xfrm flipV="1">
                <a:off x="2496" y="1656"/>
                <a:ext cx="260" cy="1150"/>
              </a:xfrm>
              <a:custGeom>
                <a:avLst/>
                <a:gdLst>
                  <a:gd name="G0" fmla="+- 86 0 0"/>
                  <a:gd name="G1" fmla="+- 21600 0 0"/>
                  <a:gd name="G2" fmla="+- 21600 0 0"/>
                  <a:gd name="T0" fmla="*/ 0 w 21686"/>
                  <a:gd name="T1" fmla="*/ 1 h 22025"/>
                  <a:gd name="T2" fmla="*/ 21681 w 21686"/>
                  <a:gd name="T3" fmla="*/ 22025 h 22025"/>
                  <a:gd name="T4" fmla="*/ 86 w 21686"/>
                  <a:gd name="T5" fmla="*/ 21600 h 2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86" h="22025" fill="none" extrusionOk="0">
                    <a:moveTo>
                      <a:pt x="-1" y="0"/>
                    </a:moveTo>
                    <a:cubicBezTo>
                      <a:pt x="28" y="0"/>
                      <a:pt x="57" y="-1"/>
                      <a:pt x="86" y="-1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21741"/>
                      <a:pt x="21684" y="21883"/>
                      <a:pt x="21681" y="22025"/>
                    </a:cubicBezTo>
                  </a:path>
                  <a:path w="21686" h="22025" stroke="0" extrusionOk="0">
                    <a:moveTo>
                      <a:pt x="-1" y="0"/>
                    </a:moveTo>
                    <a:cubicBezTo>
                      <a:pt x="28" y="0"/>
                      <a:pt x="57" y="-1"/>
                      <a:pt x="86" y="-1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21741"/>
                      <a:pt x="21684" y="21883"/>
                      <a:pt x="21681" y="22025"/>
                    </a:cubicBezTo>
                    <a:lnTo>
                      <a:pt x="86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9999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8978" name="Group 66"/>
          <p:cNvGrpSpPr>
            <a:grpSpLocks/>
          </p:cNvGrpSpPr>
          <p:nvPr/>
        </p:nvGrpSpPr>
        <p:grpSpPr bwMode="auto">
          <a:xfrm>
            <a:off x="4038600" y="5715000"/>
            <a:ext cx="1903413" cy="533400"/>
            <a:chOff x="2544" y="3600"/>
            <a:chExt cx="1199" cy="336"/>
          </a:xfrm>
        </p:grpSpPr>
        <p:sp>
          <p:nvSpPr>
            <p:cNvPr id="38957" name="Oval 45"/>
            <p:cNvSpPr>
              <a:spLocks noChangeArrowheads="1"/>
            </p:cNvSpPr>
            <p:nvPr/>
          </p:nvSpPr>
          <p:spPr bwMode="auto">
            <a:xfrm>
              <a:off x="2544" y="3600"/>
              <a:ext cx="960" cy="336"/>
            </a:xfrm>
            <a:prstGeom prst="ellipse">
              <a:avLst/>
            </a:prstGeom>
            <a:noFill/>
            <a:ln w="28575">
              <a:solidFill>
                <a:srgbClr val="FF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3" name="Text Box 51"/>
            <p:cNvSpPr txBox="1">
              <a:spLocks noChangeArrowheads="1"/>
            </p:cNvSpPr>
            <p:nvPr/>
          </p:nvSpPr>
          <p:spPr bwMode="auto">
            <a:xfrm>
              <a:off x="3456" y="3648"/>
              <a:ext cx="2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8000"/>
                  </a:solidFill>
                </a:rPr>
                <a:t>F</a:t>
              </a:r>
              <a:r>
                <a:rPr lang="en-GB" baseline="-25000">
                  <a:solidFill>
                    <a:srgbClr val="FF8000"/>
                  </a:solidFill>
                </a:rPr>
                <a:t>1</a:t>
              </a:r>
              <a:endParaRPr lang="en-GB">
                <a:solidFill>
                  <a:srgbClr val="FF8000"/>
                </a:solidFill>
              </a:endParaRPr>
            </a:p>
          </p:txBody>
        </p:sp>
      </p:grpSp>
      <p:grpSp>
        <p:nvGrpSpPr>
          <p:cNvPr id="38974" name="Group 62"/>
          <p:cNvGrpSpPr>
            <a:grpSpLocks/>
          </p:cNvGrpSpPr>
          <p:nvPr/>
        </p:nvGrpSpPr>
        <p:grpSpPr bwMode="auto">
          <a:xfrm>
            <a:off x="3429000" y="5486400"/>
            <a:ext cx="3275013" cy="1066800"/>
            <a:chOff x="2160" y="3456"/>
            <a:chExt cx="2063" cy="672"/>
          </a:xfrm>
        </p:grpSpPr>
        <p:sp>
          <p:nvSpPr>
            <p:cNvPr id="38958" name="Oval 46"/>
            <p:cNvSpPr>
              <a:spLocks noChangeArrowheads="1"/>
            </p:cNvSpPr>
            <p:nvPr/>
          </p:nvSpPr>
          <p:spPr bwMode="auto">
            <a:xfrm>
              <a:off x="2160" y="3456"/>
              <a:ext cx="1776" cy="67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4" name="Text Box 52"/>
            <p:cNvSpPr txBox="1">
              <a:spLocks noChangeArrowheads="1"/>
            </p:cNvSpPr>
            <p:nvPr/>
          </p:nvSpPr>
          <p:spPr bwMode="auto">
            <a:xfrm>
              <a:off x="3936" y="3648"/>
              <a:ext cx="2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0000"/>
                  </a:solidFill>
                </a:rPr>
                <a:t>F</a:t>
              </a:r>
              <a:r>
                <a:rPr lang="en-GB" baseline="-25000">
                  <a:solidFill>
                    <a:srgbClr val="CC0000"/>
                  </a:solidFill>
                </a:rPr>
                <a:t>2</a:t>
              </a:r>
              <a:endParaRPr lang="en-GB"/>
            </a:p>
          </p:txBody>
        </p:sp>
      </p:grpSp>
      <p:grpSp>
        <p:nvGrpSpPr>
          <p:cNvPr id="38968" name="Group 56"/>
          <p:cNvGrpSpPr>
            <a:grpSpLocks/>
          </p:cNvGrpSpPr>
          <p:nvPr/>
        </p:nvGrpSpPr>
        <p:grpSpPr bwMode="auto">
          <a:xfrm>
            <a:off x="838200" y="1965325"/>
            <a:ext cx="6972300" cy="942975"/>
            <a:chOff x="528" y="1238"/>
            <a:chExt cx="4392" cy="594"/>
          </a:xfrm>
        </p:grpSpPr>
        <p:grpSp>
          <p:nvGrpSpPr>
            <p:cNvPr id="38965" name="Group 53"/>
            <p:cNvGrpSpPr>
              <a:grpSpLocks/>
            </p:cNvGrpSpPr>
            <p:nvPr/>
          </p:nvGrpSpPr>
          <p:grpSpPr bwMode="auto">
            <a:xfrm>
              <a:off x="528" y="1352"/>
              <a:ext cx="4392" cy="480"/>
              <a:chOff x="528" y="1352"/>
              <a:chExt cx="4392" cy="480"/>
            </a:xfrm>
          </p:grpSpPr>
          <p:sp>
            <p:nvSpPr>
              <p:cNvPr id="38952" name="Line 40"/>
              <p:cNvSpPr>
                <a:spLocks noChangeShapeType="1"/>
              </p:cNvSpPr>
              <p:nvPr/>
            </p:nvSpPr>
            <p:spPr bwMode="auto">
              <a:xfrm flipH="1">
                <a:off x="528" y="1352"/>
                <a:ext cx="480" cy="48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3" name="Line 41"/>
              <p:cNvSpPr>
                <a:spLocks noChangeShapeType="1"/>
              </p:cNvSpPr>
              <p:nvPr/>
            </p:nvSpPr>
            <p:spPr bwMode="auto">
              <a:xfrm>
                <a:off x="528" y="1832"/>
                <a:ext cx="392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4" name="Line 42"/>
              <p:cNvSpPr>
                <a:spLocks noChangeShapeType="1"/>
              </p:cNvSpPr>
              <p:nvPr/>
            </p:nvSpPr>
            <p:spPr bwMode="auto">
              <a:xfrm flipH="1">
                <a:off x="4440" y="1352"/>
                <a:ext cx="480" cy="48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59" name="Text Box 47"/>
            <p:cNvSpPr txBox="1">
              <a:spLocks noChangeArrowheads="1"/>
            </p:cNvSpPr>
            <p:nvPr/>
          </p:nvSpPr>
          <p:spPr bwMode="auto">
            <a:xfrm>
              <a:off x="614" y="1238"/>
              <a:ext cx="2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0000"/>
                  </a:solidFill>
                </a:rPr>
                <a:t>F</a:t>
              </a:r>
              <a:r>
                <a:rPr lang="en-GB" baseline="-25000">
                  <a:solidFill>
                    <a:srgbClr val="CC0000"/>
                  </a:solidFill>
                </a:rPr>
                <a:t>2</a:t>
              </a:r>
              <a:endParaRPr lang="en-GB"/>
            </a:p>
          </p:txBody>
        </p:sp>
      </p:grpSp>
      <p:sp>
        <p:nvSpPr>
          <p:cNvPr id="38945" name="Line 33"/>
          <p:cNvSpPr>
            <a:spLocks noChangeShapeType="1"/>
          </p:cNvSpPr>
          <p:nvPr/>
        </p:nvSpPr>
        <p:spPr bwMode="auto">
          <a:xfrm flipH="1">
            <a:off x="838200" y="3149600"/>
            <a:ext cx="762000" cy="76200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>
            <a:off x="838200" y="3911600"/>
            <a:ext cx="6070600" cy="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 flipH="1">
            <a:off x="6896100" y="3149600"/>
            <a:ext cx="762000" cy="76200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0" name="Text Box 48"/>
          <p:cNvSpPr txBox="1">
            <a:spLocks noChangeArrowheads="1"/>
          </p:cNvSpPr>
          <p:nvPr/>
        </p:nvSpPr>
        <p:spPr bwMode="auto">
          <a:xfrm>
            <a:off x="1068388" y="28956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8000"/>
                </a:solidFill>
              </a:rPr>
              <a:t>F</a:t>
            </a:r>
            <a:r>
              <a:rPr lang="en-GB" baseline="-25000">
                <a:solidFill>
                  <a:srgbClr val="FF8000"/>
                </a:solidFill>
              </a:rPr>
              <a:t>1</a:t>
            </a:r>
            <a:endParaRPr lang="en-GB">
              <a:solidFill>
                <a:srgbClr val="FF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84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Contours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rot="5400000" flipV="1">
            <a:off x="4457700" y="2962275"/>
            <a:ext cx="0" cy="571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1600200" y="2162175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943725" y="5943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GB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990600" y="216217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GB"/>
          </a:p>
        </p:txBody>
      </p:sp>
      <p:sp>
        <p:nvSpPr>
          <p:cNvPr id="39976" name="Oval 40"/>
          <p:cNvSpPr>
            <a:spLocks noChangeArrowheads="1"/>
          </p:cNvSpPr>
          <p:nvPr/>
        </p:nvSpPr>
        <p:spPr bwMode="auto">
          <a:xfrm rot="-1184770">
            <a:off x="3429000" y="3762375"/>
            <a:ext cx="1600200" cy="685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7" name="Oval 41"/>
          <p:cNvSpPr>
            <a:spLocks noChangeArrowheads="1"/>
          </p:cNvSpPr>
          <p:nvPr/>
        </p:nvSpPr>
        <p:spPr bwMode="auto">
          <a:xfrm rot="-1184770">
            <a:off x="2895600" y="3533775"/>
            <a:ext cx="2667000" cy="1143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8" name="Oval 42"/>
          <p:cNvSpPr>
            <a:spLocks noChangeArrowheads="1"/>
          </p:cNvSpPr>
          <p:nvPr/>
        </p:nvSpPr>
        <p:spPr bwMode="auto">
          <a:xfrm rot="-1184770">
            <a:off x="2362200" y="3305175"/>
            <a:ext cx="3733800" cy="16002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9" name="Oval 43"/>
          <p:cNvSpPr>
            <a:spLocks noChangeArrowheads="1"/>
          </p:cNvSpPr>
          <p:nvPr/>
        </p:nvSpPr>
        <p:spPr bwMode="auto">
          <a:xfrm rot="-1184770">
            <a:off x="1882775" y="2974975"/>
            <a:ext cx="4746625" cy="2311400"/>
          </a:xfrm>
          <a:prstGeom prst="ellips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3260725" y="6324600"/>
            <a:ext cx="304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Minimum or maximum</a:t>
            </a:r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706438" y="1158875"/>
            <a:ext cx="7742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 contour is the locus of all the point that give the same value</a:t>
            </a:r>
            <a:br>
              <a:rPr lang="en-GB"/>
            </a:br>
            <a:r>
              <a:rPr lang="en-GB"/>
              <a:t>to the objective function</a:t>
            </a:r>
          </a:p>
        </p:txBody>
      </p:sp>
      <p:sp>
        <p:nvSpPr>
          <p:cNvPr id="39983" name="Oval 47"/>
          <p:cNvSpPr>
            <a:spLocks noChangeArrowheads="1"/>
          </p:cNvSpPr>
          <p:nvPr/>
        </p:nvSpPr>
        <p:spPr bwMode="auto">
          <a:xfrm>
            <a:off x="4191000" y="4038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1" name="Line 45"/>
          <p:cNvSpPr>
            <a:spLocks noChangeShapeType="1"/>
          </p:cNvSpPr>
          <p:nvPr/>
        </p:nvSpPr>
        <p:spPr bwMode="auto">
          <a:xfrm flipH="1" flipV="1">
            <a:off x="4267200" y="4114800"/>
            <a:ext cx="533400" cy="20732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1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590550" y="1289050"/>
          <a:ext cx="4432300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9" name="Equation" r:id="rId3" imgW="4432300" imgH="3898900" progId="Equation.DSMT36">
                  <p:embed/>
                </p:oleObj>
              </mc:Choice>
              <mc:Fallback>
                <p:oleObj name="Equation" r:id="rId3" imgW="4432300" imgH="38989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289050"/>
                        <a:ext cx="4432300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AutoShape 4"/>
          <p:cNvSpPr>
            <a:spLocks/>
          </p:cNvSpPr>
          <p:nvPr/>
        </p:nvSpPr>
        <p:spPr bwMode="auto">
          <a:xfrm>
            <a:off x="3517900" y="3035300"/>
            <a:ext cx="406400" cy="1460500"/>
          </a:xfrm>
          <a:prstGeom prst="rightBrace">
            <a:avLst>
              <a:gd name="adj1" fmla="val 29948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4343400" y="3619500"/>
            <a:ext cx="571500" cy="393700"/>
          </a:xfrm>
          <a:prstGeom prst="rightArrow">
            <a:avLst>
              <a:gd name="adj1" fmla="val 50000"/>
              <a:gd name="adj2" fmla="val 3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5257800" y="3365500"/>
          <a:ext cx="1016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0" name="Equation" r:id="rId5" imgW="1016000" imgH="901700" progId="Equation.DSMT4">
                  <p:embed/>
                </p:oleObj>
              </mc:Choice>
              <mc:Fallback>
                <p:oleObj name="Equation" r:id="rId5" imgW="1016000" imgH="901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365500"/>
                        <a:ext cx="1016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6791325" y="3375025"/>
            <a:ext cx="1876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is a stationary</a:t>
            </a:r>
            <a:br>
              <a:rPr lang="en-GB"/>
            </a:br>
            <a:r>
              <a:rPr lang="en-GB"/>
              <a:t>point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1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30225" y="1330325"/>
            <a:ext cx="4560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Sufficient conditions for optimality: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679450" y="2044700"/>
          <a:ext cx="6313488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58" name="Equation" r:id="rId3" imgW="6311900" imgH="1841500" progId="Equation.DSMT36">
                  <p:embed/>
                </p:oleObj>
              </mc:Choice>
              <mc:Fallback>
                <p:oleObj name="Equation" r:id="rId3" imgW="6311900" imgH="18415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2044700"/>
                        <a:ext cx="6313488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20725" y="4124325"/>
            <a:ext cx="779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must be positive definite (i.e. all eigenvalues must be positive)</a:t>
            </a:r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823913" y="4756150"/>
          <a:ext cx="5132387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59" name="Equation" r:id="rId5" imgW="5130800" imgH="1739900" progId="Equation.DSMT4">
                  <p:embed/>
                </p:oleObj>
              </mc:Choice>
              <mc:Fallback>
                <p:oleObj name="Equation" r:id="rId5" imgW="5130800" imgH="173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4756150"/>
                        <a:ext cx="5132387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076700" y="5926138"/>
            <a:ext cx="698500" cy="368300"/>
          </a:xfrm>
          <a:prstGeom prst="rightArrow">
            <a:avLst>
              <a:gd name="adj1" fmla="val 50000"/>
              <a:gd name="adj2" fmla="val 474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127625" y="5699125"/>
            <a:ext cx="2714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The stationary point </a:t>
            </a:r>
          </a:p>
          <a:p>
            <a:r>
              <a:rPr lang="en-GB"/>
              <a:t>is a minimum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172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 rot="5400000" flipV="1">
            <a:off x="4356100" y="1260475"/>
            <a:ext cx="0" cy="571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V="1">
            <a:off x="4267200" y="1908175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070725" y="43180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GB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581400" y="173037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GB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 rot="-1184770">
            <a:off x="3429000" y="3762375"/>
            <a:ext cx="1600200" cy="6858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 rot="-1184770">
            <a:off x="2895600" y="3533775"/>
            <a:ext cx="2667000" cy="1143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 rot="-1184770">
            <a:off x="2362200" y="3305175"/>
            <a:ext cx="3733800" cy="16002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4191000" y="4038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4645025" y="3405188"/>
            <a:ext cx="579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C=1</a:t>
            </a:r>
            <a:endParaRPr lang="en-GB"/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5127625" y="3163888"/>
            <a:ext cx="579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C=4</a:t>
            </a:r>
            <a:endParaRPr lang="en-GB"/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419725" y="2782888"/>
            <a:ext cx="579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C=9</a:t>
            </a:r>
            <a:endParaRPr lang="en-GB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4368800" y="4216400"/>
            <a:ext cx="1092200" cy="124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5356225" y="5457825"/>
            <a:ext cx="209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Minimum: C=0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2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590550" y="1289050"/>
          <a:ext cx="4432300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1" name="Equation" r:id="rId3" imgW="4432300" imgH="3898900" progId="Equation.DSMT36">
                  <p:embed/>
                </p:oleObj>
              </mc:Choice>
              <mc:Fallback>
                <p:oleObj name="Equation" r:id="rId3" imgW="4432300" imgH="38989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289050"/>
                        <a:ext cx="4432300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AutoShape 4"/>
          <p:cNvSpPr>
            <a:spLocks/>
          </p:cNvSpPr>
          <p:nvPr/>
        </p:nvSpPr>
        <p:spPr bwMode="auto">
          <a:xfrm>
            <a:off x="3491880" y="3048620"/>
            <a:ext cx="406400" cy="1460500"/>
          </a:xfrm>
          <a:prstGeom prst="rightBrace">
            <a:avLst>
              <a:gd name="adj1" fmla="val 29948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4080768" y="3569692"/>
            <a:ext cx="571500" cy="393700"/>
          </a:xfrm>
          <a:prstGeom prst="rightArrow">
            <a:avLst>
              <a:gd name="adj1" fmla="val 50000"/>
              <a:gd name="adj2" fmla="val 3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272186"/>
              </p:ext>
            </p:extLst>
          </p:nvPr>
        </p:nvGraphicFramePr>
        <p:xfrm>
          <a:off x="4995168" y="3315692"/>
          <a:ext cx="1016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2" name="Equation" r:id="rId5" imgW="1016000" imgH="901700" progId="Equation.DSMT36">
                  <p:embed/>
                </p:oleObj>
              </mc:Choice>
              <mc:Fallback>
                <p:oleObj name="Equation" r:id="rId5" imgW="1016000" imgH="901700" progId="Equation.DSMT3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168" y="3315692"/>
                        <a:ext cx="1016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503293" y="3325217"/>
            <a:ext cx="1876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is a stationary</a:t>
            </a:r>
            <a:br>
              <a:rPr lang="en-GB"/>
            </a:br>
            <a:r>
              <a:rPr lang="en-GB"/>
              <a:t>point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2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42925" y="1056853"/>
            <a:ext cx="4560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Sufficient conditions for optimality: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920287"/>
              </p:ext>
            </p:extLst>
          </p:nvPr>
        </p:nvGraphicFramePr>
        <p:xfrm>
          <a:off x="628650" y="1606128"/>
          <a:ext cx="6135688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82" name="Equation" r:id="rId3" imgW="6134100" imgH="1841500" progId="Equation.DSMT36">
                  <p:embed/>
                </p:oleObj>
              </mc:Choice>
              <mc:Fallback>
                <p:oleObj name="Equation" r:id="rId3" imgW="6134100" imgH="18415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606128"/>
                        <a:ext cx="6135688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311332"/>
              </p:ext>
            </p:extLst>
          </p:nvPr>
        </p:nvGraphicFramePr>
        <p:xfrm>
          <a:off x="715963" y="3714328"/>
          <a:ext cx="48895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83" name="Equation" r:id="rId5" imgW="4889500" imgH="2667000" progId="Equation.DSMT4">
                  <p:embed/>
                </p:oleObj>
              </mc:Choice>
              <mc:Fallback>
                <p:oleObj name="Equation" r:id="rId5" imgW="4889500" imgH="266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3714328"/>
                        <a:ext cx="48895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4013200" y="5297066"/>
            <a:ext cx="698500" cy="368300"/>
          </a:xfrm>
          <a:prstGeom prst="rightArrow">
            <a:avLst>
              <a:gd name="adj1" fmla="val 50000"/>
              <a:gd name="adj2" fmla="val 474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064125" y="5070053"/>
            <a:ext cx="2714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The stationary point </a:t>
            </a:r>
          </a:p>
          <a:p>
            <a:r>
              <a:rPr lang="en-GB"/>
              <a:t>is a saddle point</a:t>
            </a:r>
          </a:p>
        </p:txBody>
      </p:sp>
      <p:sp>
        <p:nvSpPr>
          <p:cNvPr id="58377" name="AutoShape 9"/>
          <p:cNvSpPr>
            <a:spLocks/>
          </p:cNvSpPr>
          <p:nvPr/>
        </p:nvSpPr>
        <p:spPr bwMode="auto">
          <a:xfrm>
            <a:off x="3289300" y="4908128"/>
            <a:ext cx="292100" cy="1308100"/>
          </a:xfrm>
          <a:prstGeom prst="rightBrace">
            <a:avLst>
              <a:gd name="adj1" fmla="val 37319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64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47</a:t>
            </a:fld>
            <a:endParaRPr lang="en-GB"/>
          </a:p>
        </p:txBody>
      </p:sp>
      <p:grpSp>
        <p:nvGrpSpPr>
          <p:cNvPr id="59414" name="Group 22"/>
          <p:cNvGrpSpPr>
            <a:grpSpLocks/>
          </p:cNvGrpSpPr>
          <p:nvPr/>
        </p:nvGrpSpPr>
        <p:grpSpPr bwMode="auto">
          <a:xfrm>
            <a:off x="1422400" y="1260475"/>
            <a:ext cx="5715000" cy="5308600"/>
            <a:chOff x="944" y="794"/>
            <a:chExt cx="3600" cy="3344"/>
          </a:xfrm>
        </p:grpSpPr>
        <p:sp>
          <p:nvSpPr>
            <p:cNvPr id="59395" name="Line 3"/>
            <p:cNvSpPr>
              <a:spLocks noChangeShapeType="1"/>
            </p:cNvSpPr>
            <p:nvPr/>
          </p:nvSpPr>
          <p:spPr bwMode="auto">
            <a:xfrm rot="5400000" flipV="1">
              <a:off x="2744" y="794"/>
              <a:ext cx="0" cy="3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 flipV="1">
              <a:off x="2744" y="794"/>
              <a:ext cx="0" cy="33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7070725" y="43180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GB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746500" y="115887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GB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4191000" y="4038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479925" y="4738688"/>
            <a:ext cx="579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9933"/>
                </a:solidFill>
              </a:rPr>
              <a:t>C=1</a:t>
            </a:r>
            <a:endParaRPr lang="en-GB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479925" y="5221288"/>
            <a:ext cx="579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3300"/>
                </a:solidFill>
              </a:rPr>
              <a:t>C=4</a:t>
            </a:r>
            <a:endParaRPr lang="en-GB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4457700" y="5653088"/>
            <a:ext cx="579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8080"/>
                </a:solidFill>
              </a:rPr>
              <a:t>C=9</a:t>
            </a:r>
            <a:endParaRPr lang="en-GB">
              <a:solidFill>
                <a:srgbClr val="008080"/>
              </a:solidFill>
            </a:endParaRPr>
          </a:p>
        </p:txBody>
      </p:sp>
      <p:sp>
        <p:nvSpPr>
          <p:cNvPr id="59411" name="Freeform 19"/>
          <p:cNvSpPr>
            <a:spLocks/>
          </p:cNvSpPr>
          <p:nvPr/>
        </p:nvSpPr>
        <p:spPr bwMode="auto">
          <a:xfrm>
            <a:off x="1987550" y="4676775"/>
            <a:ext cx="4584700" cy="936625"/>
          </a:xfrm>
          <a:custGeom>
            <a:avLst/>
            <a:gdLst>
              <a:gd name="T0" fmla="*/ 0 w 2888"/>
              <a:gd name="T1" fmla="*/ 590 h 590"/>
              <a:gd name="T2" fmla="*/ 1464 w 2888"/>
              <a:gd name="T3" fmla="*/ 6 h 590"/>
              <a:gd name="T4" fmla="*/ 2888 w 2888"/>
              <a:gd name="T5" fmla="*/ 55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8" h="590">
                <a:moveTo>
                  <a:pt x="0" y="590"/>
                </a:moveTo>
                <a:cubicBezTo>
                  <a:pt x="491" y="300"/>
                  <a:pt x="982" y="11"/>
                  <a:pt x="1464" y="6"/>
                </a:cubicBezTo>
                <a:cubicBezTo>
                  <a:pt x="1945" y="0"/>
                  <a:pt x="2416" y="279"/>
                  <a:pt x="2888" y="558"/>
                </a:cubicBezTo>
              </a:path>
            </a:pathLst>
          </a:custGeom>
          <a:noFill/>
          <a:ln w="28575" cmpd="sng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Freeform 20"/>
          <p:cNvSpPr>
            <a:spLocks/>
          </p:cNvSpPr>
          <p:nvPr/>
        </p:nvSpPr>
        <p:spPr bwMode="auto">
          <a:xfrm>
            <a:off x="1987550" y="5133975"/>
            <a:ext cx="4584700" cy="695325"/>
          </a:xfrm>
          <a:custGeom>
            <a:avLst/>
            <a:gdLst>
              <a:gd name="T0" fmla="*/ 0 w 2888"/>
              <a:gd name="T1" fmla="*/ 606 h 606"/>
              <a:gd name="T2" fmla="*/ 1416 w 2888"/>
              <a:gd name="T3" fmla="*/ 6 h 606"/>
              <a:gd name="T4" fmla="*/ 2888 w 2888"/>
              <a:gd name="T5" fmla="*/ 574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8" h="606">
                <a:moveTo>
                  <a:pt x="0" y="606"/>
                </a:moveTo>
                <a:cubicBezTo>
                  <a:pt x="235" y="506"/>
                  <a:pt x="934" y="11"/>
                  <a:pt x="1416" y="6"/>
                </a:cubicBezTo>
                <a:cubicBezTo>
                  <a:pt x="1897" y="0"/>
                  <a:pt x="2581" y="455"/>
                  <a:pt x="2888" y="57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6" name="Freeform 24"/>
          <p:cNvSpPr>
            <a:spLocks/>
          </p:cNvSpPr>
          <p:nvPr/>
        </p:nvSpPr>
        <p:spPr bwMode="auto">
          <a:xfrm>
            <a:off x="1987550" y="5553075"/>
            <a:ext cx="4584700" cy="733425"/>
          </a:xfrm>
          <a:custGeom>
            <a:avLst/>
            <a:gdLst>
              <a:gd name="T0" fmla="*/ 0 w 2888"/>
              <a:gd name="T1" fmla="*/ 606 h 606"/>
              <a:gd name="T2" fmla="*/ 1416 w 2888"/>
              <a:gd name="T3" fmla="*/ 6 h 606"/>
              <a:gd name="T4" fmla="*/ 2888 w 2888"/>
              <a:gd name="T5" fmla="*/ 574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8" h="606">
                <a:moveTo>
                  <a:pt x="0" y="606"/>
                </a:moveTo>
                <a:cubicBezTo>
                  <a:pt x="235" y="506"/>
                  <a:pt x="934" y="11"/>
                  <a:pt x="1416" y="6"/>
                </a:cubicBezTo>
                <a:cubicBezTo>
                  <a:pt x="1897" y="0"/>
                  <a:pt x="2581" y="455"/>
                  <a:pt x="2888" y="574"/>
                </a:cubicBezTo>
              </a:path>
            </a:pathLst>
          </a:custGeom>
          <a:noFill/>
          <a:ln w="28575" cmpd="sng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7" name="Freeform 25"/>
          <p:cNvSpPr>
            <a:spLocks/>
          </p:cNvSpPr>
          <p:nvPr/>
        </p:nvSpPr>
        <p:spPr bwMode="auto">
          <a:xfrm flipV="1">
            <a:off x="1987550" y="2593975"/>
            <a:ext cx="4584700" cy="936625"/>
          </a:xfrm>
          <a:custGeom>
            <a:avLst/>
            <a:gdLst>
              <a:gd name="T0" fmla="*/ 0 w 2888"/>
              <a:gd name="T1" fmla="*/ 590 h 590"/>
              <a:gd name="T2" fmla="*/ 1464 w 2888"/>
              <a:gd name="T3" fmla="*/ 6 h 590"/>
              <a:gd name="T4" fmla="*/ 2888 w 2888"/>
              <a:gd name="T5" fmla="*/ 55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8" h="590">
                <a:moveTo>
                  <a:pt x="0" y="590"/>
                </a:moveTo>
                <a:cubicBezTo>
                  <a:pt x="491" y="300"/>
                  <a:pt x="982" y="11"/>
                  <a:pt x="1464" y="6"/>
                </a:cubicBezTo>
                <a:cubicBezTo>
                  <a:pt x="1945" y="0"/>
                  <a:pt x="2416" y="279"/>
                  <a:pt x="2888" y="558"/>
                </a:cubicBezTo>
              </a:path>
            </a:pathLst>
          </a:custGeom>
          <a:noFill/>
          <a:ln w="28575" cmpd="sng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8" name="Freeform 26"/>
          <p:cNvSpPr>
            <a:spLocks/>
          </p:cNvSpPr>
          <p:nvPr/>
        </p:nvSpPr>
        <p:spPr bwMode="auto">
          <a:xfrm flipV="1">
            <a:off x="1987550" y="2428875"/>
            <a:ext cx="4584700" cy="695325"/>
          </a:xfrm>
          <a:custGeom>
            <a:avLst/>
            <a:gdLst>
              <a:gd name="T0" fmla="*/ 0 w 2888"/>
              <a:gd name="T1" fmla="*/ 606 h 606"/>
              <a:gd name="T2" fmla="*/ 1416 w 2888"/>
              <a:gd name="T3" fmla="*/ 6 h 606"/>
              <a:gd name="T4" fmla="*/ 2888 w 2888"/>
              <a:gd name="T5" fmla="*/ 574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8" h="606">
                <a:moveTo>
                  <a:pt x="0" y="606"/>
                </a:moveTo>
                <a:cubicBezTo>
                  <a:pt x="235" y="506"/>
                  <a:pt x="934" y="11"/>
                  <a:pt x="1416" y="6"/>
                </a:cubicBezTo>
                <a:cubicBezTo>
                  <a:pt x="1897" y="0"/>
                  <a:pt x="2581" y="455"/>
                  <a:pt x="2888" y="57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9" name="Freeform 27"/>
          <p:cNvSpPr>
            <a:spLocks/>
          </p:cNvSpPr>
          <p:nvPr/>
        </p:nvSpPr>
        <p:spPr bwMode="auto">
          <a:xfrm flipV="1">
            <a:off x="1987550" y="1806575"/>
            <a:ext cx="4584700" cy="733425"/>
          </a:xfrm>
          <a:custGeom>
            <a:avLst/>
            <a:gdLst>
              <a:gd name="T0" fmla="*/ 0 w 2888"/>
              <a:gd name="T1" fmla="*/ 606 h 606"/>
              <a:gd name="T2" fmla="*/ 1416 w 2888"/>
              <a:gd name="T3" fmla="*/ 6 h 606"/>
              <a:gd name="T4" fmla="*/ 2888 w 2888"/>
              <a:gd name="T5" fmla="*/ 574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8" h="606">
                <a:moveTo>
                  <a:pt x="0" y="606"/>
                </a:moveTo>
                <a:cubicBezTo>
                  <a:pt x="235" y="506"/>
                  <a:pt x="934" y="11"/>
                  <a:pt x="1416" y="6"/>
                </a:cubicBezTo>
                <a:cubicBezTo>
                  <a:pt x="1897" y="0"/>
                  <a:pt x="2581" y="455"/>
                  <a:pt x="2888" y="574"/>
                </a:cubicBezTo>
              </a:path>
            </a:pathLst>
          </a:custGeom>
          <a:noFill/>
          <a:ln w="28575" cmpd="sng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0" name="Freeform 28"/>
          <p:cNvSpPr>
            <a:spLocks/>
          </p:cNvSpPr>
          <p:nvPr/>
        </p:nvSpPr>
        <p:spPr bwMode="auto">
          <a:xfrm rot="5400000" flipV="1">
            <a:off x="4622801" y="3184525"/>
            <a:ext cx="2781300" cy="1838325"/>
          </a:xfrm>
          <a:custGeom>
            <a:avLst/>
            <a:gdLst>
              <a:gd name="T0" fmla="*/ 0 w 2888"/>
              <a:gd name="T1" fmla="*/ 590 h 590"/>
              <a:gd name="T2" fmla="*/ 1464 w 2888"/>
              <a:gd name="T3" fmla="*/ 6 h 590"/>
              <a:gd name="T4" fmla="*/ 2888 w 2888"/>
              <a:gd name="T5" fmla="*/ 55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8" h="590">
                <a:moveTo>
                  <a:pt x="0" y="590"/>
                </a:moveTo>
                <a:cubicBezTo>
                  <a:pt x="491" y="300"/>
                  <a:pt x="982" y="11"/>
                  <a:pt x="1464" y="6"/>
                </a:cubicBezTo>
                <a:cubicBezTo>
                  <a:pt x="1945" y="0"/>
                  <a:pt x="2416" y="279"/>
                  <a:pt x="2888" y="558"/>
                </a:cubicBezTo>
              </a:path>
            </a:pathLst>
          </a:custGeom>
          <a:noFill/>
          <a:ln w="28575" cmpd="sng">
            <a:solidFill>
              <a:srgbClr val="26A4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1" name="Freeform 29"/>
          <p:cNvSpPr>
            <a:spLocks/>
          </p:cNvSpPr>
          <p:nvPr/>
        </p:nvSpPr>
        <p:spPr bwMode="auto">
          <a:xfrm rot="5400000" flipV="1">
            <a:off x="5194301" y="3070225"/>
            <a:ext cx="3238500" cy="2079625"/>
          </a:xfrm>
          <a:custGeom>
            <a:avLst/>
            <a:gdLst>
              <a:gd name="T0" fmla="*/ 0 w 2888"/>
              <a:gd name="T1" fmla="*/ 606 h 606"/>
              <a:gd name="T2" fmla="*/ 1416 w 2888"/>
              <a:gd name="T3" fmla="*/ 6 h 606"/>
              <a:gd name="T4" fmla="*/ 2888 w 2888"/>
              <a:gd name="T5" fmla="*/ 574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8" h="606">
                <a:moveTo>
                  <a:pt x="0" y="606"/>
                </a:moveTo>
                <a:cubicBezTo>
                  <a:pt x="235" y="506"/>
                  <a:pt x="934" y="11"/>
                  <a:pt x="1416" y="6"/>
                </a:cubicBezTo>
                <a:cubicBezTo>
                  <a:pt x="1897" y="0"/>
                  <a:pt x="2581" y="455"/>
                  <a:pt x="2888" y="574"/>
                </a:cubicBezTo>
              </a:path>
            </a:pathLst>
          </a:custGeom>
          <a:noFill/>
          <a:ln w="28575" cmpd="sng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2" name="Freeform 30"/>
          <p:cNvSpPr>
            <a:spLocks/>
          </p:cNvSpPr>
          <p:nvPr/>
        </p:nvSpPr>
        <p:spPr bwMode="auto">
          <a:xfrm rot="5400000" flipV="1">
            <a:off x="5856288" y="3324225"/>
            <a:ext cx="3009900" cy="1584325"/>
          </a:xfrm>
          <a:custGeom>
            <a:avLst/>
            <a:gdLst>
              <a:gd name="T0" fmla="*/ 0 w 2888"/>
              <a:gd name="T1" fmla="*/ 606 h 606"/>
              <a:gd name="T2" fmla="*/ 1416 w 2888"/>
              <a:gd name="T3" fmla="*/ 6 h 606"/>
              <a:gd name="T4" fmla="*/ 2888 w 2888"/>
              <a:gd name="T5" fmla="*/ 574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8" h="606">
                <a:moveTo>
                  <a:pt x="0" y="606"/>
                </a:moveTo>
                <a:cubicBezTo>
                  <a:pt x="235" y="506"/>
                  <a:pt x="934" y="11"/>
                  <a:pt x="1416" y="6"/>
                </a:cubicBezTo>
                <a:cubicBezTo>
                  <a:pt x="1897" y="0"/>
                  <a:pt x="2581" y="455"/>
                  <a:pt x="2888" y="574"/>
                </a:cubicBezTo>
              </a:path>
            </a:pathLst>
          </a:custGeom>
          <a:noFill/>
          <a:ln w="28575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6" name="Freeform 34"/>
          <p:cNvSpPr>
            <a:spLocks/>
          </p:cNvSpPr>
          <p:nvPr/>
        </p:nvSpPr>
        <p:spPr bwMode="auto">
          <a:xfrm rot="-5400000" flipH="1" flipV="1">
            <a:off x="1143001" y="3184525"/>
            <a:ext cx="2781300" cy="1838325"/>
          </a:xfrm>
          <a:custGeom>
            <a:avLst/>
            <a:gdLst>
              <a:gd name="T0" fmla="*/ 0 w 2888"/>
              <a:gd name="T1" fmla="*/ 590 h 590"/>
              <a:gd name="T2" fmla="*/ 1464 w 2888"/>
              <a:gd name="T3" fmla="*/ 6 h 590"/>
              <a:gd name="T4" fmla="*/ 2888 w 2888"/>
              <a:gd name="T5" fmla="*/ 55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8" h="590">
                <a:moveTo>
                  <a:pt x="0" y="590"/>
                </a:moveTo>
                <a:cubicBezTo>
                  <a:pt x="491" y="300"/>
                  <a:pt x="982" y="11"/>
                  <a:pt x="1464" y="6"/>
                </a:cubicBezTo>
                <a:cubicBezTo>
                  <a:pt x="1945" y="0"/>
                  <a:pt x="2416" y="279"/>
                  <a:pt x="2888" y="558"/>
                </a:cubicBezTo>
              </a:path>
            </a:pathLst>
          </a:custGeom>
          <a:noFill/>
          <a:ln w="28575" cmpd="sng">
            <a:solidFill>
              <a:srgbClr val="26A4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7" name="Freeform 35"/>
          <p:cNvSpPr>
            <a:spLocks/>
          </p:cNvSpPr>
          <p:nvPr/>
        </p:nvSpPr>
        <p:spPr bwMode="auto">
          <a:xfrm rot="-5400000" flipH="1" flipV="1">
            <a:off x="114301" y="3070225"/>
            <a:ext cx="3238500" cy="2079625"/>
          </a:xfrm>
          <a:custGeom>
            <a:avLst/>
            <a:gdLst>
              <a:gd name="T0" fmla="*/ 0 w 2888"/>
              <a:gd name="T1" fmla="*/ 606 h 606"/>
              <a:gd name="T2" fmla="*/ 1416 w 2888"/>
              <a:gd name="T3" fmla="*/ 6 h 606"/>
              <a:gd name="T4" fmla="*/ 2888 w 2888"/>
              <a:gd name="T5" fmla="*/ 574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8" h="606">
                <a:moveTo>
                  <a:pt x="0" y="606"/>
                </a:moveTo>
                <a:cubicBezTo>
                  <a:pt x="235" y="506"/>
                  <a:pt x="934" y="11"/>
                  <a:pt x="1416" y="6"/>
                </a:cubicBezTo>
                <a:cubicBezTo>
                  <a:pt x="1897" y="0"/>
                  <a:pt x="2581" y="455"/>
                  <a:pt x="2888" y="574"/>
                </a:cubicBezTo>
              </a:path>
            </a:pathLst>
          </a:custGeom>
          <a:noFill/>
          <a:ln w="28575" cmpd="sng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8" name="Freeform 36"/>
          <p:cNvSpPr>
            <a:spLocks/>
          </p:cNvSpPr>
          <p:nvPr/>
        </p:nvSpPr>
        <p:spPr bwMode="auto">
          <a:xfrm rot="-5400000" flipH="1" flipV="1">
            <a:off x="-468312" y="3324225"/>
            <a:ext cx="3009900" cy="1584325"/>
          </a:xfrm>
          <a:custGeom>
            <a:avLst/>
            <a:gdLst>
              <a:gd name="T0" fmla="*/ 0 w 2888"/>
              <a:gd name="T1" fmla="*/ 606 h 606"/>
              <a:gd name="T2" fmla="*/ 1416 w 2888"/>
              <a:gd name="T3" fmla="*/ 6 h 606"/>
              <a:gd name="T4" fmla="*/ 2888 w 2888"/>
              <a:gd name="T5" fmla="*/ 574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8" h="606">
                <a:moveTo>
                  <a:pt x="0" y="606"/>
                </a:moveTo>
                <a:cubicBezTo>
                  <a:pt x="235" y="506"/>
                  <a:pt x="934" y="11"/>
                  <a:pt x="1416" y="6"/>
                </a:cubicBezTo>
                <a:cubicBezTo>
                  <a:pt x="1897" y="0"/>
                  <a:pt x="2581" y="455"/>
                  <a:pt x="2888" y="574"/>
                </a:cubicBezTo>
              </a:path>
            </a:pathLst>
          </a:custGeom>
          <a:noFill/>
          <a:ln w="28575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423" name="Group 31"/>
          <p:cNvGrpSpPr>
            <a:grpSpLocks/>
          </p:cNvGrpSpPr>
          <p:nvPr/>
        </p:nvGrpSpPr>
        <p:grpSpPr bwMode="auto">
          <a:xfrm>
            <a:off x="482600" y="1898650"/>
            <a:ext cx="7581900" cy="4445000"/>
            <a:chOff x="1208" y="1740"/>
            <a:chExt cx="2968" cy="1713"/>
          </a:xfrm>
        </p:grpSpPr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 flipV="1">
              <a:off x="1208" y="1740"/>
              <a:ext cx="2968" cy="17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1208" y="1740"/>
              <a:ext cx="2968" cy="17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4441825" y="3151188"/>
            <a:ext cx="579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9933"/>
                </a:solidFill>
              </a:rPr>
              <a:t>C=1</a:t>
            </a:r>
            <a:endParaRPr lang="en-GB"/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4441825" y="2719388"/>
            <a:ext cx="579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3300"/>
                </a:solidFill>
              </a:rPr>
              <a:t>C=4</a:t>
            </a:r>
            <a:endParaRPr lang="en-GB"/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4419600" y="2122488"/>
            <a:ext cx="579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8080"/>
                </a:solidFill>
              </a:rPr>
              <a:t>C=9</a:t>
            </a:r>
            <a:endParaRPr lang="en-GB">
              <a:solidFill>
                <a:srgbClr val="008080"/>
              </a:solidFill>
            </a:endParaRPr>
          </a:p>
        </p:txBody>
      </p:sp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2743200" y="3733800"/>
            <a:ext cx="655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9900"/>
                </a:solidFill>
              </a:rPr>
              <a:t>C=-1</a:t>
            </a:r>
            <a:endParaRPr lang="en-GB"/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5867400" y="3709988"/>
            <a:ext cx="655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99CC"/>
                </a:solidFill>
              </a:rPr>
              <a:t>C=-4</a:t>
            </a:r>
            <a:endParaRPr lang="en-GB"/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6781800" y="3709988"/>
            <a:ext cx="655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CC9900"/>
                </a:solidFill>
              </a:rPr>
              <a:t>C=-9</a:t>
            </a:r>
            <a:endParaRPr lang="en-GB"/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8077200" y="6248400"/>
            <a:ext cx="579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C=0</a:t>
            </a:r>
            <a:endParaRPr lang="en-GB"/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>
            <a:off x="8077200" y="1600200"/>
            <a:ext cx="579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C=0</a:t>
            </a:r>
            <a:endParaRPr lang="en-GB"/>
          </a:p>
        </p:txBody>
      </p:sp>
      <p:sp>
        <p:nvSpPr>
          <p:cNvPr id="59438" name="Text Box 46"/>
          <p:cNvSpPr txBox="1">
            <a:spLocks noChangeArrowheads="1"/>
          </p:cNvSpPr>
          <p:nvPr/>
        </p:nvSpPr>
        <p:spPr bwMode="auto">
          <a:xfrm>
            <a:off x="914400" y="3733800"/>
            <a:ext cx="655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CC9900"/>
                </a:solidFill>
              </a:rPr>
              <a:t>C=-9</a:t>
            </a:r>
            <a:endParaRPr lang="en-GB"/>
          </a:p>
        </p:txBody>
      </p:sp>
      <p:sp>
        <p:nvSpPr>
          <p:cNvPr id="59439" name="Text Box 47"/>
          <p:cNvSpPr txBox="1">
            <a:spLocks noChangeArrowheads="1"/>
          </p:cNvSpPr>
          <p:nvPr/>
        </p:nvSpPr>
        <p:spPr bwMode="auto">
          <a:xfrm>
            <a:off x="1981200" y="3733800"/>
            <a:ext cx="655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99CC"/>
                </a:solidFill>
              </a:rPr>
              <a:t>C=-4</a:t>
            </a:r>
            <a:endParaRPr lang="en-GB"/>
          </a:p>
        </p:txBody>
      </p:sp>
      <p:sp>
        <p:nvSpPr>
          <p:cNvPr id="59440" name="Text Box 48"/>
          <p:cNvSpPr txBox="1">
            <a:spLocks noChangeArrowheads="1"/>
          </p:cNvSpPr>
          <p:nvPr/>
        </p:nvSpPr>
        <p:spPr bwMode="auto">
          <a:xfrm>
            <a:off x="1752600" y="6172200"/>
            <a:ext cx="519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This stationary point is a saddle point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practice..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 we don’t check the sufficient conditions for optimality</a:t>
            </a:r>
          </a:p>
          <a:p>
            <a:r>
              <a:rPr lang="en-US" dirty="0"/>
              <a:t>If the problem is </a:t>
            </a:r>
            <a:r>
              <a:rPr lang="en-US" i="1" dirty="0"/>
              <a:t>convex</a:t>
            </a:r>
            <a:r>
              <a:rPr lang="en-US" dirty="0"/>
              <a:t> a stationary point will be a minimum</a:t>
            </a:r>
          </a:p>
          <a:p>
            <a:r>
              <a:rPr lang="en-US" dirty="0"/>
              <a:t>Or we rely on the nature of the problem to “ensure” that a stationary point will be a minimum or a maximum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57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Optimization with Constraints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526" tIns="41031" rIns="83526" bIns="41031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Thermal power plants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526" tIns="41031" rIns="83526" bIns="41031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n-GB" sz="3200" dirty="0"/>
              <a:t>Burn a fuel to generate electric power</a:t>
            </a:r>
          </a:p>
          <a:p>
            <a:pPr lvl="1"/>
            <a:r>
              <a:rPr lang="en-GB" dirty="0"/>
              <a:t>Coal, oil, gas, biomass, uranium, .. </a:t>
            </a:r>
          </a:p>
          <a:p>
            <a:r>
              <a:rPr lang="en-GB" dirty="0"/>
              <a:t>Economic characteristics:</a:t>
            </a:r>
          </a:p>
          <a:p>
            <a:pPr lvl="1"/>
            <a:r>
              <a:rPr lang="en-GB" dirty="0"/>
              <a:t>Substantial operating cost</a:t>
            </a:r>
          </a:p>
          <a:p>
            <a:pPr lvl="1"/>
            <a:r>
              <a:rPr lang="en-GB" dirty="0"/>
              <a:t>On/off status and power output can be changed</a:t>
            </a:r>
          </a:p>
          <a:p>
            <a:pPr lvl="2"/>
            <a:r>
              <a:rPr lang="en-GB" dirty="0"/>
              <a:t>Within limits</a:t>
            </a:r>
          </a:p>
          <a:p>
            <a:r>
              <a:rPr lang="en-GB" dirty="0"/>
              <a:t>Nuclear units:</a:t>
            </a:r>
          </a:p>
          <a:p>
            <a:pPr lvl="1"/>
            <a:r>
              <a:rPr lang="en-GB" dirty="0"/>
              <a:t>Low operating cost but very limited flexibility</a:t>
            </a:r>
          </a:p>
          <a:p>
            <a:r>
              <a:rPr lang="en-GB" dirty="0"/>
              <a:t>Typically multiple units in a power plant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3851920" cy="365125"/>
          </a:xfrm>
        </p:spPr>
        <p:txBody>
          <a:bodyPr/>
          <a:lstStyle/>
          <a:p>
            <a:r>
              <a:rPr lang="en-US"/>
              <a:t>© 2018 D. Kirschen and University of Washington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2C796-23C0-014B-AEC3-0FC6881717DE}" type="slidenum">
              <a:rPr lang="en-GB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98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Optimization with Equality Constraints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There are usually restrictions on the values that the decision variables can take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50</a:t>
            </a:fld>
            <a:endParaRPr lang="en-GB"/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1295400" y="2819400"/>
          <a:ext cx="290830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0" name="Equation" r:id="rId3" imgW="2908300" imgH="3060700" progId="Equation.DSMT36">
                  <p:embed/>
                </p:oleObj>
              </mc:Choice>
              <mc:Fallback>
                <p:oleObj name="Equation" r:id="rId3" imgW="2908300" imgH="3060700" progId="Equation.DSMT3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290830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4800600" y="3260725"/>
            <a:ext cx="3355975" cy="457200"/>
            <a:chOff x="3024" y="2054"/>
            <a:chExt cx="2114" cy="288"/>
          </a:xfrm>
        </p:grpSpPr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3588" y="2054"/>
              <a:ext cx="15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0000"/>
                  </a:solidFill>
                </a:rPr>
                <a:t>Objective function</a:t>
              </a:r>
            </a:p>
          </p:txBody>
        </p:sp>
        <p:sp>
          <p:nvSpPr>
            <p:cNvPr id="70663" name="AutoShape 7"/>
            <p:cNvSpPr>
              <a:spLocks noChangeArrowheads="1"/>
            </p:cNvSpPr>
            <p:nvPr/>
          </p:nvSpPr>
          <p:spPr bwMode="auto">
            <a:xfrm>
              <a:off x="3024" y="2112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664" name="Group 8"/>
          <p:cNvGrpSpPr>
            <a:grpSpLocks/>
          </p:cNvGrpSpPr>
          <p:nvPr/>
        </p:nvGrpSpPr>
        <p:grpSpPr bwMode="auto">
          <a:xfrm>
            <a:off x="4267200" y="4343400"/>
            <a:ext cx="4041775" cy="1600200"/>
            <a:chOff x="2688" y="2736"/>
            <a:chExt cx="2546" cy="1008"/>
          </a:xfrm>
        </p:grpSpPr>
        <p:sp>
          <p:nvSpPr>
            <p:cNvPr id="70665" name="Text Box 9"/>
            <p:cNvSpPr txBox="1">
              <a:spLocks noChangeArrowheads="1"/>
            </p:cNvSpPr>
            <p:nvPr/>
          </p:nvSpPr>
          <p:spPr bwMode="auto">
            <a:xfrm>
              <a:off x="3588" y="3072"/>
              <a:ext cx="16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0000"/>
                  </a:solidFill>
                </a:rPr>
                <a:t>Equality constraints</a:t>
              </a:r>
            </a:p>
          </p:txBody>
        </p:sp>
        <p:sp>
          <p:nvSpPr>
            <p:cNvPr id="70666" name="AutoShape 10"/>
            <p:cNvSpPr>
              <a:spLocks/>
            </p:cNvSpPr>
            <p:nvPr/>
          </p:nvSpPr>
          <p:spPr bwMode="auto">
            <a:xfrm>
              <a:off x="2688" y="2736"/>
              <a:ext cx="192" cy="1008"/>
            </a:xfrm>
            <a:prstGeom prst="rightBrace">
              <a:avLst>
                <a:gd name="adj1" fmla="val 43750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AutoShape 11"/>
            <p:cNvSpPr>
              <a:spLocks noChangeArrowheads="1"/>
            </p:cNvSpPr>
            <p:nvPr/>
          </p:nvSpPr>
          <p:spPr bwMode="auto">
            <a:xfrm>
              <a:off x="3024" y="3120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Number of Constraints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N</a:t>
            </a:r>
            <a:r>
              <a:rPr lang="en-GB" dirty="0"/>
              <a:t> decision variables</a:t>
            </a:r>
          </a:p>
          <a:p>
            <a:r>
              <a:rPr lang="en-GB" i="1" dirty="0"/>
              <a:t>M</a:t>
            </a:r>
            <a:r>
              <a:rPr lang="en-GB" dirty="0"/>
              <a:t> equality constraints</a:t>
            </a:r>
          </a:p>
          <a:p>
            <a:r>
              <a:rPr lang="en-GB" dirty="0"/>
              <a:t>If M &gt; N, the problems is over-constrained</a:t>
            </a:r>
          </a:p>
          <a:p>
            <a:pPr lvl="1"/>
            <a:r>
              <a:rPr lang="en-GB" dirty="0"/>
              <a:t>There is usually no solution</a:t>
            </a:r>
          </a:p>
          <a:p>
            <a:r>
              <a:rPr lang="en-GB" dirty="0"/>
              <a:t>If M = N, the problem is determined</a:t>
            </a:r>
          </a:p>
          <a:p>
            <a:pPr lvl="1"/>
            <a:r>
              <a:rPr lang="en-GB" dirty="0"/>
              <a:t>There may be a solution</a:t>
            </a:r>
          </a:p>
          <a:p>
            <a:r>
              <a:rPr lang="en-GB" dirty="0"/>
              <a:t>If M &lt; N, the problem is under-constrained</a:t>
            </a:r>
          </a:p>
          <a:p>
            <a:pPr lvl="1"/>
            <a:r>
              <a:rPr lang="en-GB" dirty="0"/>
              <a:t>There is usually room for optimization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1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3165475" y="1122363"/>
          <a:ext cx="579120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7" name="Equation" r:id="rId3" imgW="4813300" imgH="952500" progId="Equation.DSMT36">
                  <p:embed/>
                </p:oleObj>
              </mc:Choice>
              <mc:Fallback>
                <p:oleObj name="Equation" r:id="rId3" imgW="4813300" imgH="9525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122363"/>
                        <a:ext cx="5791200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8" name="Line 4"/>
          <p:cNvSpPr>
            <a:spLocks noChangeShapeType="1"/>
          </p:cNvSpPr>
          <p:nvPr/>
        </p:nvSpPr>
        <p:spPr bwMode="auto">
          <a:xfrm rot="5400000" flipV="1">
            <a:off x="4144963" y="2959100"/>
            <a:ext cx="0" cy="6308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V="1">
            <a:off x="1630363" y="1917700"/>
            <a:ext cx="0" cy="4954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7239000" y="6002338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endParaRPr lang="en-GB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122363" y="17272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endParaRPr lang="en-GB" i="1"/>
          </a:p>
        </p:txBody>
      </p:sp>
      <p:sp>
        <p:nvSpPr>
          <p:cNvPr id="72712" name="Arc 8"/>
          <p:cNvSpPr>
            <a:spLocks/>
          </p:cNvSpPr>
          <p:nvPr/>
        </p:nvSpPr>
        <p:spPr bwMode="auto">
          <a:xfrm>
            <a:off x="1676400" y="5334000"/>
            <a:ext cx="13716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Arc 9"/>
          <p:cNvSpPr>
            <a:spLocks/>
          </p:cNvSpPr>
          <p:nvPr/>
        </p:nvSpPr>
        <p:spPr bwMode="auto">
          <a:xfrm>
            <a:off x="1676400" y="4800600"/>
            <a:ext cx="23622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Arc 10"/>
          <p:cNvSpPr>
            <a:spLocks/>
          </p:cNvSpPr>
          <p:nvPr/>
        </p:nvSpPr>
        <p:spPr bwMode="auto">
          <a:xfrm>
            <a:off x="1676400" y="4267200"/>
            <a:ext cx="3124200" cy="1828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1628775" y="2390775"/>
            <a:ext cx="3705225" cy="37226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716" name="Object 12"/>
          <p:cNvGraphicFramePr>
            <a:graphicFrameLocks noChangeAspect="1"/>
          </p:cNvGraphicFramePr>
          <p:nvPr/>
        </p:nvGraphicFramePr>
        <p:xfrm>
          <a:off x="2559050" y="2982913"/>
          <a:ext cx="350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8" name="Equation" r:id="rId5" imgW="3505200" imgH="368300" progId="Equation.DSMT36">
                  <p:embed/>
                </p:oleObj>
              </mc:Choice>
              <mc:Fallback>
                <p:oleObj name="Equation" r:id="rId5" imgW="3505200" imgH="368300" progId="Equation.DSMT36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982913"/>
                        <a:ext cx="350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/>
        </p:nvGraphicFramePr>
        <p:xfrm>
          <a:off x="2087563" y="6246813"/>
          <a:ext cx="3378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9" name="Equation" r:id="rId7" imgW="3378200" imgH="393700" progId="Equation.DSMT36">
                  <p:embed/>
                </p:oleObj>
              </mc:Choice>
              <mc:Fallback>
                <p:oleObj name="Equation" r:id="rId7" imgW="3378200" imgH="393700" progId="Equation.DSMT3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6246813"/>
                        <a:ext cx="3378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718" name="Group 14"/>
          <p:cNvGrpSpPr>
            <a:grpSpLocks/>
          </p:cNvGrpSpPr>
          <p:nvPr/>
        </p:nvGrpSpPr>
        <p:grpSpPr bwMode="auto">
          <a:xfrm>
            <a:off x="4510088" y="4510088"/>
            <a:ext cx="2047875" cy="617537"/>
            <a:chOff x="2841" y="2841"/>
            <a:chExt cx="1290" cy="389"/>
          </a:xfrm>
        </p:grpSpPr>
        <p:sp>
          <p:nvSpPr>
            <p:cNvPr id="72719" name="Line 15"/>
            <p:cNvSpPr>
              <a:spLocks noChangeShapeType="1"/>
            </p:cNvSpPr>
            <p:nvPr/>
          </p:nvSpPr>
          <p:spPr bwMode="auto">
            <a:xfrm flipH="1">
              <a:off x="2841" y="2991"/>
              <a:ext cx="426" cy="23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Text Box 16"/>
            <p:cNvSpPr txBox="1">
              <a:spLocks noChangeArrowheads="1"/>
            </p:cNvSpPr>
            <p:nvPr/>
          </p:nvSpPr>
          <p:spPr bwMode="auto">
            <a:xfrm>
              <a:off x="3247" y="2841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Minimum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2: Economic Dispatch</a:t>
            </a:r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1143000" y="1600200"/>
            <a:ext cx="36830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1752600" y="1600200"/>
            <a:ext cx="1588" cy="4572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2741613" y="1600200"/>
            <a:ext cx="1587" cy="4572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4114800" y="1981200"/>
            <a:ext cx="119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latin typeface="Geneva" charset="0"/>
              </a:rPr>
              <a:t>L</a:t>
            </a:r>
            <a:endParaRPr lang="en-GB"/>
          </a:p>
        </p:txBody>
      </p: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4383088" y="1638300"/>
            <a:ext cx="254000" cy="592138"/>
            <a:chOff x="5121" y="3046"/>
            <a:chExt cx="160" cy="373"/>
          </a:xfrm>
        </p:grpSpPr>
        <p:sp>
          <p:nvSpPr>
            <p:cNvPr id="73736" name="Freeform 8"/>
            <p:cNvSpPr>
              <a:spLocks/>
            </p:cNvSpPr>
            <p:nvPr/>
          </p:nvSpPr>
          <p:spPr bwMode="auto">
            <a:xfrm>
              <a:off x="5121" y="3260"/>
              <a:ext cx="160" cy="159"/>
            </a:xfrm>
            <a:custGeom>
              <a:avLst/>
              <a:gdLst>
                <a:gd name="T0" fmla="*/ 80 w 160"/>
                <a:gd name="T1" fmla="*/ 159 h 159"/>
                <a:gd name="T2" fmla="*/ 0 w 160"/>
                <a:gd name="T3" fmla="*/ 0 h 159"/>
                <a:gd name="T4" fmla="*/ 80 w 160"/>
                <a:gd name="T5" fmla="*/ 0 h 159"/>
                <a:gd name="T6" fmla="*/ 160 w 160"/>
                <a:gd name="T7" fmla="*/ 0 h 159"/>
                <a:gd name="T8" fmla="*/ 80 w 160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59">
                  <a:moveTo>
                    <a:pt x="80" y="159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160" y="0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003399"/>
            </a:solidFill>
            <a:ln w="28575" cmpd="sng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37" name="Line 9"/>
            <p:cNvSpPr>
              <a:spLocks noChangeShapeType="1"/>
            </p:cNvSpPr>
            <p:nvPr/>
          </p:nvSpPr>
          <p:spPr bwMode="auto">
            <a:xfrm>
              <a:off x="5193" y="3046"/>
              <a:ext cx="1" cy="20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8" name="Oval 10"/>
          <p:cNvSpPr>
            <a:spLocks noChangeArrowheads="1"/>
          </p:cNvSpPr>
          <p:nvPr/>
        </p:nvSpPr>
        <p:spPr bwMode="auto">
          <a:xfrm>
            <a:off x="1524000" y="2057400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/>
              <a:t>G</a:t>
            </a:r>
            <a:r>
              <a:rPr lang="en-GB" sz="2000" baseline="-25000"/>
              <a:t>1</a:t>
            </a:r>
            <a:endParaRPr lang="en-GB"/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auto">
          <a:xfrm>
            <a:off x="2514600" y="2057400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/>
              <a:t>G</a:t>
            </a:r>
            <a:r>
              <a:rPr lang="en-GB" sz="2000" baseline="-25000"/>
              <a:t>2</a:t>
            </a:r>
            <a:endParaRPr lang="en-GB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 flipV="1">
            <a:off x="1828800" y="1676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1828800" y="1676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GB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 flipV="1">
            <a:off x="2819400" y="1676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2819400" y="1676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GB"/>
          </a:p>
        </p:txBody>
      </p:sp>
      <p:graphicFrame>
        <p:nvGraphicFramePr>
          <p:cNvPr id="73744" name="Object 16"/>
          <p:cNvGraphicFramePr>
            <a:graphicFrameLocks noChangeAspect="1"/>
          </p:cNvGraphicFramePr>
          <p:nvPr/>
        </p:nvGraphicFramePr>
        <p:xfrm>
          <a:off x="1168400" y="3048000"/>
          <a:ext cx="46990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3" name="Equation" r:id="rId3" imgW="4699000" imgH="1549400" progId="Equation.DSMT36">
                  <p:embed/>
                </p:oleObj>
              </mc:Choice>
              <mc:Fallback>
                <p:oleObj name="Equation" r:id="rId3" imgW="4699000" imgH="1549400" progId="Equation.DSMT36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048000"/>
                        <a:ext cx="46990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745" name="Group 17"/>
          <p:cNvGrpSpPr>
            <a:grpSpLocks/>
          </p:cNvGrpSpPr>
          <p:nvPr/>
        </p:nvGrpSpPr>
        <p:grpSpPr bwMode="auto">
          <a:xfrm>
            <a:off x="3505200" y="3032125"/>
            <a:ext cx="3622675" cy="457200"/>
            <a:chOff x="2208" y="1910"/>
            <a:chExt cx="2282" cy="288"/>
          </a:xfrm>
        </p:grpSpPr>
        <p:sp>
          <p:nvSpPr>
            <p:cNvPr id="73746" name="AutoShape 18"/>
            <p:cNvSpPr>
              <a:spLocks noChangeArrowheads="1"/>
            </p:cNvSpPr>
            <p:nvPr/>
          </p:nvSpPr>
          <p:spPr bwMode="auto">
            <a:xfrm>
              <a:off x="2208" y="2016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Text Box 19"/>
            <p:cNvSpPr txBox="1">
              <a:spLocks noChangeArrowheads="1"/>
            </p:cNvSpPr>
            <p:nvPr/>
          </p:nvSpPr>
          <p:spPr bwMode="auto">
            <a:xfrm>
              <a:off x="2678" y="1910"/>
              <a:ext cx="18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Cost of running unit 1</a:t>
              </a:r>
            </a:p>
          </p:txBody>
        </p:sp>
      </p:grpSp>
      <p:grpSp>
        <p:nvGrpSpPr>
          <p:cNvPr id="73748" name="Group 20"/>
          <p:cNvGrpSpPr>
            <a:grpSpLocks/>
          </p:cNvGrpSpPr>
          <p:nvPr/>
        </p:nvGrpSpPr>
        <p:grpSpPr bwMode="auto">
          <a:xfrm>
            <a:off x="3505200" y="3657600"/>
            <a:ext cx="3622675" cy="457200"/>
            <a:chOff x="2304" y="2006"/>
            <a:chExt cx="2282" cy="288"/>
          </a:xfrm>
        </p:grpSpPr>
        <p:sp>
          <p:nvSpPr>
            <p:cNvPr id="73749" name="AutoShape 21"/>
            <p:cNvSpPr>
              <a:spLocks noChangeArrowheads="1"/>
            </p:cNvSpPr>
            <p:nvPr/>
          </p:nvSpPr>
          <p:spPr bwMode="auto">
            <a:xfrm>
              <a:off x="2304" y="2112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Text Box 22"/>
            <p:cNvSpPr txBox="1">
              <a:spLocks noChangeArrowheads="1"/>
            </p:cNvSpPr>
            <p:nvPr/>
          </p:nvSpPr>
          <p:spPr bwMode="auto">
            <a:xfrm>
              <a:off x="2774" y="2006"/>
              <a:ext cx="18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Cost of running unit 2</a:t>
              </a:r>
            </a:p>
          </p:txBody>
        </p:sp>
      </p:grpSp>
      <p:grpSp>
        <p:nvGrpSpPr>
          <p:cNvPr id="73751" name="Group 23"/>
          <p:cNvGrpSpPr>
            <a:grpSpLocks/>
          </p:cNvGrpSpPr>
          <p:nvPr/>
        </p:nvGrpSpPr>
        <p:grpSpPr bwMode="auto">
          <a:xfrm>
            <a:off x="6243638" y="4191000"/>
            <a:ext cx="2139950" cy="457200"/>
            <a:chOff x="2304" y="2006"/>
            <a:chExt cx="1348" cy="288"/>
          </a:xfrm>
        </p:grpSpPr>
        <p:sp>
          <p:nvSpPr>
            <p:cNvPr id="73752" name="AutoShape 24"/>
            <p:cNvSpPr>
              <a:spLocks noChangeArrowheads="1"/>
            </p:cNvSpPr>
            <p:nvPr/>
          </p:nvSpPr>
          <p:spPr bwMode="auto">
            <a:xfrm>
              <a:off x="2304" y="2112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3" name="Text Box 25"/>
            <p:cNvSpPr txBox="1">
              <a:spLocks noChangeArrowheads="1"/>
            </p:cNvSpPr>
            <p:nvPr/>
          </p:nvSpPr>
          <p:spPr bwMode="auto">
            <a:xfrm>
              <a:off x="2774" y="2006"/>
              <a:ext cx="8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Total cost</a:t>
              </a:r>
            </a:p>
          </p:txBody>
        </p:sp>
      </p:grpSp>
      <p:sp>
        <p:nvSpPr>
          <p:cNvPr id="73754" name="Text Box 26"/>
          <p:cNvSpPr txBox="1">
            <a:spLocks noChangeArrowheads="1"/>
          </p:cNvSpPr>
          <p:nvPr/>
        </p:nvSpPr>
        <p:spPr bwMode="auto">
          <a:xfrm>
            <a:off x="1127125" y="4860925"/>
            <a:ext cx="2996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Optimization problem:</a:t>
            </a:r>
          </a:p>
        </p:txBody>
      </p:sp>
      <p:graphicFrame>
        <p:nvGraphicFramePr>
          <p:cNvPr id="73755" name="Object 27"/>
          <p:cNvGraphicFramePr>
            <a:graphicFrameLocks noChangeAspect="1"/>
          </p:cNvGraphicFramePr>
          <p:nvPr/>
        </p:nvGraphicFramePr>
        <p:xfrm>
          <a:off x="1219200" y="5486400"/>
          <a:ext cx="4597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4" name="Equation" r:id="rId5" imgW="4597400" imgH="381000" progId="Equation.DSMT36">
                  <p:embed/>
                </p:oleObj>
              </mc:Choice>
              <mc:Fallback>
                <p:oleObj name="Equation" r:id="rId5" imgW="4597400" imgH="381000" progId="Equation.DSMT36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86400"/>
                        <a:ext cx="4597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6" name="Object 28"/>
          <p:cNvGraphicFramePr>
            <a:graphicFrameLocks noChangeAspect="1"/>
          </p:cNvGraphicFramePr>
          <p:nvPr/>
        </p:nvGraphicFramePr>
        <p:xfrm>
          <a:off x="1219200" y="6172200"/>
          <a:ext cx="2857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5" name="Equation" r:id="rId7" imgW="2857500" imgH="330200" progId="Equation.DSMT36">
                  <p:embed/>
                </p:oleObj>
              </mc:Choice>
              <mc:Fallback>
                <p:oleObj name="Equation" r:id="rId7" imgW="2857500" imgH="330200" progId="Equation.DSMT36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172200"/>
                        <a:ext cx="2857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by substitution</a:t>
            </a: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990600" y="1066800"/>
            <a:ext cx="4597400" cy="1016000"/>
            <a:chOff x="624" y="672"/>
            <a:chExt cx="2896" cy="640"/>
          </a:xfrm>
        </p:grpSpPr>
        <p:graphicFrame>
          <p:nvGraphicFramePr>
            <p:cNvPr id="74756" name="Object 4"/>
            <p:cNvGraphicFramePr>
              <a:graphicFrameLocks noChangeAspect="1"/>
            </p:cNvGraphicFramePr>
            <p:nvPr/>
          </p:nvGraphicFramePr>
          <p:xfrm>
            <a:off x="624" y="672"/>
            <a:ext cx="289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07" name="Equation" r:id="rId3" imgW="4597400" imgH="381000" progId="Equation.DSMT36">
                    <p:embed/>
                  </p:oleObj>
                </mc:Choice>
                <mc:Fallback>
                  <p:oleObj name="Equation" r:id="rId3" imgW="4597400" imgH="381000" progId="Equation.DSMT36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672"/>
                          <a:ext cx="2896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57" name="Object 5"/>
            <p:cNvGraphicFramePr>
              <a:graphicFrameLocks noChangeAspect="1"/>
            </p:cNvGraphicFramePr>
            <p:nvPr/>
          </p:nvGraphicFramePr>
          <p:xfrm>
            <a:off x="624" y="1104"/>
            <a:ext cx="1800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08" name="Equation" r:id="rId5" imgW="2857500" imgH="330200" progId="Equation.DSMT36">
                    <p:embed/>
                  </p:oleObj>
                </mc:Choice>
                <mc:Fallback>
                  <p:oleObj name="Equation" r:id="rId5" imgW="2857500" imgH="330200" progId="Equation.DSMT36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1104"/>
                          <a:ext cx="1800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758" name="Group 6"/>
          <p:cNvGrpSpPr>
            <a:grpSpLocks/>
          </p:cNvGrpSpPr>
          <p:nvPr/>
        </p:nvGrpSpPr>
        <p:grpSpPr bwMode="auto">
          <a:xfrm>
            <a:off x="1905000" y="2209801"/>
            <a:ext cx="5130800" cy="1665288"/>
            <a:chOff x="1200" y="1392"/>
            <a:chExt cx="3232" cy="1049"/>
          </a:xfrm>
        </p:grpSpPr>
        <p:graphicFrame>
          <p:nvGraphicFramePr>
            <p:cNvPr id="74759" name="Object 7"/>
            <p:cNvGraphicFramePr>
              <a:graphicFrameLocks noChangeAspect="1"/>
            </p:cNvGraphicFramePr>
            <p:nvPr/>
          </p:nvGraphicFramePr>
          <p:xfrm>
            <a:off x="1488" y="1392"/>
            <a:ext cx="2944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09" name="Equation" r:id="rId7" imgW="4673600" imgH="952500" progId="Equation.DSMT36">
                    <p:embed/>
                  </p:oleObj>
                </mc:Choice>
                <mc:Fallback>
                  <p:oleObj name="Equation" r:id="rId7" imgW="4673600" imgH="952500" progId="Equation.DSMT36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392"/>
                          <a:ext cx="2944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60" name="AutoShape 8"/>
            <p:cNvSpPr>
              <a:spLocks noChangeArrowheads="1"/>
            </p:cNvSpPr>
            <p:nvPr/>
          </p:nvSpPr>
          <p:spPr bwMode="auto">
            <a:xfrm>
              <a:off x="1200" y="2208"/>
              <a:ext cx="528" cy="192"/>
            </a:xfrm>
            <a:prstGeom prst="notchedRightArrow">
              <a:avLst>
                <a:gd name="adj1" fmla="val 50000"/>
                <a:gd name="adj2" fmla="val 6875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auto">
            <a:xfrm>
              <a:off x="1862" y="2150"/>
              <a:ext cx="232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/>
                <a:t>Unconstrained minimization</a:t>
              </a:r>
            </a:p>
          </p:txBody>
        </p:sp>
      </p:grpSp>
      <p:graphicFrame>
        <p:nvGraphicFramePr>
          <p:cNvPr id="74762" name="Object 10"/>
          <p:cNvGraphicFramePr>
            <a:graphicFrameLocks noChangeAspect="1"/>
          </p:cNvGraphicFramePr>
          <p:nvPr/>
        </p:nvGraphicFramePr>
        <p:xfrm>
          <a:off x="3022600" y="4025900"/>
          <a:ext cx="45212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0" name="Equation" r:id="rId9" imgW="4521200" imgH="2832100" progId="Equation.DSMT36">
                  <p:embed/>
                </p:oleObj>
              </mc:Choice>
              <mc:Fallback>
                <p:oleObj name="Equation" r:id="rId9" imgW="4521200" imgH="2832100" progId="Equation.DSMT3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4025900"/>
                        <a:ext cx="45212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by substitution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39900"/>
            <a:ext cx="8229600" cy="4386263"/>
          </a:xfrm>
        </p:spPr>
        <p:txBody>
          <a:bodyPr/>
          <a:lstStyle/>
          <a:p>
            <a:r>
              <a:rPr lang="en-GB" dirty="0"/>
              <a:t>Difficult</a:t>
            </a:r>
          </a:p>
          <a:p>
            <a:r>
              <a:rPr lang="en-GB" dirty="0"/>
              <a:t>Usually impossible when constraints are non-linear</a:t>
            </a:r>
          </a:p>
          <a:p>
            <a:r>
              <a:rPr lang="en-GB" dirty="0"/>
              <a:t>Provides little or no insight into solution</a:t>
            </a:r>
            <a:br>
              <a:rPr lang="en-GB" dirty="0"/>
            </a:br>
            <a:endParaRPr lang="en-GB" dirty="0"/>
          </a:p>
          <a:p>
            <a:pPr>
              <a:buFontTx/>
              <a:buNone/>
            </a:pPr>
            <a:r>
              <a:rPr lang="en-GB" dirty="0">
                <a:sym typeface="Monotype Sorts" charset="0"/>
              </a:rPr>
              <a:t> Solution using Lagrange multipliers</a:t>
            </a:r>
            <a:endParaRPr lang="en-GB" dirty="0"/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Gradient</a:t>
            </a: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916113" y="1968500"/>
          <a:ext cx="5310187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8" name="Equation" r:id="rId3" imgW="5308600" imgH="3441700" progId="Equation.DSMT4">
                  <p:embed/>
                </p:oleObj>
              </mc:Choice>
              <mc:Fallback>
                <p:oleObj name="Equation" r:id="rId3" imgW="5308600" imgH="3441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1968500"/>
                        <a:ext cx="5310187" cy="344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56</a:t>
            </a:fld>
            <a:endParaRPr lang="en-GB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Properties of the Gradient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Each component of the gradient vector indicates the rate of change of the function in that direction</a:t>
            </a:r>
          </a:p>
          <a:p>
            <a:pPr>
              <a:lnSpc>
                <a:spcPct val="90000"/>
              </a:lnSpc>
            </a:pPr>
            <a:r>
              <a:rPr lang="en-GB"/>
              <a:t>The gradient indicates the direction in which a function of several variables increases most rapidly</a:t>
            </a:r>
          </a:p>
          <a:p>
            <a:pPr>
              <a:lnSpc>
                <a:spcPct val="90000"/>
              </a:lnSpc>
            </a:pPr>
            <a:r>
              <a:rPr lang="en-GB"/>
              <a:t>The magnitude and direction of the gradient usually depend on the point considered</a:t>
            </a:r>
          </a:p>
          <a:p>
            <a:pPr>
              <a:lnSpc>
                <a:spcPct val="90000"/>
              </a:lnSpc>
            </a:pPr>
            <a:r>
              <a:rPr lang="en-GB"/>
              <a:t>At each point, the gradient is perpendicular to the contour of the function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57</a:t>
            </a:fld>
            <a:endParaRPr lang="en-GB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3</a:t>
            </a:r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638175" y="1222375"/>
          <a:ext cx="25781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3" name="Equation" r:id="rId3" imgW="2578100" imgH="2171700" progId="Equation.DSMT4">
                  <p:embed/>
                </p:oleObj>
              </mc:Choice>
              <mc:Fallback>
                <p:oleObj name="Equation" r:id="rId3" imgW="2578100" imgH="2171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222375"/>
                        <a:ext cx="257810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2743200" y="2794000"/>
            <a:ext cx="5891213" cy="3835400"/>
            <a:chOff x="1728" y="1760"/>
            <a:chExt cx="3711" cy="2416"/>
          </a:xfrm>
        </p:grpSpPr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 rot="5400000" flipV="1">
              <a:off x="3528" y="1464"/>
              <a:ext cx="0" cy="3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4" name="Line 6"/>
            <p:cNvSpPr>
              <a:spLocks noChangeShapeType="1"/>
            </p:cNvSpPr>
            <p:nvPr/>
          </p:nvSpPr>
          <p:spPr bwMode="auto">
            <a:xfrm flipV="1">
              <a:off x="3472" y="1872"/>
              <a:ext cx="0" cy="2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5" name="Text Box 7"/>
            <p:cNvSpPr txBox="1">
              <a:spLocks noChangeArrowheads="1"/>
            </p:cNvSpPr>
            <p:nvPr/>
          </p:nvSpPr>
          <p:spPr bwMode="auto">
            <a:xfrm>
              <a:off x="5238" y="3390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i="1"/>
                <a:t>x</a:t>
              </a:r>
              <a:endParaRPr lang="en-GB"/>
            </a:p>
          </p:txBody>
        </p:sp>
        <p:sp>
          <p:nvSpPr>
            <p:cNvPr id="78856" name="Text Box 8"/>
            <p:cNvSpPr txBox="1">
              <a:spLocks noChangeArrowheads="1"/>
            </p:cNvSpPr>
            <p:nvPr/>
          </p:nvSpPr>
          <p:spPr bwMode="auto">
            <a:xfrm>
              <a:off x="3040" y="1760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i="1"/>
                <a:t>y</a:t>
              </a:r>
            </a:p>
          </p:txBody>
        </p:sp>
      </p:grpSp>
      <p:grpSp>
        <p:nvGrpSpPr>
          <p:cNvPr id="78870" name="Group 22"/>
          <p:cNvGrpSpPr>
            <a:grpSpLocks/>
          </p:cNvGrpSpPr>
          <p:nvPr/>
        </p:nvGrpSpPr>
        <p:grpSpPr bwMode="auto">
          <a:xfrm>
            <a:off x="3606800" y="3613150"/>
            <a:ext cx="4298950" cy="2971800"/>
            <a:chOff x="2272" y="2276"/>
            <a:chExt cx="2708" cy="1872"/>
          </a:xfrm>
        </p:grpSpPr>
        <p:sp>
          <p:nvSpPr>
            <p:cNvPr id="78858" name="Oval 10"/>
            <p:cNvSpPr>
              <a:spLocks noChangeArrowheads="1"/>
            </p:cNvSpPr>
            <p:nvPr/>
          </p:nvSpPr>
          <p:spPr bwMode="auto">
            <a:xfrm rot="-88051">
              <a:off x="2944" y="3040"/>
              <a:ext cx="1008" cy="43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78859" name="Oval 11"/>
            <p:cNvSpPr>
              <a:spLocks noChangeArrowheads="1"/>
            </p:cNvSpPr>
            <p:nvPr/>
          </p:nvSpPr>
          <p:spPr bwMode="auto">
            <a:xfrm rot="-83050">
              <a:off x="2608" y="2896"/>
              <a:ext cx="1680" cy="72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0" name="Oval 12"/>
            <p:cNvSpPr>
              <a:spLocks noChangeArrowheads="1"/>
            </p:cNvSpPr>
            <p:nvPr/>
          </p:nvSpPr>
          <p:spPr bwMode="auto">
            <a:xfrm rot="-83586">
              <a:off x="2272" y="2752"/>
              <a:ext cx="2352" cy="100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1" name="Line 13"/>
            <p:cNvSpPr>
              <a:spLocks noChangeShapeType="1"/>
            </p:cNvSpPr>
            <p:nvPr/>
          </p:nvSpPr>
          <p:spPr bwMode="auto">
            <a:xfrm>
              <a:off x="4628" y="3260"/>
              <a:ext cx="35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2" name="Line 14"/>
            <p:cNvSpPr>
              <a:spLocks noChangeShapeType="1"/>
            </p:cNvSpPr>
            <p:nvPr/>
          </p:nvSpPr>
          <p:spPr bwMode="auto">
            <a:xfrm>
              <a:off x="4628" y="288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3" name="Line 15"/>
            <p:cNvSpPr>
              <a:spLocks noChangeShapeType="1"/>
            </p:cNvSpPr>
            <p:nvPr/>
          </p:nvSpPr>
          <p:spPr bwMode="auto">
            <a:xfrm rot="-5400000">
              <a:off x="3240" y="2508"/>
              <a:ext cx="4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Line 16"/>
            <p:cNvSpPr>
              <a:spLocks noChangeShapeType="1"/>
            </p:cNvSpPr>
            <p:nvPr/>
          </p:nvSpPr>
          <p:spPr bwMode="auto">
            <a:xfrm rot="-5400000">
              <a:off x="3498" y="2093"/>
              <a:ext cx="0" cy="1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865" name="Group 17"/>
            <p:cNvGrpSpPr>
              <a:grpSpLocks/>
            </p:cNvGrpSpPr>
            <p:nvPr/>
          </p:nvGrpSpPr>
          <p:grpSpPr bwMode="auto">
            <a:xfrm rot="6278973">
              <a:off x="2550" y="3565"/>
              <a:ext cx="447" cy="720"/>
              <a:chOff x="4724" y="2976"/>
              <a:chExt cx="352" cy="720"/>
            </a:xfrm>
          </p:grpSpPr>
          <p:sp>
            <p:nvSpPr>
              <p:cNvPr id="78866" name="Line 18"/>
              <p:cNvSpPr>
                <a:spLocks noChangeShapeType="1"/>
              </p:cNvSpPr>
              <p:nvPr/>
            </p:nvSpPr>
            <p:spPr bwMode="auto">
              <a:xfrm>
                <a:off x="4724" y="3356"/>
                <a:ext cx="352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67" name="Line 19"/>
              <p:cNvSpPr>
                <a:spLocks noChangeShapeType="1"/>
              </p:cNvSpPr>
              <p:nvPr/>
            </p:nvSpPr>
            <p:spPr bwMode="auto">
              <a:xfrm>
                <a:off x="4724" y="2976"/>
                <a:ext cx="0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68" name="Line 20"/>
            <p:cNvSpPr>
              <a:spLocks noChangeShapeType="1"/>
            </p:cNvSpPr>
            <p:nvPr/>
          </p:nvSpPr>
          <p:spPr bwMode="auto">
            <a:xfrm rot="-7055442">
              <a:off x="2827" y="2987"/>
              <a:ext cx="281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9" name="Line 21"/>
            <p:cNvSpPr>
              <a:spLocks noChangeShapeType="1"/>
            </p:cNvSpPr>
            <p:nvPr/>
          </p:nvSpPr>
          <p:spPr bwMode="auto">
            <a:xfrm rot="-7049485">
              <a:off x="3052" y="2910"/>
              <a:ext cx="0" cy="4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58</a:t>
            </a:fld>
            <a:endParaRPr lang="en-GB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4</a:t>
            </a: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809625" y="1247775"/>
          <a:ext cx="22352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43" name="Equation" r:id="rId3" imgW="2235200" imgH="2120900" progId="Equation.DSMT4">
                  <p:embed/>
                </p:oleObj>
              </mc:Choice>
              <mc:Fallback>
                <p:oleObj name="Equation" r:id="rId3" imgW="2235200" imgH="2120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1247775"/>
                        <a:ext cx="22352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Line 4"/>
          <p:cNvSpPr>
            <a:spLocks noChangeShapeType="1"/>
          </p:cNvSpPr>
          <p:nvPr/>
        </p:nvSpPr>
        <p:spPr bwMode="auto">
          <a:xfrm rot="5400000" flipV="1">
            <a:off x="5600700" y="2349500"/>
            <a:ext cx="0" cy="571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V="1">
            <a:off x="5511800" y="2427288"/>
            <a:ext cx="0" cy="4227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8315325" y="54070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endParaRPr lang="en-GB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156200" y="221615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y</a:t>
            </a: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5302250" y="1689100"/>
            <a:ext cx="3121025" cy="2992438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9881" name="Object 9"/>
          <p:cNvGraphicFramePr>
            <a:graphicFrameLocks noChangeAspect="1"/>
          </p:cNvGraphicFramePr>
          <p:nvPr/>
        </p:nvGraphicFramePr>
        <p:xfrm>
          <a:off x="2700338" y="3479800"/>
          <a:ext cx="787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44" name="Equation" r:id="rId5" imgW="787400" imgH="330200" progId="Equation.DSMT4">
                  <p:embed/>
                </p:oleObj>
              </mc:Choice>
              <mc:Fallback>
                <p:oleObj name="Equation" r:id="rId5" imgW="787400" imgH="330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479800"/>
                        <a:ext cx="787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2" name="Object 10"/>
          <p:cNvGraphicFramePr>
            <a:graphicFrameLocks noChangeAspect="1"/>
          </p:cNvGraphicFramePr>
          <p:nvPr/>
        </p:nvGraphicFramePr>
        <p:xfrm>
          <a:off x="3663950" y="2279650"/>
          <a:ext cx="82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45" name="Equation" r:id="rId7" imgW="825500" imgH="330200" progId="Equation.DSMT4">
                  <p:embed/>
                </p:oleObj>
              </mc:Choice>
              <mc:Fallback>
                <p:oleObj name="Equation" r:id="rId7" imgW="825500" imgH="330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2279650"/>
                        <a:ext cx="825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3" name="Object 11"/>
          <p:cNvGraphicFramePr>
            <a:graphicFrameLocks noChangeAspect="1"/>
          </p:cNvGraphicFramePr>
          <p:nvPr/>
        </p:nvGraphicFramePr>
        <p:xfrm>
          <a:off x="4711700" y="1292225"/>
          <a:ext cx="82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46" name="Equation" r:id="rId9" imgW="825500" imgH="330200" progId="Equation.DSMT4">
                  <p:embed/>
                </p:oleObj>
              </mc:Choice>
              <mc:Fallback>
                <p:oleObj name="Equation" r:id="rId9" imgW="825500" imgH="330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1292225"/>
                        <a:ext cx="825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4267200" y="2667000"/>
            <a:ext cx="3044825" cy="3068638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3352800" y="3810000"/>
            <a:ext cx="3044825" cy="3048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3810000" y="1524000"/>
            <a:ext cx="4876800" cy="5257800"/>
            <a:chOff x="2400" y="960"/>
            <a:chExt cx="3072" cy="3312"/>
          </a:xfrm>
        </p:grpSpPr>
        <p:grpSp>
          <p:nvGrpSpPr>
            <p:cNvPr id="79887" name="Group 15"/>
            <p:cNvGrpSpPr>
              <a:grpSpLocks/>
            </p:cNvGrpSpPr>
            <p:nvPr/>
          </p:nvGrpSpPr>
          <p:grpSpPr bwMode="auto">
            <a:xfrm>
              <a:off x="2928" y="1632"/>
              <a:ext cx="1872" cy="1872"/>
              <a:chOff x="2928" y="1632"/>
              <a:chExt cx="1872" cy="1872"/>
            </a:xfrm>
          </p:grpSpPr>
          <p:graphicFrame>
            <p:nvGraphicFramePr>
              <p:cNvPr id="79888" name="Object 16"/>
              <p:cNvGraphicFramePr>
                <a:graphicFrameLocks noChangeAspect="1"/>
              </p:cNvGraphicFramePr>
              <p:nvPr/>
            </p:nvGraphicFramePr>
            <p:xfrm>
              <a:off x="3984" y="2208"/>
              <a:ext cx="248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347" name="Equation" r:id="rId11" imgW="393700" imgH="355600" progId="Equation.DSMT36">
                      <p:embed/>
                    </p:oleObj>
                  </mc:Choice>
                  <mc:Fallback>
                    <p:oleObj name="Equation" r:id="rId11" imgW="393700" imgH="355600" progId="Equation.DSMT36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4" y="2208"/>
                            <a:ext cx="248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889" name="Line 17"/>
              <p:cNvSpPr>
                <a:spLocks noChangeShapeType="1"/>
              </p:cNvSpPr>
              <p:nvPr/>
            </p:nvSpPr>
            <p:spPr bwMode="auto">
              <a:xfrm flipV="1">
                <a:off x="4224" y="2928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0" name="Line 18"/>
              <p:cNvSpPr>
                <a:spLocks noChangeShapeType="1"/>
              </p:cNvSpPr>
              <p:nvPr/>
            </p:nvSpPr>
            <p:spPr bwMode="auto">
              <a:xfrm flipV="1">
                <a:off x="4080" y="2784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1" name="Line 19"/>
              <p:cNvSpPr>
                <a:spLocks noChangeShapeType="1"/>
              </p:cNvSpPr>
              <p:nvPr/>
            </p:nvSpPr>
            <p:spPr bwMode="auto">
              <a:xfrm flipV="1">
                <a:off x="3936" y="2640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2" name="Line 20"/>
              <p:cNvSpPr>
                <a:spLocks noChangeShapeType="1"/>
              </p:cNvSpPr>
              <p:nvPr/>
            </p:nvSpPr>
            <p:spPr bwMode="auto">
              <a:xfrm flipV="1">
                <a:off x="3792" y="2496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3" name="Line 21"/>
              <p:cNvSpPr>
                <a:spLocks noChangeShapeType="1"/>
              </p:cNvSpPr>
              <p:nvPr/>
            </p:nvSpPr>
            <p:spPr bwMode="auto">
              <a:xfrm flipV="1">
                <a:off x="3648" y="2352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4" name="Line 22"/>
              <p:cNvSpPr>
                <a:spLocks noChangeShapeType="1"/>
              </p:cNvSpPr>
              <p:nvPr/>
            </p:nvSpPr>
            <p:spPr bwMode="auto">
              <a:xfrm flipV="1">
                <a:off x="3504" y="2208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5" name="Line 23"/>
              <p:cNvSpPr>
                <a:spLocks noChangeShapeType="1"/>
              </p:cNvSpPr>
              <p:nvPr/>
            </p:nvSpPr>
            <p:spPr bwMode="auto">
              <a:xfrm flipV="1">
                <a:off x="3360" y="2064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6" name="Line 24"/>
              <p:cNvSpPr>
                <a:spLocks noChangeShapeType="1"/>
              </p:cNvSpPr>
              <p:nvPr/>
            </p:nvSpPr>
            <p:spPr bwMode="auto">
              <a:xfrm flipV="1">
                <a:off x="3216" y="1920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7" name="Line 25"/>
              <p:cNvSpPr>
                <a:spLocks noChangeShapeType="1"/>
              </p:cNvSpPr>
              <p:nvPr/>
            </p:nvSpPr>
            <p:spPr bwMode="auto">
              <a:xfrm flipV="1">
                <a:off x="2928" y="1632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8" name="Line 26"/>
              <p:cNvSpPr>
                <a:spLocks noChangeShapeType="1"/>
              </p:cNvSpPr>
              <p:nvPr/>
            </p:nvSpPr>
            <p:spPr bwMode="auto">
              <a:xfrm flipV="1">
                <a:off x="4368" y="3072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9" name="Line 27"/>
              <p:cNvSpPr>
                <a:spLocks noChangeShapeType="1"/>
              </p:cNvSpPr>
              <p:nvPr/>
            </p:nvSpPr>
            <p:spPr bwMode="auto">
              <a:xfrm flipV="1">
                <a:off x="4512" y="3216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0" name="Line 28"/>
              <p:cNvSpPr>
                <a:spLocks noChangeShapeType="1"/>
              </p:cNvSpPr>
              <p:nvPr/>
            </p:nvSpPr>
            <p:spPr bwMode="auto">
              <a:xfrm flipV="1">
                <a:off x="3088" y="1795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901" name="Group 29"/>
            <p:cNvGrpSpPr>
              <a:grpSpLocks/>
            </p:cNvGrpSpPr>
            <p:nvPr/>
          </p:nvGrpSpPr>
          <p:grpSpPr bwMode="auto">
            <a:xfrm>
              <a:off x="3600" y="960"/>
              <a:ext cx="1872" cy="1872"/>
              <a:chOff x="3600" y="960"/>
              <a:chExt cx="1872" cy="1872"/>
            </a:xfrm>
          </p:grpSpPr>
          <p:graphicFrame>
            <p:nvGraphicFramePr>
              <p:cNvPr id="79902" name="Object 30"/>
              <p:cNvGraphicFramePr>
                <a:graphicFrameLocks noChangeAspect="1"/>
              </p:cNvGraphicFramePr>
              <p:nvPr/>
            </p:nvGraphicFramePr>
            <p:xfrm>
              <a:off x="4656" y="1536"/>
              <a:ext cx="248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348" name="Equation" r:id="rId13" imgW="393700" imgH="355600" progId="Equation.DSMT36">
                      <p:embed/>
                    </p:oleObj>
                  </mc:Choice>
                  <mc:Fallback>
                    <p:oleObj name="Equation" r:id="rId13" imgW="393700" imgH="355600" progId="Equation.DSMT36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6" y="1536"/>
                            <a:ext cx="248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903" name="Line 31"/>
              <p:cNvSpPr>
                <a:spLocks noChangeShapeType="1"/>
              </p:cNvSpPr>
              <p:nvPr/>
            </p:nvSpPr>
            <p:spPr bwMode="auto">
              <a:xfrm flipV="1">
                <a:off x="4896" y="2256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4" name="Line 32"/>
              <p:cNvSpPr>
                <a:spLocks noChangeShapeType="1"/>
              </p:cNvSpPr>
              <p:nvPr/>
            </p:nvSpPr>
            <p:spPr bwMode="auto">
              <a:xfrm flipV="1">
                <a:off x="4752" y="2112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5" name="Line 33"/>
              <p:cNvSpPr>
                <a:spLocks noChangeShapeType="1"/>
              </p:cNvSpPr>
              <p:nvPr/>
            </p:nvSpPr>
            <p:spPr bwMode="auto">
              <a:xfrm flipV="1">
                <a:off x="4608" y="1968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6" name="Line 34"/>
              <p:cNvSpPr>
                <a:spLocks noChangeShapeType="1"/>
              </p:cNvSpPr>
              <p:nvPr/>
            </p:nvSpPr>
            <p:spPr bwMode="auto">
              <a:xfrm flipV="1">
                <a:off x="4464" y="1824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7" name="Line 35"/>
              <p:cNvSpPr>
                <a:spLocks noChangeShapeType="1"/>
              </p:cNvSpPr>
              <p:nvPr/>
            </p:nvSpPr>
            <p:spPr bwMode="auto">
              <a:xfrm flipV="1">
                <a:off x="4320" y="1680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8" name="Line 36"/>
              <p:cNvSpPr>
                <a:spLocks noChangeShapeType="1"/>
              </p:cNvSpPr>
              <p:nvPr/>
            </p:nvSpPr>
            <p:spPr bwMode="auto">
              <a:xfrm flipV="1">
                <a:off x="4176" y="1536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9" name="Line 37"/>
              <p:cNvSpPr>
                <a:spLocks noChangeShapeType="1"/>
              </p:cNvSpPr>
              <p:nvPr/>
            </p:nvSpPr>
            <p:spPr bwMode="auto">
              <a:xfrm flipV="1">
                <a:off x="4032" y="1392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0" name="Line 38"/>
              <p:cNvSpPr>
                <a:spLocks noChangeShapeType="1"/>
              </p:cNvSpPr>
              <p:nvPr/>
            </p:nvSpPr>
            <p:spPr bwMode="auto">
              <a:xfrm flipV="1">
                <a:off x="3888" y="1248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1" name="Line 39"/>
              <p:cNvSpPr>
                <a:spLocks noChangeShapeType="1"/>
              </p:cNvSpPr>
              <p:nvPr/>
            </p:nvSpPr>
            <p:spPr bwMode="auto">
              <a:xfrm flipV="1">
                <a:off x="3600" y="960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2" name="Line 40"/>
              <p:cNvSpPr>
                <a:spLocks noChangeShapeType="1"/>
              </p:cNvSpPr>
              <p:nvPr/>
            </p:nvSpPr>
            <p:spPr bwMode="auto">
              <a:xfrm flipV="1">
                <a:off x="5040" y="2400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3" name="Line 41"/>
              <p:cNvSpPr>
                <a:spLocks noChangeShapeType="1"/>
              </p:cNvSpPr>
              <p:nvPr/>
            </p:nvSpPr>
            <p:spPr bwMode="auto">
              <a:xfrm flipV="1">
                <a:off x="5184" y="2544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4" name="Line 42"/>
              <p:cNvSpPr>
                <a:spLocks noChangeShapeType="1"/>
              </p:cNvSpPr>
              <p:nvPr/>
            </p:nvSpPr>
            <p:spPr bwMode="auto">
              <a:xfrm flipV="1">
                <a:off x="3760" y="1123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915" name="Group 43"/>
            <p:cNvGrpSpPr>
              <a:grpSpLocks/>
            </p:cNvGrpSpPr>
            <p:nvPr/>
          </p:nvGrpSpPr>
          <p:grpSpPr bwMode="auto">
            <a:xfrm>
              <a:off x="2400" y="2400"/>
              <a:ext cx="1872" cy="1872"/>
              <a:chOff x="2400" y="2400"/>
              <a:chExt cx="1872" cy="1872"/>
            </a:xfrm>
          </p:grpSpPr>
          <p:sp>
            <p:nvSpPr>
              <p:cNvPr id="79916" name="Line 44"/>
              <p:cNvSpPr>
                <a:spLocks noChangeShapeType="1"/>
              </p:cNvSpPr>
              <p:nvPr/>
            </p:nvSpPr>
            <p:spPr bwMode="auto">
              <a:xfrm flipV="1">
                <a:off x="3696" y="3696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7" name="Line 45"/>
              <p:cNvSpPr>
                <a:spLocks noChangeShapeType="1"/>
              </p:cNvSpPr>
              <p:nvPr/>
            </p:nvSpPr>
            <p:spPr bwMode="auto">
              <a:xfrm flipV="1">
                <a:off x="3552" y="3552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8" name="Line 46"/>
              <p:cNvSpPr>
                <a:spLocks noChangeShapeType="1"/>
              </p:cNvSpPr>
              <p:nvPr/>
            </p:nvSpPr>
            <p:spPr bwMode="auto">
              <a:xfrm flipV="1">
                <a:off x="3408" y="3408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9" name="Line 47"/>
              <p:cNvSpPr>
                <a:spLocks noChangeShapeType="1"/>
              </p:cNvSpPr>
              <p:nvPr/>
            </p:nvSpPr>
            <p:spPr bwMode="auto">
              <a:xfrm flipV="1">
                <a:off x="3264" y="3264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0" name="Line 48"/>
              <p:cNvSpPr>
                <a:spLocks noChangeShapeType="1"/>
              </p:cNvSpPr>
              <p:nvPr/>
            </p:nvSpPr>
            <p:spPr bwMode="auto">
              <a:xfrm flipV="1">
                <a:off x="3120" y="3120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1" name="Line 49"/>
              <p:cNvSpPr>
                <a:spLocks noChangeShapeType="1"/>
              </p:cNvSpPr>
              <p:nvPr/>
            </p:nvSpPr>
            <p:spPr bwMode="auto">
              <a:xfrm flipV="1">
                <a:off x="2976" y="2976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2" name="Line 50"/>
              <p:cNvSpPr>
                <a:spLocks noChangeShapeType="1"/>
              </p:cNvSpPr>
              <p:nvPr/>
            </p:nvSpPr>
            <p:spPr bwMode="auto">
              <a:xfrm flipV="1">
                <a:off x="2832" y="2832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3" name="Line 51"/>
              <p:cNvSpPr>
                <a:spLocks noChangeShapeType="1"/>
              </p:cNvSpPr>
              <p:nvPr/>
            </p:nvSpPr>
            <p:spPr bwMode="auto">
              <a:xfrm flipV="1">
                <a:off x="2688" y="2688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4" name="Line 52"/>
              <p:cNvSpPr>
                <a:spLocks noChangeShapeType="1"/>
              </p:cNvSpPr>
              <p:nvPr/>
            </p:nvSpPr>
            <p:spPr bwMode="auto">
              <a:xfrm flipV="1">
                <a:off x="2400" y="2400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5" name="Line 53"/>
              <p:cNvSpPr>
                <a:spLocks noChangeShapeType="1"/>
              </p:cNvSpPr>
              <p:nvPr/>
            </p:nvSpPr>
            <p:spPr bwMode="auto">
              <a:xfrm flipV="1">
                <a:off x="3840" y="3840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6" name="Line 54"/>
              <p:cNvSpPr>
                <a:spLocks noChangeShapeType="1"/>
              </p:cNvSpPr>
              <p:nvPr/>
            </p:nvSpPr>
            <p:spPr bwMode="auto">
              <a:xfrm flipV="1">
                <a:off x="3984" y="3984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7" name="Line 55"/>
              <p:cNvSpPr>
                <a:spLocks noChangeShapeType="1"/>
              </p:cNvSpPr>
              <p:nvPr/>
            </p:nvSpPr>
            <p:spPr bwMode="auto">
              <a:xfrm flipV="1">
                <a:off x="2559" y="2552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79928" name="Object 56"/>
              <p:cNvGraphicFramePr>
                <a:graphicFrameLocks noChangeAspect="1"/>
              </p:cNvGraphicFramePr>
              <p:nvPr/>
            </p:nvGraphicFramePr>
            <p:xfrm>
              <a:off x="3120" y="2640"/>
              <a:ext cx="248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349" name="Equation" r:id="rId15" imgW="393700" imgH="355600" progId="Equation.DSMT36">
                      <p:embed/>
                    </p:oleObj>
                  </mc:Choice>
                  <mc:Fallback>
                    <p:oleObj name="Equation" r:id="rId15" imgW="393700" imgH="355600" progId="Equation.DSMT36">
                      <p:embed/>
                      <p:pic>
                        <p:nvPicPr>
                          <p:cNvPr id="0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0" y="2640"/>
                            <a:ext cx="248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59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Renewable energy sources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Wind, solar, geothermal, tidal</a:t>
            </a:r>
          </a:p>
          <a:p>
            <a:r>
              <a:rPr lang="en-GB" dirty="0"/>
              <a:t>Economic characteristics:</a:t>
            </a:r>
          </a:p>
          <a:p>
            <a:pPr lvl="1"/>
            <a:r>
              <a:rPr lang="en-GB" dirty="0"/>
              <a:t>Negligible operating cost</a:t>
            </a:r>
          </a:p>
          <a:p>
            <a:pPr lvl="1"/>
            <a:r>
              <a:rPr lang="en-GB" dirty="0"/>
              <a:t>Intermittent (except geothermal)</a:t>
            </a:r>
          </a:p>
          <a:p>
            <a:pPr lvl="1"/>
            <a:r>
              <a:rPr lang="en-GB" dirty="0"/>
              <a:t>Stochastic (wind, solar)</a:t>
            </a:r>
          </a:p>
          <a:p>
            <a:pPr lvl="1"/>
            <a:r>
              <a:rPr lang="en-GB" dirty="0"/>
              <a:t>High investment cost per kW of capacity</a:t>
            </a:r>
          </a:p>
          <a:p>
            <a:pPr lvl="1">
              <a:buFont typeface="Wingdings" charset="2"/>
              <a:buChar char="Ø"/>
            </a:pPr>
            <a:r>
              <a:rPr lang="en-GB" dirty="0"/>
              <a:t>Use it or lose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4427984" cy="365125"/>
          </a:xfrm>
        </p:spPr>
        <p:txBody>
          <a:bodyPr/>
          <a:lstStyle/>
          <a:p>
            <a:r>
              <a:rPr lang="en-US"/>
              <a:t>© 2018 D. Kirschen and University of Washington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0643CB-62AE-DA4A-8E15-F2D79AC6F14B}" type="slidenum">
              <a:rPr lang="en-GB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6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Lagrange multipliers</a:t>
            </a:r>
          </a:p>
        </p:txBody>
      </p:sp>
      <p:sp>
        <p:nvSpPr>
          <p:cNvPr id="80899" name="Arc 3"/>
          <p:cNvSpPr>
            <a:spLocks/>
          </p:cNvSpPr>
          <p:nvPr/>
        </p:nvSpPr>
        <p:spPr bwMode="auto">
          <a:xfrm>
            <a:off x="2087563" y="4016375"/>
            <a:ext cx="5233987" cy="2608263"/>
          </a:xfrm>
          <a:custGeom>
            <a:avLst/>
            <a:gdLst>
              <a:gd name="G0" fmla="+- 0 0 0"/>
              <a:gd name="G1" fmla="+- 21568 0 0"/>
              <a:gd name="G2" fmla="+- 21600 0 0"/>
              <a:gd name="T0" fmla="*/ 1161 w 21600"/>
              <a:gd name="T1" fmla="*/ 0 h 21568"/>
              <a:gd name="T2" fmla="*/ 21600 w 21600"/>
              <a:gd name="T3" fmla="*/ 21568 h 21568"/>
              <a:gd name="T4" fmla="*/ 0 w 21600"/>
              <a:gd name="T5" fmla="*/ 21568 h 2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68" fill="none" extrusionOk="0">
                <a:moveTo>
                  <a:pt x="1161" y="-1"/>
                </a:moveTo>
                <a:cubicBezTo>
                  <a:pt x="12622" y="616"/>
                  <a:pt x="21600" y="10089"/>
                  <a:pt x="21600" y="21568"/>
                </a:cubicBezTo>
              </a:path>
              <a:path w="21600" h="21568" stroke="0" extrusionOk="0">
                <a:moveTo>
                  <a:pt x="1161" y="-1"/>
                </a:moveTo>
                <a:cubicBezTo>
                  <a:pt x="12622" y="616"/>
                  <a:pt x="21600" y="10089"/>
                  <a:pt x="21600" y="21568"/>
                </a:cubicBezTo>
                <a:lnTo>
                  <a:pt x="0" y="21568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Arc 4"/>
          <p:cNvSpPr>
            <a:spLocks/>
          </p:cNvSpPr>
          <p:nvPr/>
        </p:nvSpPr>
        <p:spPr bwMode="auto">
          <a:xfrm>
            <a:off x="2346325" y="3463925"/>
            <a:ext cx="5507038" cy="31099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174625" y="3327400"/>
          <a:ext cx="2060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49" name="Equation" r:id="rId3" imgW="2616200" imgH="381000" progId="Equation.DSMT4">
                  <p:embed/>
                </p:oleObj>
              </mc:Choice>
              <mc:Fallback>
                <p:oleObj name="Equation" r:id="rId3" imgW="2616200" imgH="38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3327400"/>
                        <a:ext cx="20605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1731963" y="2720975"/>
            <a:ext cx="6835775" cy="3438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717550" y="2292350"/>
          <a:ext cx="298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50" name="Equation" r:id="rId5" imgW="2984500" imgH="368300" progId="Equation.DSMT4">
                  <p:embed/>
                </p:oleObj>
              </mc:Choice>
              <mc:Fallback>
                <p:oleObj name="Equation" r:id="rId5" imgW="29845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2292350"/>
                        <a:ext cx="2984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192088" y="1189038"/>
          <a:ext cx="868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51" name="Equation" r:id="rId7" imgW="9271000" imgH="393700" progId="Equation.DSMT4">
                  <p:embed/>
                </p:oleObj>
              </mc:Choice>
              <mc:Fallback>
                <p:oleObj name="Equation" r:id="rId7" imgW="92710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1189038"/>
                        <a:ext cx="868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174625" y="3822700"/>
          <a:ext cx="2060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52" name="Equation" r:id="rId9" imgW="2616200" imgH="381000" progId="Equation.DSMT4">
                  <p:embed/>
                </p:oleObj>
              </mc:Choice>
              <mc:Fallback>
                <p:oleObj name="Equation" r:id="rId9" imgW="2616200" imgH="38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3822700"/>
                        <a:ext cx="20605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Lagrange multipliers</a:t>
            </a:r>
          </a:p>
        </p:txBody>
      </p:sp>
      <p:sp>
        <p:nvSpPr>
          <p:cNvPr id="81923" name="Arc 3"/>
          <p:cNvSpPr>
            <a:spLocks/>
          </p:cNvSpPr>
          <p:nvPr/>
        </p:nvSpPr>
        <p:spPr bwMode="auto">
          <a:xfrm>
            <a:off x="2087563" y="4016375"/>
            <a:ext cx="5233987" cy="2608263"/>
          </a:xfrm>
          <a:custGeom>
            <a:avLst/>
            <a:gdLst>
              <a:gd name="G0" fmla="+- 0 0 0"/>
              <a:gd name="G1" fmla="+- 21568 0 0"/>
              <a:gd name="G2" fmla="+- 21600 0 0"/>
              <a:gd name="T0" fmla="*/ 1161 w 21600"/>
              <a:gd name="T1" fmla="*/ 0 h 21568"/>
              <a:gd name="T2" fmla="*/ 21600 w 21600"/>
              <a:gd name="T3" fmla="*/ 21568 h 21568"/>
              <a:gd name="T4" fmla="*/ 0 w 21600"/>
              <a:gd name="T5" fmla="*/ 21568 h 2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68" fill="none" extrusionOk="0">
                <a:moveTo>
                  <a:pt x="1161" y="-1"/>
                </a:moveTo>
                <a:cubicBezTo>
                  <a:pt x="12622" y="616"/>
                  <a:pt x="21600" y="10089"/>
                  <a:pt x="21600" y="21568"/>
                </a:cubicBezTo>
              </a:path>
              <a:path w="21600" h="21568" stroke="0" extrusionOk="0">
                <a:moveTo>
                  <a:pt x="1161" y="-1"/>
                </a:moveTo>
                <a:cubicBezTo>
                  <a:pt x="12622" y="616"/>
                  <a:pt x="21600" y="10089"/>
                  <a:pt x="21600" y="21568"/>
                </a:cubicBezTo>
                <a:lnTo>
                  <a:pt x="0" y="21568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Arc 4"/>
          <p:cNvSpPr>
            <a:spLocks/>
          </p:cNvSpPr>
          <p:nvPr/>
        </p:nvSpPr>
        <p:spPr bwMode="auto">
          <a:xfrm>
            <a:off x="2346325" y="3463925"/>
            <a:ext cx="5507038" cy="31099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493713" y="3332163"/>
          <a:ext cx="142081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1" name="Equation" r:id="rId3" imgW="1803400" imgH="368300" progId="Equation.DSMT36">
                  <p:embed/>
                </p:oleObj>
              </mc:Choice>
              <mc:Fallback>
                <p:oleObj name="Equation" r:id="rId3" imgW="1803400" imgH="368300" progId="Equation.DSMT3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3332163"/>
                        <a:ext cx="142081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1731963" y="2720975"/>
            <a:ext cx="6835775" cy="3438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373063" y="2292350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2" name="Equation" r:id="rId5" imgW="1346200" imgH="368300" progId="Equation.DSMT36">
                  <p:embed/>
                </p:oleObj>
              </mc:Choice>
              <mc:Fallback>
                <p:oleObj name="Equation" r:id="rId5" imgW="1346200" imgH="368300" progId="Equation.DSMT3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2292350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514350" y="3876675"/>
          <a:ext cx="142081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3" name="Equation" r:id="rId7" imgW="1803400" imgH="368300" progId="Equation.DSMT36">
                  <p:embed/>
                </p:oleObj>
              </mc:Choice>
              <mc:Fallback>
                <p:oleObj name="Equation" r:id="rId7" imgW="1803400" imgH="368300" progId="Equation.DSMT3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876675"/>
                        <a:ext cx="142081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6497638" y="1409700"/>
          <a:ext cx="1562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4" name="Equation" r:id="rId9" imgW="1562100" imgH="1689100" progId="Equation.DSMT36">
                  <p:embed/>
                </p:oleObj>
              </mc:Choice>
              <mc:Fallback>
                <p:oleObj name="Equation" r:id="rId9" imgW="1562100" imgH="1689100" progId="Equation.DSMT3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1409700"/>
                        <a:ext cx="156210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0" name="Line 10"/>
          <p:cNvSpPr>
            <a:spLocks noChangeShapeType="1"/>
          </p:cNvSpPr>
          <p:nvPr/>
        </p:nvSpPr>
        <p:spPr bwMode="auto">
          <a:xfrm flipV="1">
            <a:off x="3311525" y="2528888"/>
            <a:ext cx="47625" cy="9604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 flipV="1">
            <a:off x="5861050" y="3844925"/>
            <a:ext cx="428625" cy="949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 flipV="1">
            <a:off x="7640638" y="5302250"/>
            <a:ext cx="855662" cy="3444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6065838" y="1116013"/>
            <a:ext cx="2408237" cy="216058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34" name="Object 14"/>
          <p:cNvGraphicFramePr>
            <a:graphicFrameLocks noChangeAspect="1"/>
          </p:cNvGraphicFramePr>
          <p:nvPr/>
        </p:nvGraphicFramePr>
        <p:xfrm>
          <a:off x="6367463" y="3868738"/>
          <a:ext cx="39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5" name="Equation" r:id="rId11" imgW="393700" imgH="355600" progId="Equation.DSMT36">
                  <p:embed/>
                </p:oleObj>
              </mc:Choice>
              <mc:Fallback>
                <p:oleObj name="Equation" r:id="rId11" imgW="393700" imgH="355600" progId="Equation.DSMT36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3868738"/>
                        <a:ext cx="393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5" name="Object 15"/>
          <p:cNvGraphicFramePr>
            <a:graphicFrameLocks noChangeAspect="1"/>
          </p:cNvGraphicFramePr>
          <p:nvPr/>
        </p:nvGraphicFramePr>
        <p:xfrm>
          <a:off x="3448050" y="2457450"/>
          <a:ext cx="39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6" name="Equation" r:id="rId13" imgW="393700" imgH="355600" progId="Equation.DSMT36">
                  <p:embed/>
                </p:oleObj>
              </mc:Choice>
              <mc:Fallback>
                <p:oleObj name="Equation" r:id="rId13" imgW="393700" imgH="355600" progId="Equation.DSMT3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2457450"/>
                        <a:ext cx="393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6" name="Object 16"/>
          <p:cNvGraphicFramePr>
            <a:graphicFrameLocks noChangeAspect="1"/>
          </p:cNvGraphicFramePr>
          <p:nvPr/>
        </p:nvGraphicFramePr>
        <p:xfrm>
          <a:off x="8113713" y="4891088"/>
          <a:ext cx="39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7" name="Equation" r:id="rId15" imgW="393700" imgH="355600" progId="Equation.DSMT36">
                  <p:embed/>
                </p:oleObj>
              </mc:Choice>
              <mc:Fallback>
                <p:oleObj name="Equation" r:id="rId15" imgW="393700" imgH="355600" progId="Equation.DSMT36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3713" y="4891088"/>
                        <a:ext cx="393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61</a:t>
            </a:fld>
            <a:endParaRPr lang="en-GB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Lagrange multipliers</a:t>
            </a:r>
          </a:p>
        </p:txBody>
      </p:sp>
      <p:sp>
        <p:nvSpPr>
          <p:cNvPr id="82947" name="Arc 3"/>
          <p:cNvSpPr>
            <a:spLocks/>
          </p:cNvSpPr>
          <p:nvPr/>
        </p:nvSpPr>
        <p:spPr bwMode="auto">
          <a:xfrm>
            <a:off x="2087563" y="4016375"/>
            <a:ext cx="5233987" cy="2608263"/>
          </a:xfrm>
          <a:custGeom>
            <a:avLst/>
            <a:gdLst>
              <a:gd name="G0" fmla="+- 0 0 0"/>
              <a:gd name="G1" fmla="+- 21568 0 0"/>
              <a:gd name="G2" fmla="+- 21600 0 0"/>
              <a:gd name="T0" fmla="*/ 1161 w 21600"/>
              <a:gd name="T1" fmla="*/ 0 h 21568"/>
              <a:gd name="T2" fmla="*/ 21600 w 21600"/>
              <a:gd name="T3" fmla="*/ 21568 h 21568"/>
              <a:gd name="T4" fmla="*/ 0 w 21600"/>
              <a:gd name="T5" fmla="*/ 21568 h 2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68" fill="none" extrusionOk="0">
                <a:moveTo>
                  <a:pt x="1161" y="-1"/>
                </a:moveTo>
                <a:cubicBezTo>
                  <a:pt x="12622" y="616"/>
                  <a:pt x="21600" y="10089"/>
                  <a:pt x="21600" y="21568"/>
                </a:cubicBezTo>
              </a:path>
              <a:path w="21600" h="21568" stroke="0" extrusionOk="0">
                <a:moveTo>
                  <a:pt x="1161" y="-1"/>
                </a:moveTo>
                <a:cubicBezTo>
                  <a:pt x="12622" y="616"/>
                  <a:pt x="21600" y="10089"/>
                  <a:pt x="21600" y="21568"/>
                </a:cubicBezTo>
                <a:lnTo>
                  <a:pt x="0" y="21568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Arc 4"/>
          <p:cNvSpPr>
            <a:spLocks/>
          </p:cNvSpPr>
          <p:nvPr/>
        </p:nvSpPr>
        <p:spPr bwMode="auto">
          <a:xfrm>
            <a:off x="2346325" y="3463925"/>
            <a:ext cx="5507038" cy="31099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493713" y="3332163"/>
          <a:ext cx="142081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5" name="Equation" r:id="rId3" imgW="1803400" imgH="368300" progId="Equation.DSMT36">
                  <p:embed/>
                </p:oleObj>
              </mc:Choice>
              <mc:Fallback>
                <p:oleObj name="Equation" r:id="rId3" imgW="1803400" imgH="368300" progId="Equation.DSMT3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3332163"/>
                        <a:ext cx="142081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1731963" y="2720975"/>
            <a:ext cx="6835775" cy="3438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951" name="Object 7"/>
          <p:cNvGraphicFramePr>
            <a:graphicFrameLocks noChangeAspect="1"/>
          </p:cNvGraphicFramePr>
          <p:nvPr/>
        </p:nvGraphicFramePr>
        <p:xfrm>
          <a:off x="373063" y="2292350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6" name="Equation" r:id="rId5" imgW="1346200" imgH="368300" progId="Equation.DSMT36">
                  <p:embed/>
                </p:oleObj>
              </mc:Choice>
              <mc:Fallback>
                <p:oleObj name="Equation" r:id="rId5" imgW="1346200" imgH="368300" progId="Equation.DSMT3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2292350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514350" y="3876675"/>
          <a:ext cx="142081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7" name="Equation" r:id="rId7" imgW="1803400" imgH="368300" progId="Equation.DSMT36">
                  <p:embed/>
                </p:oleObj>
              </mc:Choice>
              <mc:Fallback>
                <p:oleObj name="Equation" r:id="rId7" imgW="1803400" imgH="368300" progId="Equation.DSMT3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876675"/>
                        <a:ext cx="142081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6459538" y="1435100"/>
          <a:ext cx="16383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8" name="Equation" r:id="rId9" imgW="1638300" imgH="1638300" progId="Equation.DSMT36">
                  <p:embed/>
                </p:oleObj>
              </mc:Choice>
              <mc:Fallback>
                <p:oleObj name="Equation" r:id="rId9" imgW="1638300" imgH="1638300" progId="Equation.DSMT3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1435100"/>
                        <a:ext cx="16383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4" name="Line 10"/>
          <p:cNvSpPr>
            <a:spLocks noChangeShapeType="1"/>
          </p:cNvSpPr>
          <p:nvPr/>
        </p:nvSpPr>
        <p:spPr bwMode="auto">
          <a:xfrm flipH="1">
            <a:off x="5410200" y="4794250"/>
            <a:ext cx="428625" cy="9493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 flipH="1">
            <a:off x="2857500" y="3533775"/>
            <a:ext cx="428625" cy="9493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7200900" y="5718175"/>
            <a:ext cx="428625" cy="9493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6065838" y="1116013"/>
            <a:ext cx="2408237" cy="216058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958" name="Object 14"/>
          <p:cNvGraphicFramePr>
            <a:graphicFrameLocks noChangeAspect="1"/>
          </p:cNvGraphicFramePr>
          <p:nvPr/>
        </p:nvGraphicFramePr>
        <p:xfrm>
          <a:off x="4883150" y="5337175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9" name="Equation" r:id="rId11" imgW="469900" imgH="292100" progId="Equation.DSMT36">
                  <p:embed/>
                </p:oleObj>
              </mc:Choice>
              <mc:Fallback>
                <p:oleObj name="Equation" r:id="rId11" imgW="469900" imgH="292100" progId="Equation.DSMT36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5337175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9" name="Object 15"/>
          <p:cNvGraphicFramePr>
            <a:graphicFrameLocks noChangeAspect="1"/>
          </p:cNvGraphicFramePr>
          <p:nvPr/>
        </p:nvGraphicFramePr>
        <p:xfrm>
          <a:off x="2732088" y="4505325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0" name="Equation" r:id="rId13" imgW="469900" imgH="292100" progId="Equation.DSMT36">
                  <p:embed/>
                </p:oleObj>
              </mc:Choice>
              <mc:Fallback>
                <p:oleObj name="Equation" r:id="rId13" imgW="469900" imgH="292100" progId="Equation.DSMT3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4505325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0" name="Object 16"/>
          <p:cNvGraphicFramePr>
            <a:graphicFrameLocks noChangeAspect="1"/>
          </p:cNvGraphicFramePr>
          <p:nvPr/>
        </p:nvGraphicFramePr>
        <p:xfrm>
          <a:off x="6646863" y="6391275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1" name="Equation" r:id="rId15" imgW="469900" imgH="292100" progId="Equation.DSMT36">
                  <p:embed/>
                </p:oleObj>
              </mc:Choice>
              <mc:Fallback>
                <p:oleObj name="Equation" r:id="rId15" imgW="469900" imgH="292100" progId="Equation.DSMT36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3" y="6391275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62</a:t>
            </a:fld>
            <a:endParaRPr lang="en-GB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Lagrange multipliers</a:t>
            </a:r>
          </a:p>
        </p:txBody>
      </p:sp>
      <p:sp>
        <p:nvSpPr>
          <p:cNvPr id="83971" name="Arc 3"/>
          <p:cNvSpPr>
            <a:spLocks/>
          </p:cNvSpPr>
          <p:nvPr/>
        </p:nvSpPr>
        <p:spPr bwMode="auto">
          <a:xfrm>
            <a:off x="2087563" y="4016375"/>
            <a:ext cx="5233987" cy="2608263"/>
          </a:xfrm>
          <a:custGeom>
            <a:avLst/>
            <a:gdLst>
              <a:gd name="G0" fmla="+- 0 0 0"/>
              <a:gd name="G1" fmla="+- 21568 0 0"/>
              <a:gd name="G2" fmla="+- 21600 0 0"/>
              <a:gd name="T0" fmla="*/ 1161 w 21600"/>
              <a:gd name="T1" fmla="*/ 0 h 21568"/>
              <a:gd name="T2" fmla="*/ 21600 w 21600"/>
              <a:gd name="T3" fmla="*/ 21568 h 21568"/>
              <a:gd name="T4" fmla="*/ 0 w 21600"/>
              <a:gd name="T5" fmla="*/ 21568 h 2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68" fill="none" extrusionOk="0">
                <a:moveTo>
                  <a:pt x="1161" y="-1"/>
                </a:moveTo>
                <a:cubicBezTo>
                  <a:pt x="12622" y="616"/>
                  <a:pt x="21600" y="10089"/>
                  <a:pt x="21600" y="21568"/>
                </a:cubicBezTo>
              </a:path>
              <a:path w="21600" h="21568" stroke="0" extrusionOk="0">
                <a:moveTo>
                  <a:pt x="1161" y="-1"/>
                </a:moveTo>
                <a:cubicBezTo>
                  <a:pt x="12622" y="616"/>
                  <a:pt x="21600" y="10089"/>
                  <a:pt x="21600" y="21568"/>
                </a:cubicBezTo>
                <a:lnTo>
                  <a:pt x="0" y="21568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Arc 4"/>
          <p:cNvSpPr>
            <a:spLocks/>
          </p:cNvSpPr>
          <p:nvPr/>
        </p:nvSpPr>
        <p:spPr bwMode="auto">
          <a:xfrm>
            <a:off x="2346325" y="3463925"/>
            <a:ext cx="5507038" cy="31099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493713" y="3332163"/>
          <a:ext cx="142081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0" name="Equation" r:id="rId3" imgW="1803400" imgH="368300" progId="Equation.DSMT4">
                  <p:embed/>
                </p:oleObj>
              </mc:Choice>
              <mc:Fallback>
                <p:oleObj name="Equation" r:id="rId3" imgW="18034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3332163"/>
                        <a:ext cx="142081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1731963" y="2720975"/>
            <a:ext cx="6835775" cy="3438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373063" y="2292350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1" name="Equation" r:id="rId5" imgW="1346200" imgH="368300" progId="Equation.DSMT4">
                  <p:embed/>
                </p:oleObj>
              </mc:Choice>
              <mc:Fallback>
                <p:oleObj name="Equation" r:id="rId5" imgW="13462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2292350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514350" y="3876675"/>
          <a:ext cx="142081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2" name="Equation" r:id="rId7" imgW="1803400" imgH="368300" progId="Equation.DSMT4">
                  <p:embed/>
                </p:oleObj>
              </mc:Choice>
              <mc:Fallback>
                <p:oleObj name="Equation" r:id="rId7" imgW="1803400" imgH="368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876675"/>
                        <a:ext cx="142081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7" name="Line 9"/>
          <p:cNvSpPr>
            <a:spLocks noChangeShapeType="1"/>
          </p:cNvSpPr>
          <p:nvPr/>
        </p:nvSpPr>
        <p:spPr bwMode="auto">
          <a:xfrm flipV="1">
            <a:off x="3311525" y="2528888"/>
            <a:ext cx="47625" cy="9604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flipV="1">
            <a:off x="5861050" y="3844925"/>
            <a:ext cx="428625" cy="949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 flipV="1">
            <a:off x="7640638" y="5302250"/>
            <a:ext cx="855662" cy="3444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3457575" y="1055688"/>
            <a:ext cx="51990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/>
              <a:t> The solution must be on the constraint</a:t>
            </a:r>
          </a:p>
          <a:p>
            <a:pPr>
              <a:buFontTx/>
              <a:buChar char="•"/>
            </a:pPr>
            <a:r>
              <a:rPr lang="en-GB"/>
              <a:t> To reduce the value of </a:t>
            </a:r>
            <a:r>
              <a:rPr lang="en-GB" i="1"/>
              <a:t>f</a:t>
            </a:r>
            <a:r>
              <a:rPr lang="en-GB"/>
              <a:t>, we must move</a:t>
            </a:r>
            <a:br>
              <a:rPr lang="en-GB"/>
            </a:br>
            <a:r>
              <a:rPr lang="en-GB"/>
              <a:t>   in a direction opposite to the gradient</a:t>
            </a:r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2136775" y="2706688"/>
            <a:ext cx="450850" cy="2365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3509963" y="3452813"/>
            <a:ext cx="450850" cy="2365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4349750" y="3868738"/>
            <a:ext cx="450850" cy="2365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5273675" y="4332288"/>
            <a:ext cx="450850" cy="2365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flipH="1">
            <a:off x="2955925" y="2540000"/>
            <a:ext cx="390525" cy="7842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flipH="1">
            <a:off x="8164513" y="5340350"/>
            <a:ext cx="314325" cy="6302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H="1" flipV="1">
            <a:off x="6035675" y="4721225"/>
            <a:ext cx="450850" cy="236538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 flipH="1" flipV="1">
            <a:off x="7018338" y="5208588"/>
            <a:ext cx="461962" cy="2492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 flipH="1" flipV="1">
            <a:off x="8339138" y="5881688"/>
            <a:ext cx="450850" cy="2365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990" name="Object 22"/>
          <p:cNvGraphicFramePr>
            <a:graphicFrameLocks noChangeAspect="1"/>
          </p:cNvGraphicFramePr>
          <p:nvPr/>
        </p:nvGraphicFramePr>
        <p:xfrm>
          <a:off x="6367463" y="3868738"/>
          <a:ext cx="39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3" name="Equation" r:id="rId9" imgW="393700" imgH="355600" progId="Equation.DSMT4">
                  <p:embed/>
                </p:oleObj>
              </mc:Choice>
              <mc:Fallback>
                <p:oleObj name="Equation" r:id="rId9" imgW="393700" imgH="355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3868738"/>
                        <a:ext cx="393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1" name="Object 23"/>
          <p:cNvGraphicFramePr>
            <a:graphicFrameLocks noChangeAspect="1"/>
          </p:cNvGraphicFramePr>
          <p:nvPr/>
        </p:nvGraphicFramePr>
        <p:xfrm>
          <a:off x="3448050" y="2457450"/>
          <a:ext cx="39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4" name="Equation" r:id="rId11" imgW="393700" imgH="355600" progId="Equation.DSMT4">
                  <p:embed/>
                </p:oleObj>
              </mc:Choice>
              <mc:Fallback>
                <p:oleObj name="Equation" r:id="rId11" imgW="393700" imgH="355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2457450"/>
                        <a:ext cx="393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2" name="Object 24"/>
          <p:cNvGraphicFramePr>
            <a:graphicFrameLocks noChangeAspect="1"/>
          </p:cNvGraphicFramePr>
          <p:nvPr/>
        </p:nvGraphicFramePr>
        <p:xfrm>
          <a:off x="8113713" y="4891088"/>
          <a:ext cx="39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5" name="Equation" r:id="rId13" imgW="393700" imgH="355600" progId="Equation.DSMT4">
                  <p:embed/>
                </p:oleObj>
              </mc:Choice>
              <mc:Fallback>
                <p:oleObj name="Equation" r:id="rId13" imgW="393700" imgH="355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3713" y="4891088"/>
                        <a:ext cx="393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63</a:t>
            </a:fld>
            <a:endParaRPr lang="en-GB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Lagrange multipliers</a:t>
            </a:r>
          </a:p>
        </p:txBody>
      </p:sp>
      <p:sp>
        <p:nvSpPr>
          <p:cNvPr id="84995" name="Arc 3"/>
          <p:cNvSpPr>
            <a:spLocks/>
          </p:cNvSpPr>
          <p:nvPr/>
        </p:nvSpPr>
        <p:spPr bwMode="auto">
          <a:xfrm>
            <a:off x="2087563" y="4016375"/>
            <a:ext cx="5233987" cy="2608263"/>
          </a:xfrm>
          <a:custGeom>
            <a:avLst/>
            <a:gdLst>
              <a:gd name="G0" fmla="+- 0 0 0"/>
              <a:gd name="G1" fmla="+- 21568 0 0"/>
              <a:gd name="G2" fmla="+- 21600 0 0"/>
              <a:gd name="T0" fmla="*/ 1161 w 21600"/>
              <a:gd name="T1" fmla="*/ 0 h 21568"/>
              <a:gd name="T2" fmla="*/ 21600 w 21600"/>
              <a:gd name="T3" fmla="*/ 21568 h 21568"/>
              <a:gd name="T4" fmla="*/ 0 w 21600"/>
              <a:gd name="T5" fmla="*/ 21568 h 2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68" fill="none" extrusionOk="0">
                <a:moveTo>
                  <a:pt x="1161" y="-1"/>
                </a:moveTo>
                <a:cubicBezTo>
                  <a:pt x="12622" y="616"/>
                  <a:pt x="21600" y="10089"/>
                  <a:pt x="21600" y="21568"/>
                </a:cubicBezTo>
              </a:path>
              <a:path w="21600" h="21568" stroke="0" extrusionOk="0">
                <a:moveTo>
                  <a:pt x="1161" y="-1"/>
                </a:moveTo>
                <a:cubicBezTo>
                  <a:pt x="12622" y="616"/>
                  <a:pt x="21600" y="10089"/>
                  <a:pt x="21600" y="21568"/>
                </a:cubicBezTo>
                <a:lnTo>
                  <a:pt x="0" y="21568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Arc 4"/>
          <p:cNvSpPr>
            <a:spLocks/>
          </p:cNvSpPr>
          <p:nvPr/>
        </p:nvSpPr>
        <p:spPr bwMode="auto">
          <a:xfrm>
            <a:off x="2346325" y="3463925"/>
            <a:ext cx="5507038" cy="31099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493713" y="3332163"/>
          <a:ext cx="142081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52" name="Equation" r:id="rId3" imgW="1803400" imgH="368300" progId="Equation.DSMT4">
                  <p:embed/>
                </p:oleObj>
              </mc:Choice>
              <mc:Fallback>
                <p:oleObj name="Equation" r:id="rId3" imgW="18034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3332163"/>
                        <a:ext cx="142081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731963" y="2720975"/>
            <a:ext cx="6835775" cy="3438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373063" y="2292350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53" name="Equation" r:id="rId5" imgW="1346200" imgH="368300" progId="Equation.DSMT4">
                  <p:embed/>
                </p:oleObj>
              </mc:Choice>
              <mc:Fallback>
                <p:oleObj name="Equation" r:id="rId5" imgW="13462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2292350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514350" y="3876675"/>
          <a:ext cx="142081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54" name="Equation" r:id="rId7" imgW="1803400" imgH="368300" progId="Equation.DSMT4">
                  <p:embed/>
                </p:oleObj>
              </mc:Choice>
              <mc:Fallback>
                <p:oleObj name="Equation" r:id="rId7" imgW="1803400" imgH="368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876675"/>
                        <a:ext cx="142081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1" name="Line 9"/>
          <p:cNvSpPr>
            <a:spLocks noChangeShapeType="1"/>
          </p:cNvSpPr>
          <p:nvPr/>
        </p:nvSpPr>
        <p:spPr bwMode="auto">
          <a:xfrm flipV="1">
            <a:off x="3311525" y="2528888"/>
            <a:ext cx="47625" cy="9604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V="1">
            <a:off x="5861050" y="3844925"/>
            <a:ext cx="428625" cy="949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V="1">
            <a:off x="7640638" y="5302250"/>
            <a:ext cx="855662" cy="3444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3457575" y="1055688"/>
            <a:ext cx="55707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/>
              <a:t> We stop when the gradient of the function</a:t>
            </a:r>
            <a:br>
              <a:rPr lang="en-GB"/>
            </a:br>
            <a:r>
              <a:rPr lang="en-GB"/>
              <a:t>   is perpendicular to the constraint because </a:t>
            </a:r>
            <a:br>
              <a:rPr lang="en-GB"/>
            </a:br>
            <a:r>
              <a:rPr lang="en-GB"/>
              <a:t>   moving further would increase the value </a:t>
            </a:r>
            <a:br>
              <a:rPr lang="en-GB"/>
            </a:br>
            <a:r>
              <a:rPr lang="en-GB"/>
              <a:t>   of the function </a:t>
            </a: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2136775" y="2706688"/>
            <a:ext cx="450850" cy="2365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3509963" y="3452813"/>
            <a:ext cx="450850" cy="2365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4349750" y="3868738"/>
            <a:ext cx="450850" cy="2365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5273675" y="4332288"/>
            <a:ext cx="450850" cy="2365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H="1">
            <a:off x="2955925" y="2540000"/>
            <a:ext cx="390525" cy="7842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 flipH="1">
            <a:off x="8164513" y="5340350"/>
            <a:ext cx="314325" cy="6302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 flipH="1" flipV="1">
            <a:off x="6035675" y="4721225"/>
            <a:ext cx="450850" cy="236538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 flipH="1" flipV="1">
            <a:off x="7018338" y="5208588"/>
            <a:ext cx="461962" cy="2492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 flipH="1" flipV="1">
            <a:off x="8339138" y="5881688"/>
            <a:ext cx="450850" cy="2365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152400" y="5410200"/>
            <a:ext cx="45688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At the optimum, the gradient of the </a:t>
            </a:r>
            <a:br>
              <a:rPr lang="en-GB"/>
            </a:br>
            <a:r>
              <a:rPr lang="en-GB"/>
              <a:t>function is parallel to the gradient </a:t>
            </a:r>
            <a:br>
              <a:rPr lang="en-GB"/>
            </a:br>
            <a:r>
              <a:rPr lang="en-GB"/>
              <a:t>of the constraint</a:t>
            </a:r>
          </a:p>
        </p:txBody>
      </p:sp>
      <p:sp>
        <p:nvSpPr>
          <p:cNvPr id="85015" name="Line 23"/>
          <p:cNvSpPr>
            <a:spLocks noChangeShapeType="1"/>
          </p:cNvSpPr>
          <p:nvPr/>
        </p:nvSpPr>
        <p:spPr bwMode="auto">
          <a:xfrm flipH="1">
            <a:off x="5410200" y="4794250"/>
            <a:ext cx="428625" cy="9493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6" name="Line 24"/>
          <p:cNvSpPr>
            <a:spLocks noChangeShapeType="1"/>
          </p:cNvSpPr>
          <p:nvPr/>
        </p:nvSpPr>
        <p:spPr bwMode="auto">
          <a:xfrm flipH="1">
            <a:off x="2857500" y="3533775"/>
            <a:ext cx="428625" cy="9493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Line 25"/>
          <p:cNvSpPr>
            <a:spLocks noChangeShapeType="1"/>
          </p:cNvSpPr>
          <p:nvPr/>
        </p:nvSpPr>
        <p:spPr bwMode="auto">
          <a:xfrm flipH="1">
            <a:off x="7200900" y="5718175"/>
            <a:ext cx="428625" cy="9493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5018" name="Object 26"/>
          <p:cNvGraphicFramePr>
            <a:graphicFrameLocks noChangeAspect="1"/>
          </p:cNvGraphicFramePr>
          <p:nvPr/>
        </p:nvGraphicFramePr>
        <p:xfrm>
          <a:off x="4883150" y="5205413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55" name="Equation" r:id="rId9" imgW="469900" imgH="292100" progId="Equation.DSMT4">
                  <p:embed/>
                </p:oleObj>
              </mc:Choice>
              <mc:Fallback>
                <p:oleObj name="Equation" r:id="rId9" imgW="469900" imgH="2921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5205413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9" name="Object 27"/>
          <p:cNvGraphicFramePr>
            <a:graphicFrameLocks noChangeAspect="1"/>
          </p:cNvGraphicFramePr>
          <p:nvPr/>
        </p:nvGraphicFramePr>
        <p:xfrm>
          <a:off x="6626225" y="6272213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56" name="Equation" r:id="rId11" imgW="469900" imgH="292100" progId="Equation.DSMT4">
                  <p:embed/>
                </p:oleObj>
              </mc:Choice>
              <mc:Fallback>
                <p:oleObj name="Equation" r:id="rId11" imgW="469900" imgH="2921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6225" y="6272213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0" name="Object 28"/>
          <p:cNvGraphicFramePr>
            <a:graphicFrameLocks noChangeAspect="1"/>
          </p:cNvGraphicFramePr>
          <p:nvPr/>
        </p:nvGraphicFramePr>
        <p:xfrm>
          <a:off x="2994025" y="4456113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57" name="Equation" r:id="rId13" imgW="469900" imgH="292100" progId="Equation.DSMT4">
                  <p:embed/>
                </p:oleObj>
              </mc:Choice>
              <mc:Fallback>
                <p:oleObj name="Equation" r:id="rId13" imgW="469900" imgH="2921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4456113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1" name="Object 29"/>
          <p:cNvGraphicFramePr>
            <a:graphicFrameLocks noChangeAspect="1"/>
          </p:cNvGraphicFramePr>
          <p:nvPr/>
        </p:nvGraphicFramePr>
        <p:xfrm>
          <a:off x="3541713" y="2678113"/>
          <a:ext cx="39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58" name="Equation" r:id="rId15" imgW="393700" imgH="355600" progId="Equation.DSMT4">
                  <p:embed/>
                </p:oleObj>
              </mc:Choice>
              <mc:Fallback>
                <p:oleObj name="Equation" r:id="rId15" imgW="393700" imgH="355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2678113"/>
                        <a:ext cx="393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2" name="Object 30"/>
          <p:cNvGraphicFramePr>
            <a:graphicFrameLocks noChangeAspect="1"/>
          </p:cNvGraphicFramePr>
          <p:nvPr/>
        </p:nvGraphicFramePr>
        <p:xfrm>
          <a:off x="6388100" y="3816350"/>
          <a:ext cx="39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59" name="Equation" r:id="rId17" imgW="393700" imgH="355600" progId="Equation.DSMT4">
                  <p:embed/>
                </p:oleObj>
              </mc:Choice>
              <mc:Fallback>
                <p:oleObj name="Equation" r:id="rId17" imgW="393700" imgH="355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3816350"/>
                        <a:ext cx="393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3" name="Object 31"/>
          <p:cNvGraphicFramePr>
            <a:graphicFrameLocks noChangeAspect="1"/>
          </p:cNvGraphicFramePr>
          <p:nvPr/>
        </p:nvGraphicFramePr>
        <p:xfrm>
          <a:off x="8296275" y="4859338"/>
          <a:ext cx="39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60" name="Equation" r:id="rId19" imgW="393700" imgH="355600" progId="Equation.DSMT4">
                  <p:embed/>
                </p:oleObj>
              </mc:Choice>
              <mc:Fallback>
                <p:oleObj name="Equation" r:id="rId19" imgW="393700" imgH="3556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275" y="4859338"/>
                        <a:ext cx="393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64</a:t>
            </a:fld>
            <a:endParaRPr lang="en-GB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Lagrange multipliers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98513" y="1187450"/>
            <a:ext cx="402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At the optimum, we must have:</a:t>
            </a:r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4872038" y="1190625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9" name="Equation" r:id="rId3" imgW="990600" imgH="419100" progId="Equation.DSMT4">
                  <p:embed/>
                </p:oleObj>
              </mc:Choice>
              <mc:Fallback>
                <p:oleObj name="Equation" r:id="rId3" imgW="9906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1190625"/>
                        <a:ext cx="990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98513" y="1784350"/>
            <a:ext cx="355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Which can be expressed as:</a:t>
            </a:r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4892675" y="1868488"/>
          <a:ext cx="180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0" name="Equation" r:id="rId5" imgW="1803400" imgH="355600" progId="Equation.DSMT4">
                  <p:embed/>
                </p:oleObj>
              </mc:Choice>
              <mc:Fallback>
                <p:oleObj name="Equation" r:id="rId5" imgW="1803400" imgH="355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1868488"/>
                        <a:ext cx="1803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920750" y="5224463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1" name="Equation" r:id="rId7" imgW="203200" imgH="254000" progId="Equation.DSMT4">
                  <p:embed/>
                </p:oleObj>
              </mc:Choice>
              <mc:Fallback>
                <p:oleObj name="Equation" r:id="rId7" imgW="203200" imgH="2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5224463"/>
                        <a:ext cx="2032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1330325" y="5110163"/>
            <a:ext cx="417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is called the </a:t>
            </a:r>
            <a:r>
              <a:rPr lang="en-GB" i="1"/>
              <a:t>Lagrange multiplier</a:t>
            </a:r>
            <a:endParaRPr lang="en-GB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798513" y="4397375"/>
            <a:ext cx="469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The constraint must also be satisfied:</a:t>
            </a:r>
          </a:p>
        </p:txBody>
      </p:sp>
      <p:graphicFrame>
        <p:nvGraphicFramePr>
          <p:cNvPr id="86026" name="Object 10"/>
          <p:cNvGraphicFramePr>
            <a:graphicFrameLocks noChangeAspect="1"/>
          </p:cNvGraphicFramePr>
          <p:nvPr/>
        </p:nvGraphicFramePr>
        <p:xfrm>
          <a:off x="5676900" y="4438650"/>
          <a:ext cx="1803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2" name="Equation" r:id="rId9" imgW="1803400" imgH="368300" progId="Equation.DSMT4">
                  <p:embed/>
                </p:oleObj>
              </mc:Choice>
              <mc:Fallback>
                <p:oleObj name="Equation" r:id="rId9" imgW="1803400" imgH="368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4438650"/>
                        <a:ext cx="1803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798513" y="2468563"/>
            <a:ext cx="363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In terms of the co-ordinates:</a:t>
            </a:r>
          </a:p>
        </p:txBody>
      </p:sp>
      <p:graphicFrame>
        <p:nvGraphicFramePr>
          <p:cNvPr id="86028" name="Object 12"/>
          <p:cNvGraphicFramePr>
            <a:graphicFrameLocks noChangeAspect="1"/>
          </p:cNvGraphicFramePr>
          <p:nvPr/>
        </p:nvGraphicFramePr>
        <p:xfrm>
          <a:off x="4951413" y="2416175"/>
          <a:ext cx="20193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3" name="Equation" r:id="rId11" imgW="2019300" imgH="1765300" progId="Equation.DSMT4">
                  <p:embed/>
                </p:oleObj>
              </mc:Choice>
              <mc:Fallback>
                <p:oleObj name="Equation" r:id="rId11" imgW="2019300" imgH="1765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2416175"/>
                        <a:ext cx="20193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65</a:t>
            </a:fld>
            <a:endParaRPr lang="en-GB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Lagrangian function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095375" y="1257300"/>
            <a:ext cx="6981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To simplify the writing of the conditions for optimality,</a:t>
            </a:r>
            <a:br>
              <a:rPr lang="en-GB"/>
            </a:br>
            <a:r>
              <a:rPr lang="en-GB"/>
              <a:t>it is useful to define the Lagrangian function:</a:t>
            </a: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2082800" y="2436813"/>
          <a:ext cx="500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6" name="Equation" r:id="rId3" imgW="5003800" imgH="368300" progId="Equation.DSMT36">
                  <p:embed/>
                </p:oleObj>
              </mc:Choice>
              <mc:Fallback>
                <p:oleObj name="Equation" r:id="rId3" imgW="5003800" imgH="368300" progId="Equation.DSMT3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436813"/>
                        <a:ext cx="5003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154113" y="3041650"/>
            <a:ext cx="6904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The necessary conditions for optimality are then given </a:t>
            </a:r>
            <a:br>
              <a:rPr lang="en-GB"/>
            </a:br>
            <a:r>
              <a:rPr lang="en-GB"/>
              <a:t>by the partial derivatives of the Lagrangian:</a:t>
            </a:r>
          </a:p>
        </p:txBody>
      </p:sp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2460625" y="4000500"/>
          <a:ext cx="40513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7" name="Equation" r:id="rId5" imgW="4051300" imgH="2768600" progId="Equation.DSMT36">
                  <p:embed/>
                </p:oleObj>
              </mc:Choice>
              <mc:Fallback>
                <p:oleObj name="Equation" r:id="rId5" imgW="4051300" imgH="2768600" progId="Equation.DSMT3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4000500"/>
                        <a:ext cx="4051300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66</a:t>
            </a:fld>
            <a:endParaRPr lang="en-GB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192088" y="1189038"/>
          <a:ext cx="8686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8" name="Equation" r:id="rId3" imgW="9271000" imgH="393700" progId="Equation.DSMT4">
                  <p:embed/>
                </p:oleObj>
              </mc:Choice>
              <mc:Fallback>
                <p:oleObj name="Equation" r:id="rId3" imgW="92710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1189038"/>
                        <a:ext cx="8686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622300" y="2251075"/>
          <a:ext cx="5691188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9" name="Equation" r:id="rId5" imgW="5689600" imgH="3898900" progId="Equation.DSMT4">
                  <p:embed/>
                </p:oleObj>
              </mc:Choice>
              <mc:Fallback>
                <p:oleObj name="Equation" r:id="rId5" imgW="5689600" imgH="3898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251075"/>
                        <a:ext cx="5691188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67</a:t>
            </a:fld>
            <a:endParaRPr lang="en-GB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863600" y="1854200"/>
          <a:ext cx="6872288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4" name="Equation" r:id="rId3" imgW="6870700" imgH="2768600" progId="Equation.DSMT4">
                  <p:embed/>
                </p:oleObj>
              </mc:Choice>
              <mc:Fallback>
                <p:oleObj name="Equation" r:id="rId3" imgW="6870700" imgH="276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854200"/>
                        <a:ext cx="6872288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2" name="Oval 4"/>
          <p:cNvSpPr>
            <a:spLocks noChangeArrowheads="1"/>
          </p:cNvSpPr>
          <p:nvPr/>
        </p:nvSpPr>
        <p:spPr bwMode="auto">
          <a:xfrm>
            <a:off x="4984750" y="1768475"/>
            <a:ext cx="2468563" cy="21717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 flipH="1">
            <a:off x="4024313" y="3430588"/>
            <a:ext cx="1150937" cy="6048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1031875" y="5127625"/>
          <a:ext cx="1193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5" name="Equation" r:id="rId5" imgW="1193800" imgH="1397000" progId="Equation.DSMT4">
                  <p:embed/>
                </p:oleObj>
              </mc:Choice>
              <mc:Fallback>
                <p:oleObj name="Equation" r:id="rId5" imgW="1193800" imgH="1397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5127625"/>
                        <a:ext cx="11938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68</a:t>
            </a:fld>
            <a:endParaRPr lang="en-GB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3165475" y="1122363"/>
          <a:ext cx="579120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19" name="Equation" r:id="rId3" imgW="4813300" imgH="952500" progId="Equation.DSMT36">
                  <p:embed/>
                </p:oleObj>
              </mc:Choice>
              <mc:Fallback>
                <p:oleObj name="Equation" r:id="rId3" imgW="4813300" imgH="9525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122363"/>
                        <a:ext cx="5791200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Line 4"/>
          <p:cNvSpPr>
            <a:spLocks noChangeShapeType="1"/>
          </p:cNvSpPr>
          <p:nvPr/>
        </p:nvSpPr>
        <p:spPr bwMode="auto">
          <a:xfrm rot="5400000" flipV="1">
            <a:off x="4144963" y="2959100"/>
            <a:ext cx="0" cy="6308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 flipV="1">
            <a:off x="1630363" y="1917700"/>
            <a:ext cx="0" cy="4954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7239000" y="6002338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endParaRPr lang="en-GB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122363" y="17272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endParaRPr lang="en-GB" i="1"/>
          </a:p>
        </p:txBody>
      </p:sp>
      <p:sp>
        <p:nvSpPr>
          <p:cNvPr id="90120" name="Arc 8"/>
          <p:cNvSpPr>
            <a:spLocks/>
          </p:cNvSpPr>
          <p:nvPr/>
        </p:nvSpPr>
        <p:spPr bwMode="auto">
          <a:xfrm>
            <a:off x="1676400" y="4267200"/>
            <a:ext cx="3124200" cy="1828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1628775" y="2390775"/>
            <a:ext cx="3705225" cy="3722688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0123" name="Object 11"/>
          <p:cNvGraphicFramePr>
            <a:graphicFrameLocks noChangeAspect="1"/>
          </p:cNvGraphicFramePr>
          <p:nvPr/>
        </p:nvGraphicFramePr>
        <p:xfrm>
          <a:off x="2559050" y="2982913"/>
          <a:ext cx="350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0" name="Equation" r:id="rId5" imgW="3505200" imgH="368300" progId="Equation.DSMT4">
                  <p:embed/>
                </p:oleObj>
              </mc:Choice>
              <mc:Fallback>
                <p:oleObj name="Equation" r:id="rId5" imgW="3505200" imgH="368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982913"/>
                        <a:ext cx="350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124" name="Group 12"/>
          <p:cNvGrpSpPr>
            <a:grpSpLocks/>
          </p:cNvGrpSpPr>
          <p:nvPr/>
        </p:nvGrpSpPr>
        <p:grpSpPr bwMode="auto">
          <a:xfrm>
            <a:off x="4510088" y="4510088"/>
            <a:ext cx="2047875" cy="617537"/>
            <a:chOff x="2841" y="2841"/>
            <a:chExt cx="1290" cy="389"/>
          </a:xfrm>
        </p:grpSpPr>
        <p:sp>
          <p:nvSpPr>
            <p:cNvPr id="90125" name="Line 13"/>
            <p:cNvSpPr>
              <a:spLocks noChangeShapeType="1"/>
            </p:cNvSpPr>
            <p:nvPr/>
          </p:nvSpPr>
          <p:spPr bwMode="auto">
            <a:xfrm flipH="1">
              <a:off x="2841" y="2991"/>
              <a:ext cx="426" cy="23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6" name="Text Box 14"/>
            <p:cNvSpPr txBox="1">
              <a:spLocks noChangeArrowheads="1"/>
            </p:cNvSpPr>
            <p:nvPr/>
          </p:nvSpPr>
          <p:spPr bwMode="auto">
            <a:xfrm>
              <a:off x="3247" y="2841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Minimum</a:t>
              </a:r>
            </a:p>
          </p:txBody>
        </p:sp>
      </p:grp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4403725" y="519906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>
            <a:off x="1614488" y="5199063"/>
            <a:ext cx="27765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4230688" y="61356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4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1320800" y="49260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1</a:t>
            </a:r>
          </a:p>
        </p:txBody>
      </p:sp>
      <p:graphicFrame>
        <p:nvGraphicFramePr>
          <p:cNvPr id="90131" name="Object 19"/>
          <p:cNvGraphicFramePr>
            <a:graphicFrameLocks noChangeAspect="1"/>
          </p:cNvGraphicFramePr>
          <p:nvPr/>
        </p:nvGraphicFramePr>
        <p:xfrm>
          <a:off x="1776413" y="4614863"/>
          <a:ext cx="1803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1" name="Equation" r:id="rId7" imgW="1803400" imgH="368300" progId="Equation.DSMT36">
                  <p:embed/>
                </p:oleObj>
              </mc:Choice>
              <mc:Fallback>
                <p:oleObj name="Equation" r:id="rId7" imgW="1803400" imgH="368300" progId="Equation.DSMT36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4614863"/>
                        <a:ext cx="1803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32" name="Oval 20"/>
          <p:cNvSpPr>
            <a:spLocks noChangeArrowheads="1"/>
          </p:cNvSpPr>
          <p:nvPr/>
        </p:nvSpPr>
        <p:spPr bwMode="auto">
          <a:xfrm>
            <a:off x="4321175" y="5127625"/>
            <a:ext cx="119063" cy="1190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69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 power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Economic characteristics</a:t>
            </a:r>
          </a:p>
          <a:p>
            <a:pPr lvl="1"/>
            <a:r>
              <a:rPr lang="en-US" dirty="0"/>
              <a:t>Negligible operating cost</a:t>
            </a:r>
          </a:p>
          <a:p>
            <a:pPr lvl="1"/>
            <a:r>
              <a:rPr lang="en-US" dirty="0"/>
              <a:t>Storage capability</a:t>
            </a:r>
          </a:p>
          <a:p>
            <a:r>
              <a:rPr lang="en-US" dirty="0"/>
              <a:t>Hydro with reservoir</a:t>
            </a:r>
          </a:p>
          <a:p>
            <a:pPr lvl="1"/>
            <a:r>
              <a:rPr lang="en-US" dirty="0"/>
              <a:t>Controllable output</a:t>
            </a:r>
          </a:p>
          <a:p>
            <a:pPr lvl="1"/>
            <a:r>
              <a:rPr lang="en-US" dirty="0"/>
              <a:t>Size of the reservoir is highly variable</a:t>
            </a:r>
          </a:p>
          <a:p>
            <a:pPr lvl="2"/>
            <a:r>
              <a:rPr lang="en-US" dirty="0"/>
              <a:t>Days to years</a:t>
            </a:r>
          </a:p>
          <a:p>
            <a:r>
              <a:rPr lang="en-US" dirty="0"/>
              <a:t>“Run of the river” hydro</a:t>
            </a:r>
          </a:p>
          <a:p>
            <a:pPr lvl="1"/>
            <a:r>
              <a:rPr lang="en-US" dirty="0"/>
              <a:t>No reservoir or negligible reservoir</a:t>
            </a:r>
          </a:p>
          <a:p>
            <a:pPr lvl="1"/>
            <a:r>
              <a:rPr lang="en-US" dirty="0"/>
              <a:t>Uncontrollable output: use it or lose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Important Note!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127125" y="1355725"/>
            <a:ext cx="392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If the constraint is of the form: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127125" y="2346325"/>
            <a:ext cx="615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It must be included in the Lagrangian as follows: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127125" y="4327525"/>
            <a:ext cx="2579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And not as follows:</a:t>
            </a:r>
          </a:p>
        </p:txBody>
      </p:sp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5486400" y="1447800"/>
          <a:ext cx="1765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31" name="Equation" r:id="rId3" imgW="1765300" imgH="330200" progId="Equation.DSMT4">
                  <p:embed/>
                </p:oleObj>
              </mc:Choice>
              <mc:Fallback>
                <p:oleObj name="Equation" r:id="rId3" imgW="1765300" imgH="330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47800"/>
                        <a:ext cx="1765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1981200" y="3429000"/>
          <a:ext cx="4699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32" name="Equation" r:id="rId5" imgW="4699000" imgH="368300" progId="Equation.DSMT4">
                  <p:embed/>
                </p:oleObj>
              </mc:Choice>
              <mc:Fallback>
                <p:oleObj name="Equation" r:id="rId5" imgW="46990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4699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4" name="Object 8"/>
          <p:cNvGraphicFramePr>
            <a:graphicFrameLocks noChangeAspect="1"/>
          </p:cNvGraphicFramePr>
          <p:nvPr/>
        </p:nvGraphicFramePr>
        <p:xfrm>
          <a:off x="2209800" y="5257800"/>
          <a:ext cx="4241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33" name="Equation" r:id="rId7" imgW="4241800" imgH="368300" progId="Equation.DSMT4">
                  <p:embed/>
                </p:oleObj>
              </mc:Choice>
              <mc:Fallback>
                <p:oleObj name="Equation" r:id="rId7" imgW="4241800" imgH="368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57800"/>
                        <a:ext cx="4241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70</a:t>
            </a:fld>
            <a:endParaRPr lang="en-GB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 to Economic Dispatch</a:t>
            </a: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5562600" y="5791200"/>
            <a:ext cx="3352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64" name="Group 4"/>
          <p:cNvGrpSpPr>
            <a:grpSpLocks/>
          </p:cNvGrpSpPr>
          <p:nvPr/>
        </p:nvGrpSpPr>
        <p:grpSpPr bwMode="auto">
          <a:xfrm>
            <a:off x="304800" y="1371600"/>
            <a:ext cx="3683000" cy="914400"/>
            <a:chOff x="192" y="720"/>
            <a:chExt cx="2320" cy="576"/>
          </a:xfrm>
        </p:grpSpPr>
        <p:sp>
          <p:nvSpPr>
            <p:cNvPr id="92165" name="Line 5"/>
            <p:cNvSpPr>
              <a:spLocks noChangeShapeType="1"/>
            </p:cNvSpPr>
            <p:nvPr/>
          </p:nvSpPr>
          <p:spPr bwMode="auto">
            <a:xfrm>
              <a:off x="192" y="720"/>
              <a:ext cx="2320" cy="1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6" name="Line 6"/>
            <p:cNvSpPr>
              <a:spLocks noChangeShapeType="1"/>
            </p:cNvSpPr>
            <p:nvPr/>
          </p:nvSpPr>
          <p:spPr bwMode="auto">
            <a:xfrm>
              <a:off x="576" y="720"/>
              <a:ext cx="1" cy="28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7" name="Line 7"/>
            <p:cNvSpPr>
              <a:spLocks noChangeShapeType="1"/>
            </p:cNvSpPr>
            <p:nvPr/>
          </p:nvSpPr>
          <p:spPr bwMode="auto">
            <a:xfrm>
              <a:off x="1199" y="720"/>
              <a:ext cx="1" cy="28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8" name="Rectangle 8"/>
            <p:cNvSpPr>
              <a:spLocks noChangeArrowheads="1"/>
            </p:cNvSpPr>
            <p:nvPr/>
          </p:nvSpPr>
          <p:spPr bwMode="auto">
            <a:xfrm>
              <a:off x="1632" y="960"/>
              <a:ext cx="7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b="1">
                  <a:latin typeface="Geneva" charset="0"/>
                </a:rPr>
                <a:t>L</a:t>
              </a:r>
              <a:endParaRPr lang="en-GB"/>
            </a:p>
          </p:txBody>
        </p:sp>
        <p:grpSp>
          <p:nvGrpSpPr>
            <p:cNvPr id="92169" name="Group 9"/>
            <p:cNvGrpSpPr>
              <a:grpSpLocks/>
            </p:cNvGrpSpPr>
            <p:nvPr/>
          </p:nvGrpSpPr>
          <p:grpSpPr bwMode="auto">
            <a:xfrm>
              <a:off x="1801" y="744"/>
              <a:ext cx="160" cy="373"/>
              <a:chOff x="5121" y="3046"/>
              <a:chExt cx="160" cy="373"/>
            </a:xfrm>
          </p:grpSpPr>
          <p:sp>
            <p:nvSpPr>
              <p:cNvPr id="92170" name="Freeform 10"/>
              <p:cNvSpPr>
                <a:spLocks/>
              </p:cNvSpPr>
              <p:nvPr/>
            </p:nvSpPr>
            <p:spPr bwMode="auto">
              <a:xfrm>
                <a:off x="5121" y="3260"/>
                <a:ext cx="160" cy="159"/>
              </a:xfrm>
              <a:custGeom>
                <a:avLst/>
                <a:gdLst>
                  <a:gd name="T0" fmla="*/ 80 w 160"/>
                  <a:gd name="T1" fmla="*/ 159 h 159"/>
                  <a:gd name="T2" fmla="*/ 0 w 160"/>
                  <a:gd name="T3" fmla="*/ 0 h 159"/>
                  <a:gd name="T4" fmla="*/ 80 w 160"/>
                  <a:gd name="T5" fmla="*/ 0 h 159"/>
                  <a:gd name="T6" fmla="*/ 160 w 160"/>
                  <a:gd name="T7" fmla="*/ 0 h 159"/>
                  <a:gd name="T8" fmla="*/ 80 w 160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59">
                    <a:moveTo>
                      <a:pt x="80" y="159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160" y="0"/>
                    </a:ln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3399"/>
              </a:solidFill>
              <a:ln w="285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1" name="Line 11"/>
              <p:cNvSpPr>
                <a:spLocks noChangeShapeType="1"/>
              </p:cNvSpPr>
              <p:nvPr/>
            </p:nvSpPr>
            <p:spPr bwMode="auto">
              <a:xfrm>
                <a:off x="5193" y="3046"/>
                <a:ext cx="1" cy="206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>
              <a:off x="432" y="1008"/>
              <a:ext cx="288" cy="28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000"/>
                <a:t>G</a:t>
              </a:r>
              <a:r>
                <a:rPr lang="en-GB" sz="2000" baseline="-25000"/>
                <a:t>1</a:t>
              </a:r>
              <a:endParaRPr lang="en-GB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>
              <a:off x="1056" y="1008"/>
              <a:ext cx="288" cy="28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000"/>
                <a:t>G</a:t>
              </a:r>
              <a:r>
                <a:rPr lang="en-GB" sz="2000" baseline="-25000"/>
                <a:t>2</a:t>
              </a:r>
              <a:endParaRPr lang="en-GB"/>
            </a:p>
          </p:txBody>
        </p:sp>
        <p:sp>
          <p:nvSpPr>
            <p:cNvPr id="92174" name="Line 14"/>
            <p:cNvSpPr>
              <a:spLocks noChangeShapeType="1"/>
            </p:cNvSpPr>
            <p:nvPr/>
          </p:nvSpPr>
          <p:spPr bwMode="auto">
            <a:xfrm flipV="1">
              <a:off x="624" y="76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5" name="Text Box 15"/>
            <p:cNvSpPr txBox="1">
              <a:spLocks noChangeArrowheads="1"/>
            </p:cNvSpPr>
            <p:nvPr/>
          </p:nvSpPr>
          <p:spPr bwMode="auto">
            <a:xfrm>
              <a:off x="624" y="768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x</a:t>
              </a:r>
              <a:r>
                <a:rPr lang="en-GB" baseline="-25000"/>
                <a:t>1</a:t>
              </a:r>
              <a:endParaRPr lang="en-GB"/>
            </a:p>
          </p:txBody>
        </p:sp>
        <p:sp>
          <p:nvSpPr>
            <p:cNvPr id="92176" name="Line 16"/>
            <p:cNvSpPr>
              <a:spLocks noChangeShapeType="1"/>
            </p:cNvSpPr>
            <p:nvPr/>
          </p:nvSpPr>
          <p:spPr bwMode="auto">
            <a:xfrm flipV="1">
              <a:off x="1248" y="76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7" name="Text Box 17"/>
            <p:cNvSpPr txBox="1">
              <a:spLocks noChangeArrowheads="1"/>
            </p:cNvSpPr>
            <p:nvPr/>
          </p:nvSpPr>
          <p:spPr bwMode="auto">
            <a:xfrm>
              <a:off x="1248" y="768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x</a:t>
              </a:r>
              <a:r>
                <a:rPr lang="en-GB" baseline="-25000"/>
                <a:t>2</a:t>
              </a:r>
              <a:endParaRPr lang="en-GB"/>
            </a:p>
          </p:txBody>
        </p:sp>
      </p:grpSp>
      <p:graphicFrame>
        <p:nvGraphicFramePr>
          <p:cNvPr id="92178" name="Object 18"/>
          <p:cNvGraphicFramePr>
            <a:graphicFrameLocks noChangeAspect="1"/>
          </p:cNvGraphicFramePr>
          <p:nvPr/>
        </p:nvGraphicFramePr>
        <p:xfrm>
          <a:off x="3733800" y="1676400"/>
          <a:ext cx="51450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7" name="Equation" r:id="rId3" imgW="5143500" imgH="927100" progId="Equation.DSMT36">
                  <p:embed/>
                </p:oleObj>
              </mc:Choice>
              <mc:Fallback>
                <p:oleObj name="Equation" r:id="rId3" imgW="5143500" imgH="927100" progId="Equation.DSMT3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514508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9" name="Object 19"/>
          <p:cNvGraphicFramePr>
            <a:graphicFrameLocks noChangeAspect="1"/>
          </p:cNvGraphicFramePr>
          <p:nvPr/>
        </p:nvGraphicFramePr>
        <p:xfrm>
          <a:off x="976313" y="3200400"/>
          <a:ext cx="664368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8" name="Equation" r:id="rId5" imgW="6464300" imgH="368300" progId="Equation.DSMT36">
                  <p:embed/>
                </p:oleObj>
              </mc:Choice>
              <mc:Fallback>
                <p:oleObj name="Equation" r:id="rId5" imgW="6464300" imgH="368300" progId="Equation.DSMT36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3200400"/>
                        <a:ext cx="6643687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0" name="Object 20"/>
          <p:cNvGraphicFramePr>
            <a:graphicFrameLocks noChangeAspect="1"/>
          </p:cNvGraphicFramePr>
          <p:nvPr/>
        </p:nvGraphicFramePr>
        <p:xfrm>
          <a:off x="1052513" y="3962400"/>
          <a:ext cx="25908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9" name="Equation" r:id="rId7" imgW="2590800" imgH="2667000" progId="Equation.DSMT36">
                  <p:embed/>
                </p:oleObj>
              </mc:Choice>
              <mc:Fallback>
                <p:oleObj name="Equation" r:id="rId7" imgW="2590800" imgH="2667000" progId="Equation.DSMT36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3962400"/>
                        <a:ext cx="25908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1" name="Object 21"/>
          <p:cNvGraphicFramePr>
            <a:graphicFrameLocks noChangeAspect="1"/>
          </p:cNvGraphicFramePr>
          <p:nvPr/>
        </p:nvGraphicFramePr>
        <p:xfrm>
          <a:off x="4481513" y="4419600"/>
          <a:ext cx="1943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0" name="Equation" r:id="rId9" imgW="1943100" imgH="787400" progId="Equation.DSMT36">
                  <p:embed/>
                </p:oleObj>
              </mc:Choice>
              <mc:Fallback>
                <p:oleObj name="Equation" r:id="rId9" imgW="1943100" imgH="787400" progId="Equation.DSMT36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4419600"/>
                        <a:ext cx="1943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2" name="AutoShape 22"/>
          <p:cNvSpPr>
            <a:spLocks/>
          </p:cNvSpPr>
          <p:nvPr/>
        </p:nvSpPr>
        <p:spPr bwMode="auto">
          <a:xfrm>
            <a:off x="3567113" y="4064000"/>
            <a:ext cx="609600" cy="1447800"/>
          </a:xfrm>
          <a:prstGeom prst="rightBrace">
            <a:avLst>
              <a:gd name="adj1" fmla="val 19792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5791200" y="5867400"/>
            <a:ext cx="2976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Equal incremental cost</a:t>
            </a:r>
            <a:br>
              <a:rPr lang="en-GB"/>
            </a:br>
            <a:r>
              <a:rPr lang="en-GB"/>
              <a:t>solution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71</a:t>
            </a:fld>
            <a:endParaRPr lang="en-GB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Incremental Cost</a:t>
            </a: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2168525" y="35814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 flipV="1">
            <a:off x="2168525" y="1981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149725" y="3600450"/>
            <a:ext cx="379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i="1"/>
              <a:t>x</a:t>
            </a:r>
            <a:r>
              <a:rPr lang="en-GB" sz="2000" i="1" baseline="-25000"/>
              <a:t>1</a:t>
            </a:r>
            <a:endParaRPr lang="en-GB" sz="2000">
              <a:latin typeface="Arial" charset="0"/>
            </a:endParaRPr>
          </a:p>
        </p:txBody>
      </p:sp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2336800" y="1752600"/>
          <a:ext cx="1016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2" name="Equation" r:id="rId3" imgW="1016000" imgH="330200" progId="Equation.DSMT36">
                  <p:embed/>
                </p:oleObj>
              </mc:Choice>
              <mc:Fallback>
                <p:oleObj name="Equation" r:id="rId3" imgW="1016000" imgH="330200" progId="Equation.DSMT3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1752600"/>
                        <a:ext cx="1016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4987925" y="35814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 flipV="1">
            <a:off x="4987925" y="1981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6969125" y="366871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i="1"/>
              <a:t>x</a:t>
            </a:r>
            <a:r>
              <a:rPr lang="en-GB" sz="2000" i="1" baseline="-25000"/>
              <a:t>2</a:t>
            </a:r>
            <a:endParaRPr lang="en-GB" sz="2000">
              <a:latin typeface="Arial" charset="0"/>
            </a:endParaRPr>
          </a:p>
        </p:txBody>
      </p:sp>
      <p:sp>
        <p:nvSpPr>
          <p:cNvPr id="93194" name="Arc 10"/>
          <p:cNvSpPr>
            <a:spLocks/>
          </p:cNvSpPr>
          <p:nvPr/>
        </p:nvSpPr>
        <p:spPr bwMode="auto">
          <a:xfrm flipV="1">
            <a:off x="2473325" y="1828800"/>
            <a:ext cx="16002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Arc 11"/>
          <p:cNvSpPr>
            <a:spLocks/>
          </p:cNvSpPr>
          <p:nvPr/>
        </p:nvSpPr>
        <p:spPr bwMode="auto">
          <a:xfrm flipV="1">
            <a:off x="5140325" y="2209800"/>
            <a:ext cx="1504950" cy="990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310"/>
              <a:gd name="T1" fmla="*/ 0 h 21600"/>
              <a:gd name="T2" fmla="*/ 20310 w 20310"/>
              <a:gd name="T3" fmla="*/ 14249 h 21600"/>
              <a:gd name="T4" fmla="*/ 0 w 2031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10" h="21600" fill="none" extrusionOk="0">
                <a:moveTo>
                  <a:pt x="0" y="-1"/>
                </a:moveTo>
                <a:cubicBezTo>
                  <a:pt x="9094" y="-1"/>
                  <a:pt x="17215" y="5696"/>
                  <a:pt x="20310" y="14248"/>
                </a:cubicBezTo>
              </a:path>
              <a:path w="20310" h="21600" stroke="0" extrusionOk="0">
                <a:moveTo>
                  <a:pt x="0" y="-1"/>
                </a:moveTo>
                <a:cubicBezTo>
                  <a:pt x="9094" y="-1"/>
                  <a:pt x="17215" y="5696"/>
                  <a:pt x="20310" y="1424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2209800" y="6373813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2209800" y="4773613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4191000" y="6392863"/>
            <a:ext cx="379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i="1"/>
              <a:t>x</a:t>
            </a:r>
            <a:r>
              <a:rPr lang="en-GB" sz="2000" i="1" baseline="-25000"/>
              <a:t>1</a:t>
            </a:r>
            <a:endParaRPr lang="en-GB" sz="2000">
              <a:latin typeface="Arial" charset="0"/>
            </a:endParaRPr>
          </a:p>
        </p:txBody>
      </p:sp>
      <p:graphicFrame>
        <p:nvGraphicFramePr>
          <p:cNvPr id="93199" name="Object 15"/>
          <p:cNvGraphicFramePr>
            <a:graphicFrameLocks noChangeAspect="1"/>
          </p:cNvGraphicFramePr>
          <p:nvPr/>
        </p:nvGraphicFramePr>
        <p:xfrm>
          <a:off x="2355850" y="4316413"/>
          <a:ext cx="53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3" name="Equation" r:id="rId5" imgW="533400" imgH="787400" progId="Equation.DSMT36">
                  <p:embed/>
                </p:oleObj>
              </mc:Choice>
              <mc:Fallback>
                <p:oleObj name="Equation" r:id="rId5" imgW="533400" imgH="787400" progId="Equation.DSMT3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4316413"/>
                        <a:ext cx="533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0" name="Line 16"/>
          <p:cNvSpPr>
            <a:spLocks noChangeShapeType="1"/>
          </p:cNvSpPr>
          <p:nvPr/>
        </p:nvSpPr>
        <p:spPr bwMode="auto">
          <a:xfrm>
            <a:off x="5029200" y="6373813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 flipV="1">
            <a:off x="5029200" y="4773613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7010400" y="64611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i="1"/>
              <a:t>x</a:t>
            </a:r>
            <a:r>
              <a:rPr lang="en-GB" sz="2000" i="1" baseline="-25000"/>
              <a:t>2</a:t>
            </a:r>
            <a:endParaRPr lang="en-GB" sz="2000">
              <a:latin typeface="Arial" charset="0"/>
            </a:endParaRPr>
          </a:p>
        </p:txBody>
      </p:sp>
      <p:graphicFrame>
        <p:nvGraphicFramePr>
          <p:cNvPr id="93203" name="Object 19"/>
          <p:cNvGraphicFramePr>
            <a:graphicFrameLocks noChangeAspect="1"/>
          </p:cNvGraphicFramePr>
          <p:nvPr/>
        </p:nvGraphicFramePr>
        <p:xfrm>
          <a:off x="5162550" y="4316413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4" name="Equation" r:id="rId7" imgW="558800" imgH="787400" progId="Equation.DSMT36">
                  <p:embed/>
                </p:oleObj>
              </mc:Choice>
              <mc:Fallback>
                <p:oleObj name="Equation" r:id="rId7" imgW="558800" imgH="787400" progId="Equation.DSMT36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4316413"/>
                        <a:ext cx="558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4" name="Arc 20"/>
          <p:cNvSpPr>
            <a:spLocks/>
          </p:cNvSpPr>
          <p:nvPr/>
        </p:nvSpPr>
        <p:spPr bwMode="auto">
          <a:xfrm flipV="1">
            <a:off x="2514600" y="5154613"/>
            <a:ext cx="16002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5" name="Arc 21"/>
          <p:cNvSpPr>
            <a:spLocks/>
          </p:cNvSpPr>
          <p:nvPr/>
        </p:nvSpPr>
        <p:spPr bwMode="auto">
          <a:xfrm flipV="1">
            <a:off x="5181600" y="5230813"/>
            <a:ext cx="150495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310"/>
              <a:gd name="T1" fmla="*/ 0 h 21600"/>
              <a:gd name="T2" fmla="*/ 20310 w 20310"/>
              <a:gd name="T3" fmla="*/ 14249 h 21600"/>
              <a:gd name="T4" fmla="*/ 0 w 2031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10" h="21600" fill="none" extrusionOk="0">
                <a:moveTo>
                  <a:pt x="0" y="-1"/>
                </a:moveTo>
                <a:cubicBezTo>
                  <a:pt x="9094" y="-1"/>
                  <a:pt x="17215" y="5696"/>
                  <a:pt x="20310" y="14248"/>
                </a:cubicBezTo>
              </a:path>
              <a:path w="20310" h="21600" stroke="0" extrusionOk="0">
                <a:moveTo>
                  <a:pt x="0" y="-1"/>
                </a:moveTo>
                <a:cubicBezTo>
                  <a:pt x="9094" y="-1"/>
                  <a:pt x="17215" y="5696"/>
                  <a:pt x="20310" y="1424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3206" name="Object 22"/>
          <p:cNvGraphicFramePr>
            <a:graphicFrameLocks noChangeAspect="1"/>
          </p:cNvGraphicFramePr>
          <p:nvPr/>
        </p:nvGraphicFramePr>
        <p:xfrm>
          <a:off x="5143500" y="1828800"/>
          <a:ext cx="1092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5" name="Equation" r:id="rId9" imgW="1092200" imgH="330200" progId="Equation.DSMT36">
                  <p:embed/>
                </p:oleObj>
              </mc:Choice>
              <mc:Fallback>
                <p:oleObj name="Equation" r:id="rId9" imgW="1092200" imgH="330200" progId="Equation.DSMT36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1828800"/>
                        <a:ext cx="1092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212725" y="1889125"/>
            <a:ext cx="170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Cost curves:</a:t>
            </a:r>
          </a:p>
        </p:txBody>
      </p:sp>
      <p:sp>
        <p:nvSpPr>
          <p:cNvPr id="93208" name="Text Box 24"/>
          <p:cNvSpPr txBox="1">
            <a:spLocks noChangeArrowheads="1"/>
          </p:cNvSpPr>
          <p:nvPr/>
        </p:nvSpPr>
        <p:spPr bwMode="auto">
          <a:xfrm>
            <a:off x="212725" y="4572000"/>
            <a:ext cx="1639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Incremental</a:t>
            </a:r>
            <a:br>
              <a:rPr lang="en-GB"/>
            </a:br>
            <a:r>
              <a:rPr lang="en-GB"/>
              <a:t>cost curves: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72</a:t>
            </a:fld>
            <a:endParaRPr lang="en-GB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 of this solution</a:t>
            </a:r>
          </a:p>
        </p:txBody>
      </p:sp>
      <p:sp>
        <p:nvSpPr>
          <p:cNvPr id="94211" name="Oval 3"/>
          <p:cNvSpPr>
            <a:spLocks noChangeArrowheads="1"/>
          </p:cNvSpPr>
          <p:nvPr/>
        </p:nvSpPr>
        <p:spPr bwMode="auto">
          <a:xfrm>
            <a:off x="4495800" y="4800600"/>
            <a:ext cx="381000" cy="3810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endParaRPr lang="en-GB" sz="1400">
              <a:latin typeface="Arial" charset="0"/>
            </a:endParaRPr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3979863" y="6032500"/>
          <a:ext cx="1397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80" name="Equation" r:id="rId3" imgW="1397000" imgH="330200" progId="Equation.DSMT36">
                  <p:embed/>
                </p:oleObj>
              </mc:Choice>
              <mc:Fallback>
                <p:oleObj name="Equation" r:id="rId3" imgW="1397000" imgH="330200" progId="Equation.DSMT3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6032500"/>
                        <a:ext cx="1397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2168525" y="35814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V="1">
            <a:off x="2168525" y="1981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149725" y="3600450"/>
            <a:ext cx="379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i="1"/>
              <a:t>x</a:t>
            </a:r>
            <a:r>
              <a:rPr lang="en-GB" sz="2000" i="1" baseline="-25000"/>
              <a:t>1</a:t>
            </a:r>
            <a:endParaRPr lang="en-GB" sz="2000">
              <a:latin typeface="Arial" charset="0"/>
            </a:endParaRPr>
          </a:p>
        </p:txBody>
      </p:sp>
      <p:graphicFrame>
        <p:nvGraphicFramePr>
          <p:cNvPr id="94216" name="Object 8"/>
          <p:cNvGraphicFramePr>
            <a:graphicFrameLocks noChangeAspect="1"/>
          </p:cNvGraphicFramePr>
          <p:nvPr/>
        </p:nvGraphicFramePr>
        <p:xfrm>
          <a:off x="2314575" y="1524000"/>
          <a:ext cx="53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81" name="Equation" r:id="rId5" imgW="533400" imgH="787400" progId="Equation.DSMT36">
                  <p:embed/>
                </p:oleObj>
              </mc:Choice>
              <mc:Fallback>
                <p:oleObj name="Equation" r:id="rId5" imgW="533400" imgH="787400" progId="Equation.DSMT3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1524000"/>
                        <a:ext cx="533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4987925" y="35814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V="1">
            <a:off x="4987925" y="1981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6969125" y="366871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i="1"/>
              <a:t>x</a:t>
            </a:r>
            <a:r>
              <a:rPr lang="en-GB" sz="2000" i="1" baseline="-25000"/>
              <a:t>2</a:t>
            </a:r>
            <a:endParaRPr lang="en-GB" sz="2000">
              <a:latin typeface="Arial" charset="0"/>
            </a:endParaRPr>
          </a:p>
        </p:txBody>
      </p:sp>
      <p:graphicFrame>
        <p:nvGraphicFramePr>
          <p:cNvPr id="94220" name="Object 12"/>
          <p:cNvGraphicFramePr>
            <a:graphicFrameLocks noChangeAspect="1"/>
          </p:cNvGraphicFramePr>
          <p:nvPr/>
        </p:nvGraphicFramePr>
        <p:xfrm>
          <a:off x="5121275" y="15240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82" name="Equation" r:id="rId7" imgW="558800" imgH="787400" progId="Equation.DSMT36">
                  <p:embed/>
                </p:oleObj>
              </mc:Choice>
              <mc:Fallback>
                <p:oleObj name="Equation" r:id="rId7" imgW="558800" imgH="787400" progId="Equation.DSMT36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1524000"/>
                        <a:ext cx="558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2168525" y="2819400"/>
            <a:ext cx="48768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Arc 14"/>
          <p:cNvSpPr>
            <a:spLocks/>
          </p:cNvSpPr>
          <p:nvPr/>
        </p:nvSpPr>
        <p:spPr bwMode="auto">
          <a:xfrm flipV="1">
            <a:off x="2473325" y="2362200"/>
            <a:ext cx="16002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Arc 15"/>
          <p:cNvSpPr>
            <a:spLocks/>
          </p:cNvSpPr>
          <p:nvPr/>
        </p:nvSpPr>
        <p:spPr bwMode="auto">
          <a:xfrm flipV="1">
            <a:off x="5140325" y="2438400"/>
            <a:ext cx="150495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310"/>
              <a:gd name="T1" fmla="*/ 0 h 21600"/>
              <a:gd name="T2" fmla="*/ 20310 w 20310"/>
              <a:gd name="T3" fmla="*/ 14249 h 21600"/>
              <a:gd name="T4" fmla="*/ 0 w 2031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10" h="21600" fill="none" extrusionOk="0">
                <a:moveTo>
                  <a:pt x="0" y="-1"/>
                </a:moveTo>
                <a:cubicBezTo>
                  <a:pt x="9094" y="-1"/>
                  <a:pt x="17215" y="5696"/>
                  <a:pt x="20310" y="14248"/>
                </a:cubicBezTo>
              </a:path>
              <a:path w="20310" h="21600" stroke="0" extrusionOk="0">
                <a:moveTo>
                  <a:pt x="0" y="-1"/>
                </a:moveTo>
                <a:cubicBezTo>
                  <a:pt x="9094" y="-1"/>
                  <a:pt x="17215" y="5696"/>
                  <a:pt x="20310" y="1424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3540125" y="28194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6283325" y="28194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4226" name="Object 18"/>
          <p:cNvGraphicFramePr>
            <a:graphicFrameLocks noChangeAspect="1"/>
          </p:cNvGraphicFramePr>
          <p:nvPr/>
        </p:nvGraphicFramePr>
        <p:xfrm>
          <a:off x="1787525" y="2660650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83" name="Equation" r:id="rId9" imgW="177800" imgH="215900" progId="Equation.DSMT36">
                  <p:embed/>
                </p:oleObj>
              </mc:Choice>
              <mc:Fallback>
                <p:oleObj name="Equation" r:id="rId9" imgW="177800" imgH="215900" progId="Equation.DSMT3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2660650"/>
                        <a:ext cx="177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227" name="AutoShape 19"/>
          <p:cNvCxnSpPr>
            <a:cxnSpLocks noChangeShapeType="1"/>
            <a:stCxn id="94224" idx="1"/>
            <a:endCxn id="94211" idx="1"/>
          </p:cNvCxnSpPr>
          <p:nvPr/>
        </p:nvCxnSpPr>
        <p:spPr bwMode="auto">
          <a:xfrm>
            <a:off x="3540125" y="3581400"/>
            <a:ext cx="1011238" cy="1260475"/>
          </a:xfrm>
          <a:prstGeom prst="straightConnector1">
            <a:avLst/>
          </a:prstGeom>
          <a:noFill/>
          <a:ln w="28575">
            <a:solidFill>
              <a:srgbClr val="0066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228" name="AutoShape 20"/>
          <p:cNvCxnSpPr>
            <a:cxnSpLocks noChangeShapeType="1"/>
            <a:stCxn id="94225" idx="1"/>
            <a:endCxn id="94211" idx="7"/>
          </p:cNvCxnSpPr>
          <p:nvPr/>
        </p:nvCxnSpPr>
        <p:spPr bwMode="auto">
          <a:xfrm flipH="1">
            <a:off x="4821238" y="3581400"/>
            <a:ext cx="1462087" cy="1260475"/>
          </a:xfrm>
          <a:prstGeom prst="straightConnector1">
            <a:avLst/>
          </a:prstGeom>
          <a:noFill/>
          <a:ln w="28575">
            <a:solidFill>
              <a:srgbClr val="0066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229" name="AutoShape 21"/>
          <p:cNvCxnSpPr>
            <a:cxnSpLocks noChangeShapeType="1"/>
            <a:endCxn id="94211" idx="2"/>
          </p:cNvCxnSpPr>
          <p:nvPr/>
        </p:nvCxnSpPr>
        <p:spPr bwMode="auto">
          <a:xfrm>
            <a:off x="3494088" y="4981575"/>
            <a:ext cx="987425" cy="9525"/>
          </a:xfrm>
          <a:prstGeom prst="straightConnector1">
            <a:avLst/>
          </a:prstGeom>
          <a:noFill/>
          <a:ln w="28575">
            <a:solidFill>
              <a:srgbClr val="0066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3059113" y="47117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L</a:t>
            </a: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4181475" y="4913313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+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4454525" y="4379913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-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4916488" y="4625975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-</a:t>
            </a:r>
          </a:p>
        </p:txBody>
      </p:sp>
      <p:cxnSp>
        <p:nvCxnSpPr>
          <p:cNvPr id="94234" name="AutoShape 26"/>
          <p:cNvCxnSpPr>
            <a:cxnSpLocks noChangeShapeType="1"/>
            <a:stCxn id="94211" idx="4"/>
          </p:cNvCxnSpPr>
          <p:nvPr/>
        </p:nvCxnSpPr>
        <p:spPr bwMode="auto">
          <a:xfrm>
            <a:off x="4686300" y="5195888"/>
            <a:ext cx="4763" cy="719137"/>
          </a:xfrm>
          <a:prstGeom prst="straightConnector1">
            <a:avLst/>
          </a:prstGeom>
          <a:noFill/>
          <a:ln w="28575">
            <a:solidFill>
              <a:srgbClr val="0066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6507163" y="5689600"/>
            <a:ext cx="22638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If &lt; 0, reduce </a:t>
            </a:r>
            <a:r>
              <a:rPr lang="en-GB" dirty="0" err="1">
                <a:sym typeface="Symbol" charset="0"/>
              </a:rPr>
              <a:t>λ</a:t>
            </a:r>
            <a:endParaRPr lang="en-GB" dirty="0">
              <a:sym typeface="Symbol" charset="0"/>
            </a:endParaRPr>
          </a:p>
          <a:p>
            <a:r>
              <a:rPr lang="en-GB" dirty="0"/>
              <a:t>If &gt; 0, increase </a:t>
            </a:r>
            <a:r>
              <a:rPr lang="en-GB" dirty="0" err="1">
                <a:sym typeface="Symbol" charset="0"/>
              </a:rPr>
              <a:t>λ</a:t>
            </a:r>
            <a:endParaRPr lang="en-GB" dirty="0">
              <a:sym typeface="Symbol" charset="0"/>
            </a:endParaRPr>
          </a:p>
        </p:txBody>
      </p:sp>
      <p:sp>
        <p:nvSpPr>
          <p:cNvPr id="94236" name="AutoShape 28"/>
          <p:cNvSpPr>
            <a:spLocks noChangeArrowheads="1"/>
          </p:cNvSpPr>
          <p:nvPr/>
        </p:nvSpPr>
        <p:spPr bwMode="auto">
          <a:xfrm>
            <a:off x="5638800" y="6019800"/>
            <a:ext cx="604838" cy="357188"/>
          </a:xfrm>
          <a:prstGeom prst="notchedRightArrow">
            <a:avLst>
              <a:gd name="adj1" fmla="val 50000"/>
              <a:gd name="adj2" fmla="val 42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73</a:t>
            </a:fld>
            <a:endParaRPr lang="en-GB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interpretation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370138" y="6324600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i="1"/>
              <a:t>x</a:t>
            </a:r>
            <a:endParaRPr lang="en-GB" sz="2000">
              <a:latin typeface="Arial" charset="0"/>
            </a:endParaRPr>
          </a:p>
        </p:txBody>
      </p:sp>
      <p:grpSp>
        <p:nvGrpSpPr>
          <p:cNvPr id="95254" name="Group 22"/>
          <p:cNvGrpSpPr>
            <a:grpSpLocks/>
          </p:cNvGrpSpPr>
          <p:nvPr/>
        </p:nvGrpSpPr>
        <p:grpSpPr bwMode="auto">
          <a:xfrm>
            <a:off x="381000" y="1771650"/>
            <a:ext cx="2278063" cy="4602163"/>
            <a:chOff x="240" y="1116"/>
            <a:chExt cx="1435" cy="2899"/>
          </a:xfrm>
        </p:grpSpPr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>
              <a:off x="240" y="2256"/>
              <a:ext cx="13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 flipV="1">
              <a:off x="240" y="1248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39" name="Text Box 7"/>
            <p:cNvSpPr txBox="1">
              <a:spLocks noChangeArrowheads="1"/>
            </p:cNvSpPr>
            <p:nvPr/>
          </p:nvSpPr>
          <p:spPr bwMode="auto">
            <a:xfrm>
              <a:off x="1488" y="2268"/>
              <a:ext cx="1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/>
                <a:t>x</a:t>
              </a:r>
              <a:endParaRPr lang="en-GB" sz="2000">
                <a:latin typeface="Arial" charset="0"/>
              </a:endParaRPr>
            </a:p>
          </p:txBody>
        </p:sp>
        <p:graphicFrame>
          <p:nvGraphicFramePr>
            <p:cNvPr id="95240" name="Object 8"/>
            <p:cNvGraphicFramePr>
              <a:graphicFrameLocks noChangeAspect="1"/>
            </p:cNvGraphicFramePr>
            <p:nvPr/>
          </p:nvGraphicFramePr>
          <p:xfrm>
            <a:off x="438" y="1116"/>
            <a:ext cx="456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12" name="Equation" r:id="rId3" imgW="723900" imgH="292100" progId="Equation.DSMT4">
                    <p:embed/>
                  </p:oleObj>
                </mc:Choice>
                <mc:Fallback>
                  <p:oleObj name="Equation" r:id="rId3" imgW="723900" imgH="2921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" y="1116"/>
                          <a:ext cx="456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41" name="Arc 9"/>
            <p:cNvSpPr>
              <a:spLocks/>
            </p:cNvSpPr>
            <p:nvPr/>
          </p:nvSpPr>
          <p:spPr bwMode="auto">
            <a:xfrm flipV="1">
              <a:off x="432" y="1152"/>
              <a:ext cx="1008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2" name="Line 10"/>
            <p:cNvSpPr>
              <a:spLocks noChangeShapeType="1"/>
            </p:cNvSpPr>
            <p:nvPr/>
          </p:nvSpPr>
          <p:spPr bwMode="auto">
            <a:xfrm>
              <a:off x="266" y="4015"/>
              <a:ext cx="13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 flipV="1">
              <a:off x="266" y="3007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5244" name="Object 12"/>
            <p:cNvGraphicFramePr>
              <a:graphicFrameLocks noChangeAspect="1"/>
            </p:cNvGraphicFramePr>
            <p:nvPr/>
          </p:nvGraphicFramePr>
          <p:xfrm>
            <a:off x="282" y="2739"/>
            <a:ext cx="488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13" name="Equation" r:id="rId5" imgW="774700" imgH="723900" progId="Equation.DSMT4">
                    <p:embed/>
                  </p:oleObj>
                </mc:Choice>
                <mc:Fallback>
                  <p:oleObj name="Equation" r:id="rId5" imgW="774700" imgH="7239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" y="2739"/>
                          <a:ext cx="488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45" name="Arc 13"/>
            <p:cNvSpPr>
              <a:spLocks/>
            </p:cNvSpPr>
            <p:nvPr/>
          </p:nvSpPr>
          <p:spPr bwMode="auto">
            <a:xfrm flipV="1">
              <a:off x="458" y="3247"/>
              <a:ext cx="1008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6" name="Line 14"/>
            <p:cNvSpPr>
              <a:spLocks noChangeShapeType="1"/>
            </p:cNvSpPr>
            <p:nvPr/>
          </p:nvSpPr>
          <p:spPr bwMode="auto">
            <a:xfrm>
              <a:off x="1034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 flipV="1">
              <a:off x="1322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5248" name="Object 16"/>
            <p:cNvGraphicFramePr>
              <a:graphicFrameLocks noChangeAspect="1"/>
            </p:cNvGraphicFramePr>
            <p:nvPr/>
          </p:nvGraphicFramePr>
          <p:xfrm>
            <a:off x="1370" y="1536"/>
            <a:ext cx="272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14" name="Equation" r:id="rId7" imgW="431800" imgH="241300" progId="Equation.DSMT4">
                    <p:embed/>
                  </p:oleObj>
                </mc:Choice>
                <mc:Fallback>
                  <p:oleObj name="Equation" r:id="rId7" imgW="431800" imgH="2413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0" y="1536"/>
                          <a:ext cx="272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249" name="Object 17"/>
            <p:cNvGraphicFramePr>
              <a:graphicFrameLocks noChangeAspect="1"/>
            </p:cNvGraphicFramePr>
            <p:nvPr/>
          </p:nvGraphicFramePr>
          <p:xfrm>
            <a:off x="1054" y="1728"/>
            <a:ext cx="232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15" name="Equation" r:id="rId9" imgW="368300" imgH="241300" progId="Equation.DSMT4">
                    <p:embed/>
                  </p:oleObj>
                </mc:Choice>
                <mc:Fallback>
                  <p:oleObj name="Equation" r:id="rId9" imgW="368300" imgH="2413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" y="1728"/>
                          <a:ext cx="232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5250" name="Object 18"/>
          <p:cNvGraphicFramePr>
            <a:graphicFrameLocks noChangeAspect="1"/>
          </p:cNvGraphicFramePr>
          <p:nvPr/>
        </p:nvGraphicFramePr>
        <p:xfrm>
          <a:off x="3962400" y="1295400"/>
          <a:ext cx="165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16" name="Equation" r:id="rId11" imgW="1651000" imgH="685800" progId="Equation.DSMT36">
                  <p:embed/>
                </p:oleObj>
              </mc:Choice>
              <mc:Fallback>
                <p:oleObj name="Equation" r:id="rId11" imgW="1651000" imgH="685800" progId="Equation.DSMT3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295400"/>
                        <a:ext cx="1651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51" name="Object 19"/>
          <p:cNvGraphicFramePr>
            <a:graphicFrameLocks noChangeAspect="1"/>
          </p:cNvGraphicFramePr>
          <p:nvPr/>
        </p:nvGraphicFramePr>
        <p:xfrm>
          <a:off x="3962400" y="2362200"/>
          <a:ext cx="30988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17" name="Equation" r:id="rId13" imgW="3098800" imgH="2628900" progId="Equation.DSMT4">
                  <p:embed/>
                </p:oleObj>
              </mc:Choice>
              <mc:Fallback>
                <p:oleObj name="Equation" r:id="rId13" imgW="3098800" imgH="26289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62200"/>
                        <a:ext cx="3098800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3870325" y="5181600"/>
            <a:ext cx="44592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The incremental cost is the cost of</a:t>
            </a:r>
            <a:br>
              <a:rPr lang="en-GB"/>
            </a:br>
            <a:r>
              <a:rPr lang="en-GB"/>
              <a:t>one additional MW for one hour. </a:t>
            </a:r>
          </a:p>
          <a:p>
            <a:r>
              <a:rPr lang="en-GB"/>
              <a:t>This cost depends on the output of </a:t>
            </a:r>
          </a:p>
          <a:p>
            <a:r>
              <a:rPr lang="en-GB"/>
              <a:t>the generator.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74</a:t>
            </a:fld>
            <a:endParaRPr lang="en-GB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interpretation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698500" y="1103313"/>
          <a:ext cx="7748588" cy="575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2" name="Equation" r:id="rId3" imgW="7747000" imgH="5753100" progId="Equation.DSMT4">
                  <p:embed/>
                </p:oleObj>
              </mc:Choice>
              <mc:Fallback>
                <p:oleObj name="Equation" r:id="rId3" imgW="7747000" imgH="5753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1103313"/>
                        <a:ext cx="7748588" cy="575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75</a:t>
            </a:fld>
            <a:endParaRPr lang="en-GB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interpretation</a:t>
            </a: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3533775" y="2895600"/>
          <a:ext cx="2070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8" name="Equation" r:id="rId3" imgW="2070100" imgH="787400" progId="Equation.DSMT4">
                  <p:embed/>
                </p:oleObj>
              </mc:Choice>
              <mc:Fallback>
                <p:oleObj name="Equation" r:id="rId3" imgW="2070100" imgH="787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2895600"/>
                        <a:ext cx="2070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087438" y="1660525"/>
            <a:ext cx="6972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It pays to increase the output of unit 2 and decrease the </a:t>
            </a:r>
            <a:br>
              <a:rPr lang="en-GB"/>
            </a:br>
            <a:r>
              <a:rPr lang="en-GB"/>
              <a:t>output of unit 1 until we have: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203325" y="4217988"/>
            <a:ext cx="753283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The Lagrange multiplier </a:t>
            </a:r>
            <a:r>
              <a:rPr lang="en-GB" dirty="0" err="1"/>
              <a:t>λ</a:t>
            </a:r>
            <a:r>
              <a:rPr lang="en-GB" dirty="0">
                <a:sym typeface="Symbol" charset="0"/>
              </a:rPr>
              <a:t> is thus the cost of one more MW</a:t>
            </a:r>
            <a:br>
              <a:rPr lang="en-GB" dirty="0">
                <a:sym typeface="Symbol" charset="0"/>
              </a:rPr>
            </a:br>
            <a:r>
              <a:rPr lang="en-GB" dirty="0">
                <a:sym typeface="Symbol" charset="0"/>
              </a:rPr>
              <a:t>at the optimal solution.</a:t>
            </a:r>
          </a:p>
          <a:p>
            <a:endParaRPr lang="en-GB" dirty="0">
              <a:sym typeface="Symbol" charset="0"/>
            </a:endParaRPr>
          </a:p>
          <a:p>
            <a:r>
              <a:rPr lang="en-GB" dirty="0">
                <a:sym typeface="Symbol" charset="0"/>
              </a:rPr>
              <a:t>This is a very important result with many applications in </a:t>
            </a:r>
          </a:p>
          <a:p>
            <a:r>
              <a:rPr lang="en-GB" dirty="0">
                <a:sym typeface="Symbol" charset="0"/>
              </a:rPr>
              <a:t>economics.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76</a:t>
            </a:fld>
            <a:endParaRPr lang="en-GB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Generalization</a:t>
            </a: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990600" y="1054100"/>
          <a:ext cx="290830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0" name="Equation" r:id="rId3" imgW="2908300" imgH="3060700" progId="Equation.DSMT4">
                  <p:embed/>
                </p:oleObj>
              </mc:Choice>
              <mc:Fallback>
                <p:oleObj name="Equation" r:id="rId3" imgW="2908300" imgH="3060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54100"/>
                        <a:ext cx="290830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990600" y="4203700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Lagrangian:</a:t>
            </a:r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990600" y="4813300"/>
          <a:ext cx="78755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1" name="Equation" r:id="rId5" imgW="7874000" imgH="368300" progId="Equation.DSMT36">
                  <p:embed/>
                </p:oleObj>
              </mc:Choice>
              <mc:Fallback>
                <p:oleObj name="Equation" r:id="rId5" imgW="7874000" imgH="368300" progId="Equation.DSMT3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13300"/>
                        <a:ext cx="78755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838200" y="5486400"/>
            <a:ext cx="57887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dirty="0"/>
              <a:t> One Lagrange multiplier for each constraint</a:t>
            </a:r>
          </a:p>
          <a:p>
            <a:pPr>
              <a:buFontTx/>
              <a:buChar char="•"/>
            </a:pPr>
            <a:r>
              <a:rPr lang="en-GB" dirty="0"/>
              <a:t>  n + m variables: </a:t>
            </a:r>
            <a:r>
              <a:rPr lang="en-GB" i="1" dirty="0"/>
              <a:t>x</a:t>
            </a:r>
            <a:r>
              <a:rPr lang="en-GB" i="1" baseline="-25000" dirty="0"/>
              <a:t>1</a:t>
            </a:r>
            <a:r>
              <a:rPr lang="en-GB" i="1" dirty="0"/>
              <a:t>, …, </a:t>
            </a:r>
            <a:r>
              <a:rPr lang="en-GB" i="1" dirty="0" err="1"/>
              <a:t>x</a:t>
            </a:r>
            <a:r>
              <a:rPr lang="en-GB" i="1" baseline="-25000" dirty="0" err="1"/>
              <a:t>n</a:t>
            </a:r>
            <a:r>
              <a:rPr lang="en-GB" dirty="0"/>
              <a:t> and λ</a:t>
            </a:r>
            <a:r>
              <a:rPr lang="en-GB" i="1" baseline="-25000" dirty="0">
                <a:sym typeface="Symbol" charset="0"/>
              </a:rPr>
              <a:t>1</a:t>
            </a:r>
            <a:r>
              <a:rPr lang="en-GB" i="1" dirty="0">
                <a:sym typeface="Symbol" charset="0"/>
              </a:rPr>
              <a:t>, …, </a:t>
            </a:r>
            <a:r>
              <a:rPr lang="en-GB" i="1" dirty="0" err="1">
                <a:sym typeface="Symbol" charset="0"/>
              </a:rPr>
              <a:t>λ</a:t>
            </a:r>
            <a:r>
              <a:rPr lang="en-GB" i="1" baseline="-25000" dirty="0" err="1">
                <a:sym typeface="Symbol" charset="0"/>
              </a:rPr>
              <a:t>m</a:t>
            </a:r>
            <a:endParaRPr lang="en-GB" baseline="-25000" dirty="0">
              <a:sym typeface="Symbo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77</a:t>
            </a:fld>
            <a:endParaRPr lang="en-GB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Optimality conditions</a:t>
            </a: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762000" y="1295400"/>
          <a:ext cx="78755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8" name="Equation" r:id="rId3" imgW="7874000" imgH="368300" progId="Equation.DSMT36">
                  <p:embed/>
                </p:oleObj>
              </mc:Choice>
              <mc:Fallback>
                <p:oleObj name="Equation" r:id="rId3" imgW="7874000" imgH="3683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78755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762000" y="1905000"/>
          <a:ext cx="499110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9" name="Equation" r:id="rId5" imgW="4991100" imgH="4762500" progId="Equation.DSMT36">
                  <p:embed/>
                </p:oleObj>
              </mc:Choice>
              <mc:Fallback>
                <p:oleObj name="Equation" r:id="rId5" imgW="4991100" imgH="4762500" progId="Equation.DSMT3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0"/>
                        <a:ext cx="4991100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AutoShape 5"/>
          <p:cNvSpPr>
            <a:spLocks/>
          </p:cNvSpPr>
          <p:nvPr/>
        </p:nvSpPr>
        <p:spPr bwMode="auto">
          <a:xfrm>
            <a:off x="5943600" y="2057400"/>
            <a:ext cx="609600" cy="2057400"/>
          </a:xfrm>
          <a:prstGeom prst="rightBrace">
            <a:avLst>
              <a:gd name="adj1" fmla="val 28125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AutoShape 6"/>
          <p:cNvSpPr>
            <a:spLocks/>
          </p:cNvSpPr>
          <p:nvPr/>
        </p:nvSpPr>
        <p:spPr bwMode="auto">
          <a:xfrm>
            <a:off x="5943600" y="4343400"/>
            <a:ext cx="609600" cy="2209800"/>
          </a:xfrm>
          <a:prstGeom prst="rightBrace">
            <a:avLst>
              <a:gd name="adj1" fmla="val 30208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6689725" y="2803525"/>
            <a:ext cx="158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n equations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6689725" y="5181600"/>
            <a:ext cx="166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m equations</a:t>
            </a:r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6324600" y="5805264"/>
            <a:ext cx="2514600" cy="1052736"/>
          </a:xfrm>
          <a:prstGeom prst="horizontalScroll">
            <a:avLst>
              <a:gd name="adj" fmla="val 125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6477000" y="5949280"/>
            <a:ext cx="2478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n + m equations in</a:t>
            </a:r>
          </a:p>
          <a:p>
            <a:r>
              <a:rPr lang="en-GB" dirty="0"/>
              <a:t>n + m variables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78</a:t>
            </a:fld>
            <a:endParaRPr lang="en-GB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7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Optimization with inequality constraints</a:t>
            </a:r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914400" y="1179513"/>
          <a:ext cx="2908300" cy="529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1" name="Equation" r:id="rId3" imgW="2908300" imgH="5295900" progId="Equation.DSMT36">
                  <p:embed/>
                </p:oleObj>
              </mc:Choice>
              <mc:Fallback>
                <p:oleObj name="Equation" r:id="rId3" imgW="2908300" imgH="52959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79513"/>
                        <a:ext cx="2908300" cy="529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356" name="Group 4"/>
          <p:cNvGrpSpPr>
            <a:grpSpLocks/>
          </p:cNvGrpSpPr>
          <p:nvPr/>
        </p:nvGrpSpPr>
        <p:grpSpPr bwMode="auto">
          <a:xfrm>
            <a:off x="4419600" y="1584325"/>
            <a:ext cx="3355975" cy="457200"/>
            <a:chOff x="3024" y="2054"/>
            <a:chExt cx="2114" cy="288"/>
          </a:xfrm>
        </p:grpSpPr>
        <p:sp>
          <p:nvSpPr>
            <p:cNvPr id="100357" name="Text Box 5"/>
            <p:cNvSpPr txBox="1">
              <a:spLocks noChangeArrowheads="1"/>
            </p:cNvSpPr>
            <p:nvPr/>
          </p:nvSpPr>
          <p:spPr bwMode="auto">
            <a:xfrm>
              <a:off x="3588" y="2054"/>
              <a:ext cx="15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0000"/>
                  </a:solidFill>
                </a:rPr>
                <a:t>Objective function</a:t>
              </a:r>
            </a:p>
          </p:txBody>
        </p:sp>
        <p:sp>
          <p:nvSpPr>
            <p:cNvPr id="100358" name="AutoShape 6"/>
            <p:cNvSpPr>
              <a:spLocks noChangeArrowheads="1"/>
            </p:cNvSpPr>
            <p:nvPr/>
          </p:nvSpPr>
          <p:spPr bwMode="auto">
            <a:xfrm>
              <a:off x="3024" y="2112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59" name="Group 7"/>
          <p:cNvGrpSpPr>
            <a:grpSpLocks/>
          </p:cNvGrpSpPr>
          <p:nvPr/>
        </p:nvGrpSpPr>
        <p:grpSpPr bwMode="auto">
          <a:xfrm>
            <a:off x="3886200" y="2667000"/>
            <a:ext cx="4041775" cy="1600200"/>
            <a:chOff x="2688" y="2736"/>
            <a:chExt cx="2546" cy="1008"/>
          </a:xfrm>
        </p:grpSpPr>
        <p:sp>
          <p:nvSpPr>
            <p:cNvPr id="100360" name="Text Box 8"/>
            <p:cNvSpPr txBox="1">
              <a:spLocks noChangeArrowheads="1"/>
            </p:cNvSpPr>
            <p:nvPr/>
          </p:nvSpPr>
          <p:spPr bwMode="auto">
            <a:xfrm>
              <a:off x="3588" y="3072"/>
              <a:ext cx="16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0000"/>
                  </a:solidFill>
                </a:rPr>
                <a:t>Equality constraints</a:t>
              </a:r>
            </a:p>
          </p:txBody>
        </p:sp>
        <p:sp>
          <p:nvSpPr>
            <p:cNvPr id="100361" name="AutoShape 9"/>
            <p:cNvSpPr>
              <a:spLocks/>
            </p:cNvSpPr>
            <p:nvPr/>
          </p:nvSpPr>
          <p:spPr bwMode="auto">
            <a:xfrm>
              <a:off x="2688" y="2736"/>
              <a:ext cx="192" cy="1008"/>
            </a:xfrm>
            <a:prstGeom prst="rightBrace">
              <a:avLst>
                <a:gd name="adj1" fmla="val 43750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2" name="AutoShape 10"/>
            <p:cNvSpPr>
              <a:spLocks noChangeArrowheads="1"/>
            </p:cNvSpPr>
            <p:nvPr/>
          </p:nvSpPr>
          <p:spPr bwMode="auto">
            <a:xfrm>
              <a:off x="3024" y="3120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3" name="Group 11"/>
          <p:cNvGrpSpPr>
            <a:grpSpLocks/>
          </p:cNvGrpSpPr>
          <p:nvPr/>
        </p:nvGrpSpPr>
        <p:grpSpPr bwMode="auto">
          <a:xfrm>
            <a:off x="3886200" y="4876800"/>
            <a:ext cx="4244975" cy="1600200"/>
            <a:chOff x="2688" y="2736"/>
            <a:chExt cx="2674" cy="1008"/>
          </a:xfrm>
        </p:grpSpPr>
        <p:sp>
          <p:nvSpPr>
            <p:cNvPr id="100364" name="Text Box 12"/>
            <p:cNvSpPr txBox="1">
              <a:spLocks noChangeArrowheads="1"/>
            </p:cNvSpPr>
            <p:nvPr/>
          </p:nvSpPr>
          <p:spPr bwMode="auto">
            <a:xfrm>
              <a:off x="3588" y="3072"/>
              <a:ext cx="17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0000"/>
                  </a:solidFill>
                </a:rPr>
                <a:t>Inequality constraints</a:t>
              </a:r>
            </a:p>
          </p:txBody>
        </p:sp>
        <p:sp>
          <p:nvSpPr>
            <p:cNvPr id="100365" name="AutoShape 13"/>
            <p:cNvSpPr>
              <a:spLocks/>
            </p:cNvSpPr>
            <p:nvPr/>
          </p:nvSpPr>
          <p:spPr bwMode="auto">
            <a:xfrm>
              <a:off x="2688" y="2736"/>
              <a:ext cx="192" cy="1008"/>
            </a:xfrm>
            <a:prstGeom prst="rightBrace">
              <a:avLst>
                <a:gd name="adj1" fmla="val 43750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6" name="AutoShape 14"/>
            <p:cNvSpPr>
              <a:spLocks noChangeArrowheads="1"/>
            </p:cNvSpPr>
            <p:nvPr/>
          </p:nvSpPr>
          <p:spPr bwMode="auto">
            <a:xfrm>
              <a:off x="3024" y="3120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79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1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 of net load</a:t>
            </a:r>
          </a:p>
        </p:txBody>
      </p:sp>
      <p:sp>
        <p:nvSpPr>
          <p:cNvPr id="302112" name="Rectangle 32"/>
          <p:cNvSpPr>
            <a:spLocks noGrp="1" noChangeArrowheads="1"/>
          </p:cNvSpPr>
          <p:nvPr>
            <p:ph idx="1"/>
          </p:nvPr>
        </p:nvSpPr>
        <p:spPr>
          <a:xfrm>
            <a:off x="467544" y="3717031"/>
            <a:ext cx="8229600" cy="15406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>
                <a:latin typeface="Calibri" charset="0"/>
                <a:ea typeface="Calibri" charset="0"/>
                <a:cs typeface="Calibri" charset="0"/>
              </a:rPr>
              <a:t>actual load 	– uncontrolled renewable generation</a:t>
            </a:r>
          </a:p>
          <a:p>
            <a:pPr marL="0" indent="0">
              <a:buNone/>
            </a:pPr>
            <a:r>
              <a:rPr lang="en-GB" sz="2800" dirty="0">
                <a:latin typeface="Calibri" charset="0"/>
                <a:ea typeface="Calibri" charset="0"/>
                <a:cs typeface="Calibri" charset="0"/>
              </a:rPr>
              <a:t>				= net load</a:t>
            </a:r>
          </a:p>
          <a:p>
            <a:pPr marL="0" indent="0">
              <a:buNone/>
            </a:pPr>
            <a:r>
              <a:rPr lang="en-GB" sz="2800" dirty="0">
                <a:latin typeface="Calibri" charset="0"/>
                <a:ea typeface="Calibri" charset="0"/>
                <a:cs typeface="Calibri" charset="0"/>
              </a:rPr>
              <a:t>				= controllable generation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© 2018 D. Kirschen and University of Washington</a:t>
            </a:r>
            <a:endParaRPr lang="en-GB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7544" y="1124744"/>
            <a:ext cx="7848872" cy="2420888"/>
            <a:chOff x="467544" y="1124744"/>
            <a:chExt cx="7848872" cy="2420888"/>
          </a:xfrm>
        </p:grpSpPr>
        <p:pic>
          <p:nvPicPr>
            <p:cNvPr id="4" name="Picture 3" descr="MC900435236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1124744"/>
              <a:ext cx="1965562" cy="2420888"/>
            </a:xfrm>
            <a:prstGeom prst="rect">
              <a:avLst/>
            </a:prstGeom>
          </p:spPr>
        </p:pic>
        <p:pic>
          <p:nvPicPr>
            <p:cNvPr id="5" name="Picture 4" descr="MC900432245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9162" y="1664474"/>
              <a:ext cx="1422400" cy="1790700"/>
            </a:xfrm>
            <a:prstGeom prst="rect">
              <a:avLst/>
            </a:prstGeom>
          </p:spPr>
        </p:pic>
        <p:pic>
          <p:nvPicPr>
            <p:cNvPr id="6" name="Picture 5" descr="MC900104966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7616" y="1651774"/>
              <a:ext cx="1828800" cy="18161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627784" y="1484784"/>
              <a:ext cx="43204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000000"/>
                  </a:solidFill>
                  <a:latin typeface="Arial" charset="0"/>
                  <a:cs typeface="ＭＳ Ｐゴシック" charset="0"/>
                </a:rPr>
                <a:t>-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13566" y="1959660"/>
              <a:ext cx="432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000000"/>
                  </a:solidFill>
                  <a:latin typeface="Arial" charset="0"/>
                  <a:cs typeface="ＭＳ Ｐゴシック" charset="0"/>
                </a:rPr>
                <a:t>=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B6C-576F-7047-9F1B-1060EF02AD4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9552" y="5444489"/>
            <a:ext cx="767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We’ll assume that the uncontrollable renewable 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generation </a:t>
            </a:r>
            <a:br>
              <a:rPr lang="en-US">
                <a:latin typeface="Calibri" charset="0"/>
                <a:ea typeface="Calibri" charset="0"/>
                <a:cs typeface="Calibri" charset="0"/>
              </a:rPr>
            </a:br>
            <a:r>
              <a:rPr lang="en-US">
                <a:latin typeface="Calibri" charset="0"/>
                <a:ea typeface="Calibri" charset="0"/>
                <a:cs typeface="Calibri" charset="0"/>
              </a:rPr>
              <a:t>is known and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dispatch the controllable generation to 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meet </a:t>
            </a:r>
            <a:br>
              <a:rPr lang="en-US">
                <a:latin typeface="Calibri" charset="0"/>
                <a:ea typeface="Calibri" charset="0"/>
                <a:cs typeface="Calibri" charset="0"/>
              </a:rPr>
            </a:br>
            <a:r>
              <a:rPr lang="en-US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net load</a:t>
            </a:r>
          </a:p>
        </p:txBody>
      </p:sp>
    </p:spTree>
    <p:extLst>
      <p:ext uri="{BB962C8B-B14F-4D97-AF65-F5344CB8AC3E}">
        <p14:creationId xmlns:p14="http://schemas.microsoft.com/office/powerpoint/2010/main" val="2324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12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Economic Dispatch</a:t>
            </a:r>
          </a:p>
        </p:txBody>
      </p:sp>
      <p:grpSp>
        <p:nvGrpSpPr>
          <p:cNvPr id="101405" name="Group 29"/>
          <p:cNvGrpSpPr>
            <a:grpSpLocks/>
          </p:cNvGrpSpPr>
          <p:nvPr/>
        </p:nvGrpSpPr>
        <p:grpSpPr bwMode="auto">
          <a:xfrm>
            <a:off x="1143000" y="1600200"/>
            <a:ext cx="3683000" cy="914400"/>
            <a:chOff x="720" y="1008"/>
            <a:chExt cx="2320" cy="576"/>
          </a:xfrm>
        </p:grpSpPr>
        <p:sp>
          <p:nvSpPr>
            <p:cNvPr id="101379" name="Line 3"/>
            <p:cNvSpPr>
              <a:spLocks noChangeShapeType="1"/>
            </p:cNvSpPr>
            <p:nvPr/>
          </p:nvSpPr>
          <p:spPr bwMode="auto">
            <a:xfrm>
              <a:off x="720" y="1008"/>
              <a:ext cx="2320" cy="1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0" name="Line 4"/>
            <p:cNvSpPr>
              <a:spLocks noChangeShapeType="1"/>
            </p:cNvSpPr>
            <p:nvPr/>
          </p:nvSpPr>
          <p:spPr bwMode="auto">
            <a:xfrm>
              <a:off x="1104" y="1008"/>
              <a:ext cx="1" cy="28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1" name="Line 5"/>
            <p:cNvSpPr>
              <a:spLocks noChangeShapeType="1"/>
            </p:cNvSpPr>
            <p:nvPr/>
          </p:nvSpPr>
          <p:spPr bwMode="auto">
            <a:xfrm>
              <a:off x="1727" y="1008"/>
              <a:ext cx="1" cy="28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2" name="Rectangle 6"/>
            <p:cNvSpPr>
              <a:spLocks noChangeArrowheads="1"/>
            </p:cNvSpPr>
            <p:nvPr/>
          </p:nvSpPr>
          <p:spPr bwMode="auto">
            <a:xfrm>
              <a:off x="2592" y="1248"/>
              <a:ext cx="7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b="1">
                  <a:latin typeface="Geneva" charset="0"/>
                </a:rPr>
                <a:t>L</a:t>
              </a:r>
              <a:endParaRPr lang="en-GB"/>
            </a:p>
          </p:txBody>
        </p:sp>
        <p:grpSp>
          <p:nvGrpSpPr>
            <p:cNvPr id="101383" name="Group 7"/>
            <p:cNvGrpSpPr>
              <a:grpSpLocks/>
            </p:cNvGrpSpPr>
            <p:nvPr/>
          </p:nvGrpSpPr>
          <p:grpSpPr bwMode="auto">
            <a:xfrm>
              <a:off x="2761" y="1032"/>
              <a:ext cx="160" cy="373"/>
              <a:chOff x="5121" y="3046"/>
              <a:chExt cx="160" cy="373"/>
            </a:xfrm>
          </p:grpSpPr>
          <p:sp>
            <p:nvSpPr>
              <p:cNvPr id="101384" name="Freeform 8"/>
              <p:cNvSpPr>
                <a:spLocks/>
              </p:cNvSpPr>
              <p:nvPr/>
            </p:nvSpPr>
            <p:spPr bwMode="auto">
              <a:xfrm>
                <a:off x="5121" y="3260"/>
                <a:ext cx="160" cy="159"/>
              </a:xfrm>
              <a:custGeom>
                <a:avLst/>
                <a:gdLst>
                  <a:gd name="T0" fmla="*/ 80 w 160"/>
                  <a:gd name="T1" fmla="*/ 159 h 159"/>
                  <a:gd name="T2" fmla="*/ 0 w 160"/>
                  <a:gd name="T3" fmla="*/ 0 h 159"/>
                  <a:gd name="T4" fmla="*/ 80 w 160"/>
                  <a:gd name="T5" fmla="*/ 0 h 159"/>
                  <a:gd name="T6" fmla="*/ 160 w 160"/>
                  <a:gd name="T7" fmla="*/ 0 h 159"/>
                  <a:gd name="T8" fmla="*/ 80 w 160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59">
                    <a:moveTo>
                      <a:pt x="80" y="159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160" y="0"/>
                    </a:ln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3399"/>
              </a:solidFill>
              <a:ln w="285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85" name="Line 9"/>
              <p:cNvSpPr>
                <a:spLocks noChangeShapeType="1"/>
              </p:cNvSpPr>
              <p:nvPr/>
            </p:nvSpPr>
            <p:spPr bwMode="auto">
              <a:xfrm>
                <a:off x="5193" y="3046"/>
                <a:ext cx="1" cy="206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1386" name="Oval 10"/>
            <p:cNvSpPr>
              <a:spLocks noChangeArrowheads="1"/>
            </p:cNvSpPr>
            <p:nvPr/>
          </p:nvSpPr>
          <p:spPr bwMode="auto">
            <a:xfrm>
              <a:off x="960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000"/>
                <a:t>G</a:t>
              </a:r>
              <a:r>
                <a:rPr lang="en-GB" sz="2000" baseline="-25000"/>
                <a:t>1</a:t>
              </a:r>
              <a:endParaRPr lang="en-GB"/>
            </a:p>
          </p:txBody>
        </p:sp>
        <p:sp>
          <p:nvSpPr>
            <p:cNvPr id="101387" name="Oval 11"/>
            <p:cNvSpPr>
              <a:spLocks noChangeArrowheads="1"/>
            </p:cNvSpPr>
            <p:nvPr/>
          </p:nvSpPr>
          <p:spPr bwMode="auto">
            <a:xfrm>
              <a:off x="1584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000"/>
                <a:t>G</a:t>
              </a:r>
              <a:r>
                <a:rPr lang="en-GB" sz="2000" baseline="-25000"/>
                <a:t>2</a:t>
              </a:r>
              <a:endParaRPr lang="en-GB"/>
            </a:p>
          </p:txBody>
        </p:sp>
        <p:sp>
          <p:nvSpPr>
            <p:cNvPr id="101388" name="Line 12"/>
            <p:cNvSpPr>
              <a:spLocks noChangeShapeType="1"/>
            </p:cNvSpPr>
            <p:nvPr/>
          </p:nvSpPr>
          <p:spPr bwMode="auto">
            <a:xfrm flipV="1">
              <a:off x="1152" y="10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9" name="Text Box 13"/>
            <p:cNvSpPr txBox="1">
              <a:spLocks noChangeArrowheads="1"/>
            </p:cNvSpPr>
            <p:nvPr/>
          </p:nvSpPr>
          <p:spPr bwMode="auto">
            <a:xfrm>
              <a:off x="1152" y="1056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x</a:t>
              </a:r>
              <a:r>
                <a:rPr lang="en-GB" baseline="-25000"/>
                <a:t>1</a:t>
              </a:r>
              <a:endParaRPr lang="en-GB"/>
            </a:p>
          </p:txBody>
        </p:sp>
        <p:sp>
          <p:nvSpPr>
            <p:cNvPr id="101390" name="Line 14"/>
            <p:cNvSpPr>
              <a:spLocks noChangeShapeType="1"/>
            </p:cNvSpPr>
            <p:nvPr/>
          </p:nvSpPr>
          <p:spPr bwMode="auto">
            <a:xfrm flipV="1">
              <a:off x="1776" y="10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1" name="Text Box 15"/>
            <p:cNvSpPr txBox="1">
              <a:spLocks noChangeArrowheads="1"/>
            </p:cNvSpPr>
            <p:nvPr/>
          </p:nvSpPr>
          <p:spPr bwMode="auto">
            <a:xfrm>
              <a:off x="1776" y="1056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x</a:t>
              </a:r>
              <a:r>
                <a:rPr lang="en-GB" baseline="-25000"/>
                <a:t>2</a:t>
              </a:r>
              <a:endParaRPr lang="en-GB"/>
            </a:p>
          </p:txBody>
        </p:sp>
      </p:grpSp>
      <p:graphicFrame>
        <p:nvGraphicFramePr>
          <p:cNvPr id="101392" name="Object 16"/>
          <p:cNvGraphicFramePr>
            <a:graphicFrameLocks noChangeAspect="1"/>
          </p:cNvGraphicFramePr>
          <p:nvPr/>
        </p:nvGraphicFramePr>
        <p:xfrm>
          <a:off x="1066800" y="2971800"/>
          <a:ext cx="4597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93" name="Equation" r:id="rId3" imgW="4597400" imgH="381000" progId="Equation.DSMT4">
                  <p:embed/>
                </p:oleObj>
              </mc:Choice>
              <mc:Fallback>
                <p:oleObj name="Equation" r:id="rId3" imgW="4597400" imgH="381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71800"/>
                        <a:ext cx="4597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3" name="Object 17"/>
          <p:cNvGraphicFramePr>
            <a:graphicFrameLocks noChangeAspect="1"/>
          </p:cNvGraphicFramePr>
          <p:nvPr/>
        </p:nvGraphicFramePr>
        <p:xfrm>
          <a:off x="1066800" y="3505200"/>
          <a:ext cx="17272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94" name="Equation" r:id="rId5" imgW="1727200" imgH="3213100" progId="Equation.DSMT4">
                  <p:embed/>
                </p:oleObj>
              </mc:Choice>
              <mc:Fallback>
                <p:oleObj name="Equation" r:id="rId5" imgW="1727200" imgH="3213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1727200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394" name="Group 18"/>
          <p:cNvGrpSpPr>
            <a:grpSpLocks/>
          </p:cNvGrpSpPr>
          <p:nvPr/>
        </p:nvGrpSpPr>
        <p:grpSpPr bwMode="auto">
          <a:xfrm>
            <a:off x="5715000" y="1295400"/>
            <a:ext cx="2819400" cy="1447800"/>
            <a:chOff x="3600" y="816"/>
            <a:chExt cx="1776" cy="912"/>
          </a:xfrm>
        </p:grpSpPr>
        <p:sp>
          <p:nvSpPr>
            <p:cNvPr id="101395" name="Rectangle 19"/>
            <p:cNvSpPr>
              <a:spLocks noChangeArrowheads="1"/>
            </p:cNvSpPr>
            <p:nvPr/>
          </p:nvSpPr>
          <p:spPr bwMode="auto">
            <a:xfrm>
              <a:off x="3600" y="816"/>
              <a:ext cx="1776" cy="912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1396" name="Object 20"/>
            <p:cNvGraphicFramePr>
              <a:graphicFrameLocks noChangeAspect="1"/>
            </p:cNvGraphicFramePr>
            <p:nvPr/>
          </p:nvGraphicFramePr>
          <p:xfrm>
            <a:off x="3840" y="960"/>
            <a:ext cx="1336" cy="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95" name="Equation" r:id="rId7" imgW="2120900" imgH="977900" progId="Equation.DSMT36">
                    <p:embed/>
                  </p:oleObj>
                </mc:Choice>
                <mc:Fallback>
                  <p:oleObj name="Equation" r:id="rId7" imgW="2120900" imgH="977900" progId="Equation.DSMT36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960"/>
                          <a:ext cx="1336" cy="6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397" name="Group 21"/>
          <p:cNvGrpSpPr>
            <a:grpSpLocks/>
          </p:cNvGrpSpPr>
          <p:nvPr/>
        </p:nvGrpSpPr>
        <p:grpSpPr bwMode="auto">
          <a:xfrm>
            <a:off x="3276600" y="4648200"/>
            <a:ext cx="4321175" cy="2057400"/>
            <a:chOff x="2064" y="2928"/>
            <a:chExt cx="2722" cy="1296"/>
          </a:xfrm>
        </p:grpSpPr>
        <p:sp>
          <p:nvSpPr>
            <p:cNvPr id="101398" name="Text Box 22"/>
            <p:cNvSpPr txBox="1">
              <a:spLocks noChangeArrowheads="1"/>
            </p:cNvSpPr>
            <p:nvPr/>
          </p:nvSpPr>
          <p:spPr bwMode="auto">
            <a:xfrm>
              <a:off x="3012" y="3408"/>
              <a:ext cx="17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0000"/>
                  </a:solidFill>
                </a:rPr>
                <a:t>Inequality constraints</a:t>
              </a:r>
            </a:p>
          </p:txBody>
        </p:sp>
        <p:sp>
          <p:nvSpPr>
            <p:cNvPr id="101399" name="AutoShape 23"/>
            <p:cNvSpPr>
              <a:spLocks/>
            </p:cNvSpPr>
            <p:nvPr/>
          </p:nvSpPr>
          <p:spPr bwMode="auto">
            <a:xfrm>
              <a:off x="2064" y="2928"/>
              <a:ext cx="192" cy="1296"/>
            </a:xfrm>
            <a:prstGeom prst="rightBrace">
              <a:avLst>
                <a:gd name="adj1" fmla="val 56250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06" name="Group 30"/>
          <p:cNvGrpSpPr>
            <a:grpSpLocks/>
          </p:cNvGrpSpPr>
          <p:nvPr/>
        </p:nvGrpSpPr>
        <p:grpSpPr bwMode="auto">
          <a:xfrm>
            <a:off x="3276600" y="3810000"/>
            <a:ext cx="4041775" cy="685800"/>
            <a:chOff x="2064" y="2400"/>
            <a:chExt cx="2546" cy="432"/>
          </a:xfrm>
        </p:grpSpPr>
        <p:sp>
          <p:nvSpPr>
            <p:cNvPr id="101402" name="Text Box 26"/>
            <p:cNvSpPr txBox="1">
              <a:spLocks noChangeArrowheads="1"/>
            </p:cNvSpPr>
            <p:nvPr/>
          </p:nvSpPr>
          <p:spPr bwMode="auto">
            <a:xfrm>
              <a:off x="2964" y="2448"/>
              <a:ext cx="16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hlink"/>
                  </a:solidFill>
                </a:rPr>
                <a:t>Equality constraints</a:t>
              </a:r>
            </a:p>
          </p:txBody>
        </p:sp>
        <p:sp>
          <p:nvSpPr>
            <p:cNvPr id="101403" name="AutoShape 27"/>
            <p:cNvSpPr>
              <a:spLocks/>
            </p:cNvSpPr>
            <p:nvPr/>
          </p:nvSpPr>
          <p:spPr bwMode="auto">
            <a:xfrm>
              <a:off x="2064" y="2400"/>
              <a:ext cx="192" cy="432"/>
            </a:xfrm>
            <a:prstGeom prst="rightBrace">
              <a:avLst>
                <a:gd name="adj1" fmla="val 18750"/>
                <a:gd name="adj2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4" name="AutoShape 28"/>
            <p:cNvSpPr>
              <a:spLocks noChangeArrowheads="1"/>
            </p:cNvSpPr>
            <p:nvPr/>
          </p:nvSpPr>
          <p:spPr bwMode="auto">
            <a:xfrm>
              <a:off x="2400" y="2496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80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Economic Dispatch</a:t>
            </a: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209800" y="3505200"/>
            <a:ext cx="4114800" cy="2133600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 rot="5400000" flipV="1">
            <a:off x="4144963" y="2959100"/>
            <a:ext cx="0" cy="6308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 flipV="1">
            <a:off x="1630363" y="1917700"/>
            <a:ext cx="0" cy="4954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7239000" y="6002338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endParaRPr lang="en-GB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122363" y="17272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endParaRPr lang="en-GB" i="1"/>
          </a:p>
        </p:txBody>
      </p:sp>
      <p:sp>
        <p:nvSpPr>
          <p:cNvPr id="102408" name="Arc 8"/>
          <p:cNvSpPr>
            <a:spLocks/>
          </p:cNvSpPr>
          <p:nvPr/>
        </p:nvSpPr>
        <p:spPr bwMode="auto">
          <a:xfrm>
            <a:off x="1676400" y="5334000"/>
            <a:ext cx="13716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Arc 9"/>
          <p:cNvSpPr>
            <a:spLocks/>
          </p:cNvSpPr>
          <p:nvPr/>
        </p:nvSpPr>
        <p:spPr bwMode="auto">
          <a:xfrm>
            <a:off x="1676400" y="4800600"/>
            <a:ext cx="23622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Arc 10"/>
          <p:cNvSpPr>
            <a:spLocks/>
          </p:cNvSpPr>
          <p:nvPr/>
        </p:nvSpPr>
        <p:spPr bwMode="auto">
          <a:xfrm>
            <a:off x="1676400" y="4267200"/>
            <a:ext cx="3124200" cy="1828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1628775" y="2390775"/>
            <a:ext cx="3705225" cy="3722688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12" name="Group 12"/>
          <p:cNvGrpSpPr>
            <a:grpSpLocks/>
          </p:cNvGrpSpPr>
          <p:nvPr/>
        </p:nvGrpSpPr>
        <p:grpSpPr bwMode="auto">
          <a:xfrm>
            <a:off x="685800" y="990600"/>
            <a:ext cx="7686675" cy="457200"/>
            <a:chOff x="432" y="710"/>
            <a:chExt cx="4842" cy="288"/>
          </a:xfrm>
        </p:grpSpPr>
        <p:graphicFrame>
          <p:nvGraphicFramePr>
            <p:cNvPr id="102413" name="Object 13"/>
            <p:cNvGraphicFramePr>
              <a:graphicFrameLocks noChangeAspect="1"/>
            </p:cNvGraphicFramePr>
            <p:nvPr/>
          </p:nvGraphicFramePr>
          <p:xfrm>
            <a:off x="432" y="734"/>
            <a:ext cx="289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06" name="Equation" r:id="rId3" imgW="4597400" imgH="381000" progId="Equation.DSMT36">
                    <p:embed/>
                  </p:oleObj>
                </mc:Choice>
                <mc:Fallback>
                  <p:oleObj name="Equation" r:id="rId3" imgW="4597400" imgH="381000" progId="Equation.DSMT36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734"/>
                          <a:ext cx="2896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14" name="AutoShape 14"/>
            <p:cNvSpPr>
              <a:spLocks noChangeArrowheads="1"/>
            </p:cNvSpPr>
            <p:nvPr/>
          </p:nvSpPr>
          <p:spPr bwMode="auto">
            <a:xfrm>
              <a:off x="3408" y="758"/>
              <a:ext cx="336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5" name="Text Box 15"/>
            <p:cNvSpPr txBox="1">
              <a:spLocks noChangeArrowheads="1"/>
            </p:cNvSpPr>
            <p:nvPr/>
          </p:nvSpPr>
          <p:spPr bwMode="auto">
            <a:xfrm>
              <a:off x="3782" y="710"/>
              <a:ext cx="14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Family of ellipses</a:t>
              </a:r>
            </a:p>
          </p:txBody>
        </p:sp>
      </p:grpSp>
      <p:graphicFrame>
        <p:nvGraphicFramePr>
          <p:cNvPr id="102416" name="Object 16"/>
          <p:cNvGraphicFramePr>
            <a:graphicFrameLocks noChangeAspect="1"/>
          </p:cNvGraphicFramePr>
          <p:nvPr/>
        </p:nvGraphicFramePr>
        <p:xfrm>
          <a:off x="1997075" y="2490788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7" name="Equation" r:id="rId5" imgW="1498600" imgH="330200" progId="Equation.DSMT4">
                  <p:embed/>
                </p:oleObj>
              </mc:Choice>
              <mc:Fallback>
                <p:oleObj name="Equation" r:id="rId5" imgW="1498600" imgH="330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2490788"/>
                        <a:ext cx="149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17" name="Group 17"/>
          <p:cNvGrpSpPr>
            <a:grpSpLocks/>
          </p:cNvGrpSpPr>
          <p:nvPr/>
        </p:nvGrpSpPr>
        <p:grpSpPr bwMode="auto">
          <a:xfrm>
            <a:off x="1828800" y="3200400"/>
            <a:ext cx="4876800" cy="2743200"/>
            <a:chOff x="576" y="1008"/>
            <a:chExt cx="1295" cy="864"/>
          </a:xfrm>
        </p:grpSpPr>
        <p:grpSp>
          <p:nvGrpSpPr>
            <p:cNvPr id="102418" name="Group 18"/>
            <p:cNvGrpSpPr>
              <a:grpSpLocks/>
            </p:cNvGrpSpPr>
            <p:nvPr/>
          </p:nvGrpSpPr>
          <p:grpSpPr bwMode="auto">
            <a:xfrm>
              <a:off x="672" y="1008"/>
              <a:ext cx="1159" cy="96"/>
              <a:chOff x="672" y="1008"/>
              <a:chExt cx="1159" cy="96"/>
            </a:xfrm>
          </p:grpSpPr>
          <p:sp>
            <p:nvSpPr>
              <p:cNvPr id="102419" name="Line 19"/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0" name="Line 20"/>
              <p:cNvSpPr>
                <a:spLocks noChangeShapeType="1"/>
              </p:cNvSpPr>
              <p:nvPr/>
            </p:nvSpPr>
            <p:spPr bwMode="auto">
              <a:xfrm flipV="1">
                <a:off x="72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1" name="Line 21"/>
              <p:cNvSpPr>
                <a:spLocks noChangeShapeType="1"/>
              </p:cNvSpPr>
              <p:nvPr/>
            </p:nvSpPr>
            <p:spPr bwMode="auto">
              <a:xfrm flipV="1">
                <a:off x="81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2" name="Line 22"/>
              <p:cNvSpPr>
                <a:spLocks noChangeShapeType="1"/>
              </p:cNvSpPr>
              <p:nvPr/>
            </p:nvSpPr>
            <p:spPr bwMode="auto">
              <a:xfrm flipV="1">
                <a:off x="91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3" name="Line 23"/>
              <p:cNvSpPr>
                <a:spLocks noChangeShapeType="1"/>
              </p:cNvSpPr>
              <p:nvPr/>
            </p:nvSpPr>
            <p:spPr bwMode="auto">
              <a:xfrm flipV="1">
                <a:off x="100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4" name="Line 24"/>
              <p:cNvSpPr>
                <a:spLocks noChangeShapeType="1"/>
              </p:cNvSpPr>
              <p:nvPr/>
            </p:nvSpPr>
            <p:spPr bwMode="auto">
              <a:xfrm flipV="1">
                <a:off x="110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5" name="Line 25"/>
              <p:cNvSpPr>
                <a:spLocks noChangeShapeType="1"/>
              </p:cNvSpPr>
              <p:nvPr/>
            </p:nvSpPr>
            <p:spPr bwMode="auto">
              <a:xfrm flipV="1">
                <a:off x="120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6" name="Line 26"/>
              <p:cNvSpPr>
                <a:spLocks noChangeShapeType="1"/>
              </p:cNvSpPr>
              <p:nvPr/>
            </p:nvSpPr>
            <p:spPr bwMode="auto">
              <a:xfrm flipV="1">
                <a:off x="129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7" name="Line 27"/>
              <p:cNvSpPr>
                <a:spLocks noChangeShapeType="1"/>
              </p:cNvSpPr>
              <p:nvPr/>
            </p:nvSpPr>
            <p:spPr bwMode="auto">
              <a:xfrm flipV="1">
                <a:off x="139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8" name="Line 28"/>
              <p:cNvSpPr>
                <a:spLocks noChangeShapeType="1"/>
              </p:cNvSpPr>
              <p:nvPr/>
            </p:nvSpPr>
            <p:spPr bwMode="auto">
              <a:xfrm flipV="1">
                <a:off x="148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9" name="Line 29"/>
              <p:cNvSpPr>
                <a:spLocks noChangeShapeType="1"/>
              </p:cNvSpPr>
              <p:nvPr/>
            </p:nvSpPr>
            <p:spPr bwMode="auto">
              <a:xfrm flipV="1">
                <a:off x="158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30" name="Line 30"/>
              <p:cNvSpPr>
                <a:spLocks noChangeShapeType="1"/>
              </p:cNvSpPr>
              <p:nvPr/>
            </p:nvSpPr>
            <p:spPr bwMode="auto">
              <a:xfrm flipV="1">
                <a:off x="168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31" name="Line 31"/>
              <p:cNvSpPr>
                <a:spLocks noChangeShapeType="1"/>
              </p:cNvSpPr>
              <p:nvPr/>
            </p:nvSpPr>
            <p:spPr bwMode="auto">
              <a:xfrm flipV="1">
                <a:off x="177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432" name="Group 32"/>
            <p:cNvGrpSpPr>
              <a:grpSpLocks/>
            </p:cNvGrpSpPr>
            <p:nvPr/>
          </p:nvGrpSpPr>
          <p:grpSpPr bwMode="auto">
            <a:xfrm>
              <a:off x="1775" y="1096"/>
              <a:ext cx="96" cy="727"/>
              <a:chOff x="1775" y="1096"/>
              <a:chExt cx="96" cy="727"/>
            </a:xfrm>
          </p:grpSpPr>
          <p:sp>
            <p:nvSpPr>
              <p:cNvPr id="102433" name="Line 33"/>
              <p:cNvSpPr>
                <a:spLocks noChangeShapeType="1"/>
              </p:cNvSpPr>
              <p:nvPr/>
            </p:nvSpPr>
            <p:spPr bwMode="auto">
              <a:xfrm rot="5400000">
                <a:off x="1443" y="1436"/>
                <a:ext cx="6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34" name="Line 34"/>
              <p:cNvSpPr>
                <a:spLocks noChangeShapeType="1"/>
              </p:cNvSpPr>
              <p:nvPr/>
            </p:nvSpPr>
            <p:spPr bwMode="auto">
              <a:xfrm rot="5400000" flipV="1">
                <a:off x="1795" y="107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35" name="Line 35"/>
              <p:cNvSpPr>
                <a:spLocks noChangeShapeType="1"/>
              </p:cNvSpPr>
              <p:nvPr/>
            </p:nvSpPr>
            <p:spPr bwMode="auto">
              <a:xfrm rot="5400000" flipV="1">
                <a:off x="1795" y="117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36" name="Line 36"/>
              <p:cNvSpPr>
                <a:spLocks noChangeShapeType="1"/>
              </p:cNvSpPr>
              <p:nvPr/>
            </p:nvSpPr>
            <p:spPr bwMode="auto">
              <a:xfrm rot="5400000" flipV="1">
                <a:off x="1795" y="126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37" name="Line 37"/>
              <p:cNvSpPr>
                <a:spLocks noChangeShapeType="1"/>
              </p:cNvSpPr>
              <p:nvPr/>
            </p:nvSpPr>
            <p:spPr bwMode="auto">
              <a:xfrm rot="5400000" flipV="1">
                <a:off x="1795" y="1364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38" name="Line 38"/>
              <p:cNvSpPr>
                <a:spLocks noChangeShapeType="1"/>
              </p:cNvSpPr>
              <p:nvPr/>
            </p:nvSpPr>
            <p:spPr bwMode="auto">
              <a:xfrm rot="5400000" flipV="1">
                <a:off x="1795" y="1460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39" name="Line 39"/>
              <p:cNvSpPr>
                <a:spLocks noChangeShapeType="1"/>
              </p:cNvSpPr>
              <p:nvPr/>
            </p:nvSpPr>
            <p:spPr bwMode="auto">
              <a:xfrm rot="5400000" flipV="1">
                <a:off x="1795" y="155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0" name="Line 40"/>
              <p:cNvSpPr>
                <a:spLocks noChangeShapeType="1"/>
              </p:cNvSpPr>
              <p:nvPr/>
            </p:nvSpPr>
            <p:spPr bwMode="auto">
              <a:xfrm rot="5400000" flipV="1">
                <a:off x="1795" y="165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1" name="Line 41"/>
              <p:cNvSpPr>
                <a:spLocks noChangeShapeType="1"/>
              </p:cNvSpPr>
              <p:nvPr/>
            </p:nvSpPr>
            <p:spPr bwMode="auto">
              <a:xfrm rot="5400000" flipV="1">
                <a:off x="1795" y="174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442" name="Group 42"/>
            <p:cNvGrpSpPr>
              <a:grpSpLocks/>
            </p:cNvGrpSpPr>
            <p:nvPr/>
          </p:nvGrpSpPr>
          <p:grpSpPr bwMode="auto">
            <a:xfrm rot="-10800000">
              <a:off x="624" y="1776"/>
              <a:ext cx="1159" cy="96"/>
              <a:chOff x="672" y="1008"/>
              <a:chExt cx="1159" cy="96"/>
            </a:xfrm>
          </p:grpSpPr>
          <p:sp>
            <p:nvSpPr>
              <p:cNvPr id="102443" name="Line 43"/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4" name="Line 44"/>
              <p:cNvSpPr>
                <a:spLocks noChangeShapeType="1"/>
              </p:cNvSpPr>
              <p:nvPr/>
            </p:nvSpPr>
            <p:spPr bwMode="auto">
              <a:xfrm flipV="1">
                <a:off x="72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5" name="Line 45"/>
              <p:cNvSpPr>
                <a:spLocks noChangeShapeType="1"/>
              </p:cNvSpPr>
              <p:nvPr/>
            </p:nvSpPr>
            <p:spPr bwMode="auto">
              <a:xfrm flipV="1">
                <a:off x="81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6" name="Line 46"/>
              <p:cNvSpPr>
                <a:spLocks noChangeShapeType="1"/>
              </p:cNvSpPr>
              <p:nvPr/>
            </p:nvSpPr>
            <p:spPr bwMode="auto">
              <a:xfrm flipV="1">
                <a:off x="91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7" name="Line 47"/>
              <p:cNvSpPr>
                <a:spLocks noChangeShapeType="1"/>
              </p:cNvSpPr>
              <p:nvPr/>
            </p:nvSpPr>
            <p:spPr bwMode="auto">
              <a:xfrm flipV="1">
                <a:off x="100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8" name="Line 48"/>
              <p:cNvSpPr>
                <a:spLocks noChangeShapeType="1"/>
              </p:cNvSpPr>
              <p:nvPr/>
            </p:nvSpPr>
            <p:spPr bwMode="auto">
              <a:xfrm flipV="1">
                <a:off x="110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9" name="Line 49"/>
              <p:cNvSpPr>
                <a:spLocks noChangeShapeType="1"/>
              </p:cNvSpPr>
              <p:nvPr/>
            </p:nvSpPr>
            <p:spPr bwMode="auto">
              <a:xfrm flipV="1">
                <a:off x="120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0" name="Line 50"/>
              <p:cNvSpPr>
                <a:spLocks noChangeShapeType="1"/>
              </p:cNvSpPr>
              <p:nvPr/>
            </p:nvSpPr>
            <p:spPr bwMode="auto">
              <a:xfrm flipV="1">
                <a:off x="129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1" name="Line 51"/>
              <p:cNvSpPr>
                <a:spLocks noChangeShapeType="1"/>
              </p:cNvSpPr>
              <p:nvPr/>
            </p:nvSpPr>
            <p:spPr bwMode="auto">
              <a:xfrm flipV="1">
                <a:off x="139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2" name="Line 52"/>
              <p:cNvSpPr>
                <a:spLocks noChangeShapeType="1"/>
              </p:cNvSpPr>
              <p:nvPr/>
            </p:nvSpPr>
            <p:spPr bwMode="auto">
              <a:xfrm flipV="1">
                <a:off x="148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3" name="Line 53"/>
              <p:cNvSpPr>
                <a:spLocks noChangeShapeType="1"/>
              </p:cNvSpPr>
              <p:nvPr/>
            </p:nvSpPr>
            <p:spPr bwMode="auto">
              <a:xfrm flipV="1">
                <a:off x="158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4" name="Line 54"/>
              <p:cNvSpPr>
                <a:spLocks noChangeShapeType="1"/>
              </p:cNvSpPr>
              <p:nvPr/>
            </p:nvSpPr>
            <p:spPr bwMode="auto">
              <a:xfrm flipV="1">
                <a:off x="168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5" name="Line 55"/>
              <p:cNvSpPr>
                <a:spLocks noChangeShapeType="1"/>
              </p:cNvSpPr>
              <p:nvPr/>
            </p:nvSpPr>
            <p:spPr bwMode="auto">
              <a:xfrm flipV="1">
                <a:off x="177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456" name="Group 56"/>
            <p:cNvGrpSpPr>
              <a:grpSpLocks/>
            </p:cNvGrpSpPr>
            <p:nvPr/>
          </p:nvGrpSpPr>
          <p:grpSpPr bwMode="auto">
            <a:xfrm rot="-10800000">
              <a:off x="576" y="1056"/>
              <a:ext cx="96" cy="727"/>
              <a:chOff x="1775" y="1096"/>
              <a:chExt cx="96" cy="727"/>
            </a:xfrm>
          </p:grpSpPr>
          <p:sp>
            <p:nvSpPr>
              <p:cNvPr id="102457" name="Line 57"/>
              <p:cNvSpPr>
                <a:spLocks noChangeShapeType="1"/>
              </p:cNvSpPr>
              <p:nvPr/>
            </p:nvSpPr>
            <p:spPr bwMode="auto">
              <a:xfrm rot="5400000">
                <a:off x="1443" y="1436"/>
                <a:ext cx="6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8" name="Line 58"/>
              <p:cNvSpPr>
                <a:spLocks noChangeShapeType="1"/>
              </p:cNvSpPr>
              <p:nvPr/>
            </p:nvSpPr>
            <p:spPr bwMode="auto">
              <a:xfrm rot="5400000" flipV="1">
                <a:off x="1795" y="107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9" name="Line 59"/>
              <p:cNvSpPr>
                <a:spLocks noChangeShapeType="1"/>
              </p:cNvSpPr>
              <p:nvPr/>
            </p:nvSpPr>
            <p:spPr bwMode="auto">
              <a:xfrm rot="5400000" flipV="1">
                <a:off x="1795" y="117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0" name="Line 60"/>
              <p:cNvSpPr>
                <a:spLocks noChangeShapeType="1"/>
              </p:cNvSpPr>
              <p:nvPr/>
            </p:nvSpPr>
            <p:spPr bwMode="auto">
              <a:xfrm rot="5400000" flipV="1">
                <a:off x="1795" y="126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1" name="Line 61"/>
              <p:cNvSpPr>
                <a:spLocks noChangeShapeType="1"/>
              </p:cNvSpPr>
              <p:nvPr/>
            </p:nvSpPr>
            <p:spPr bwMode="auto">
              <a:xfrm rot="5400000" flipV="1">
                <a:off x="1795" y="1364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2" name="Line 62"/>
              <p:cNvSpPr>
                <a:spLocks noChangeShapeType="1"/>
              </p:cNvSpPr>
              <p:nvPr/>
            </p:nvSpPr>
            <p:spPr bwMode="auto">
              <a:xfrm rot="5400000" flipV="1">
                <a:off x="1795" y="1460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3" name="Line 63"/>
              <p:cNvSpPr>
                <a:spLocks noChangeShapeType="1"/>
              </p:cNvSpPr>
              <p:nvPr/>
            </p:nvSpPr>
            <p:spPr bwMode="auto">
              <a:xfrm rot="5400000" flipV="1">
                <a:off x="1795" y="155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4" name="Line 64"/>
              <p:cNvSpPr>
                <a:spLocks noChangeShapeType="1"/>
              </p:cNvSpPr>
              <p:nvPr/>
            </p:nvSpPr>
            <p:spPr bwMode="auto">
              <a:xfrm rot="5400000" flipV="1">
                <a:off x="1795" y="165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5" name="Line 65"/>
              <p:cNvSpPr>
                <a:spLocks noChangeShapeType="1"/>
              </p:cNvSpPr>
              <p:nvPr/>
            </p:nvSpPr>
            <p:spPr bwMode="auto">
              <a:xfrm rot="5400000" flipV="1">
                <a:off x="1795" y="174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466" name="Line 66"/>
          <p:cNvSpPr>
            <a:spLocks noChangeShapeType="1"/>
          </p:cNvSpPr>
          <p:nvPr/>
        </p:nvSpPr>
        <p:spPr bwMode="auto">
          <a:xfrm>
            <a:off x="6335713" y="5638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7" name="Line 67"/>
          <p:cNvSpPr>
            <a:spLocks noChangeShapeType="1"/>
          </p:cNvSpPr>
          <p:nvPr/>
        </p:nvSpPr>
        <p:spPr bwMode="auto">
          <a:xfrm>
            <a:off x="2203450" y="56372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8" name="Text Box 68"/>
          <p:cNvSpPr txBox="1">
            <a:spLocks noChangeArrowheads="1"/>
          </p:cNvSpPr>
          <p:nvPr/>
        </p:nvSpPr>
        <p:spPr bwMode="auto">
          <a:xfrm>
            <a:off x="5945188" y="614203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r>
              <a:rPr lang="en-GB" i="1" baseline="30000"/>
              <a:t>max</a:t>
            </a:r>
            <a:endParaRPr lang="en-GB"/>
          </a:p>
        </p:txBody>
      </p:sp>
      <p:sp>
        <p:nvSpPr>
          <p:cNvPr id="102469" name="Text Box 69"/>
          <p:cNvSpPr txBox="1">
            <a:spLocks noChangeArrowheads="1"/>
          </p:cNvSpPr>
          <p:nvPr/>
        </p:nvSpPr>
        <p:spPr bwMode="auto">
          <a:xfrm>
            <a:off x="1847850" y="6175375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r>
              <a:rPr lang="en-GB" i="1" baseline="30000"/>
              <a:t>min</a:t>
            </a:r>
            <a:endParaRPr lang="en-GB"/>
          </a:p>
        </p:txBody>
      </p:sp>
      <p:sp>
        <p:nvSpPr>
          <p:cNvPr id="102470" name="Text Box 70"/>
          <p:cNvSpPr txBox="1">
            <a:spLocks noChangeArrowheads="1"/>
          </p:cNvSpPr>
          <p:nvPr/>
        </p:nvSpPr>
        <p:spPr bwMode="auto">
          <a:xfrm>
            <a:off x="836613" y="5365750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r>
              <a:rPr lang="en-GB" i="1" baseline="30000"/>
              <a:t>min</a:t>
            </a:r>
            <a:endParaRPr lang="en-GB"/>
          </a:p>
        </p:txBody>
      </p:sp>
      <p:sp>
        <p:nvSpPr>
          <p:cNvPr id="102471" name="Text Box 71"/>
          <p:cNvSpPr txBox="1">
            <a:spLocks noChangeArrowheads="1"/>
          </p:cNvSpPr>
          <p:nvPr/>
        </p:nvSpPr>
        <p:spPr bwMode="auto">
          <a:xfrm>
            <a:off x="779463" y="331470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r>
              <a:rPr lang="en-GB" i="1" baseline="30000"/>
              <a:t>max</a:t>
            </a:r>
            <a:endParaRPr lang="en-GB"/>
          </a:p>
        </p:txBody>
      </p:sp>
      <p:sp>
        <p:nvSpPr>
          <p:cNvPr id="102472" name="Line 72"/>
          <p:cNvSpPr>
            <a:spLocks noChangeShapeType="1"/>
          </p:cNvSpPr>
          <p:nvPr/>
        </p:nvSpPr>
        <p:spPr bwMode="auto">
          <a:xfrm rot="5400000">
            <a:off x="1908175" y="5362575"/>
            <a:ext cx="0" cy="552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3" name="Line 73"/>
          <p:cNvSpPr>
            <a:spLocks noChangeShapeType="1"/>
          </p:cNvSpPr>
          <p:nvPr/>
        </p:nvSpPr>
        <p:spPr bwMode="auto">
          <a:xfrm rot="5400000">
            <a:off x="1906588" y="3238500"/>
            <a:ext cx="0" cy="552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4" name="Text Box 74"/>
          <p:cNvSpPr txBox="1">
            <a:spLocks noChangeArrowheads="1"/>
          </p:cNvSpPr>
          <p:nvPr/>
        </p:nvSpPr>
        <p:spPr bwMode="auto">
          <a:xfrm>
            <a:off x="4411663" y="48720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sp>
        <p:nvSpPr>
          <p:cNvPr id="102475" name="Oval 75"/>
          <p:cNvSpPr>
            <a:spLocks noChangeArrowheads="1"/>
          </p:cNvSpPr>
          <p:nvPr/>
        </p:nvSpPr>
        <p:spPr bwMode="auto">
          <a:xfrm>
            <a:off x="4321175" y="5127625"/>
            <a:ext cx="119063" cy="1190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6" name="Text Box 76"/>
          <p:cNvSpPr txBox="1">
            <a:spLocks noChangeArrowheads="1"/>
          </p:cNvSpPr>
          <p:nvPr/>
        </p:nvSpPr>
        <p:spPr bwMode="auto">
          <a:xfrm>
            <a:off x="4537075" y="1838325"/>
            <a:ext cx="4402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Ellipse tangent to equality constraint at A</a:t>
            </a:r>
          </a:p>
          <a:p>
            <a:r>
              <a:rPr lang="en-GB" sz="2000"/>
              <a:t>Inequality constraints are satisfied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81</a:t>
            </a:fld>
            <a:endParaRPr lang="en-GB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Economic Dispatch</a:t>
            </a:r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2209800" y="3505200"/>
            <a:ext cx="4114800" cy="2133600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 rot="5400000" flipV="1">
            <a:off x="4744244" y="2359819"/>
            <a:ext cx="0" cy="7507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 flipV="1">
            <a:off x="1630363" y="1917700"/>
            <a:ext cx="0" cy="4954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8461375" y="608647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endParaRPr lang="en-GB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122363" y="17272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endParaRPr lang="en-GB" i="1"/>
          </a:p>
        </p:txBody>
      </p:sp>
      <p:sp>
        <p:nvSpPr>
          <p:cNvPr id="103432" name="Arc 8"/>
          <p:cNvSpPr>
            <a:spLocks/>
          </p:cNvSpPr>
          <p:nvPr/>
        </p:nvSpPr>
        <p:spPr bwMode="auto">
          <a:xfrm>
            <a:off x="1676400" y="5334000"/>
            <a:ext cx="13716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Arc 9"/>
          <p:cNvSpPr>
            <a:spLocks/>
          </p:cNvSpPr>
          <p:nvPr/>
        </p:nvSpPr>
        <p:spPr bwMode="auto">
          <a:xfrm>
            <a:off x="1676400" y="4800600"/>
            <a:ext cx="23622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Arc 10"/>
          <p:cNvSpPr>
            <a:spLocks/>
          </p:cNvSpPr>
          <p:nvPr/>
        </p:nvSpPr>
        <p:spPr bwMode="auto">
          <a:xfrm>
            <a:off x="1676400" y="4267200"/>
            <a:ext cx="3124200" cy="1828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1628775" y="2390775"/>
            <a:ext cx="3705225" cy="3722688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436" name="Object 12"/>
          <p:cNvGraphicFramePr>
            <a:graphicFrameLocks noChangeAspect="1"/>
          </p:cNvGraphicFramePr>
          <p:nvPr/>
        </p:nvGraphicFramePr>
        <p:xfrm>
          <a:off x="2235200" y="2698750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2" name="Equation" r:id="rId3" imgW="1498600" imgH="330200" progId="Equation.DSMT4">
                  <p:embed/>
                </p:oleObj>
              </mc:Choice>
              <mc:Fallback>
                <p:oleObj name="Equation" r:id="rId3" imgW="1498600" imgH="330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698750"/>
                        <a:ext cx="149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437" name="Group 13"/>
          <p:cNvGrpSpPr>
            <a:grpSpLocks/>
          </p:cNvGrpSpPr>
          <p:nvPr/>
        </p:nvGrpSpPr>
        <p:grpSpPr bwMode="auto">
          <a:xfrm>
            <a:off x="1828800" y="3200400"/>
            <a:ext cx="4876800" cy="2743200"/>
            <a:chOff x="576" y="1008"/>
            <a:chExt cx="1295" cy="864"/>
          </a:xfrm>
        </p:grpSpPr>
        <p:grpSp>
          <p:nvGrpSpPr>
            <p:cNvPr id="103438" name="Group 14"/>
            <p:cNvGrpSpPr>
              <a:grpSpLocks/>
            </p:cNvGrpSpPr>
            <p:nvPr/>
          </p:nvGrpSpPr>
          <p:grpSpPr bwMode="auto">
            <a:xfrm>
              <a:off x="672" y="1008"/>
              <a:ext cx="1159" cy="96"/>
              <a:chOff x="672" y="1008"/>
              <a:chExt cx="1159" cy="96"/>
            </a:xfrm>
          </p:grpSpPr>
          <p:sp>
            <p:nvSpPr>
              <p:cNvPr id="103439" name="Line 15"/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0" name="Line 16"/>
              <p:cNvSpPr>
                <a:spLocks noChangeShapeType="1"/>
              </p:cNvSpPr>
              <p:nvPr/>
            </p:nvSpPr>
            <p:spPr bwMode="auto">
              <a:xfrm flipV="1">
                <a:off x="72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1" name="Line 17"/>
              <p:cNvSpPr>
                <a:spLocks noChangeShapeType="1"/>
              </p:cNvSpPr>
              <p:nvPr/>
            </p:nvSpPr>
            <p:spPr bwMode="auto">
              <a:xfrm flipV="1">
                <a:off x="81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2" name="Line 18"/>
              <p:cNvSpPr>
                <a:spLocks noChangeShapeType="1"/>
              </p:cNvSpPr>
              <p:nvPr/>
            </p:nvSpPr>
            <p:spPr bwMode="auto">
              <a:xfrm flipV="1">
                <a:off x="91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3" name="Line 19"/>
              <p:cNvSpPr>
                <a:spLocks noChangeShapeType="1"/>
              </p:cNvSpPr>
              <p:nvPr/>
            </p:nvSpPr>
            <p:spPr bwMode="auto">
              <a:xfrm flipV="1">
                <a:off x="100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4" name="Line 20"/>
              <p:cNvSpPr>
                <a:spLocks noChangeShapeType="1"/>
              </p:cNvSpPr>
              <p:nvPr/>
            </p:nvSpPr>
            <p:spPr bwMode="auto">
              <a:xfrm flipV="1">
                <a:off x="110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5" name="Line 21"/>
              <p:cNvSpPr>
                <a:spLocks noChangeShapeType="1"/>
              </p:cNvSpPr>
              <p:nvPr/>
            </p:nvSpPr>
            <p:spPr bwMode="auto">
              <a:xfrm flipV="1">
                <a:off x="120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6" name="Line 22"/>
              <p:cNvSpPr>
                <a:spLocks noChangeShapeType="1"/>
              </p:cNvSpPr>
              <p:nvPr/>
            </p:nvSpPr>
            <p:spPr bwMode="auto">
              <a:xfrm flipV="1">
                <a:off x="129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7" name="Line 23"/>
              <p:cNvSpPr>
                <a:spLocks noChangeShapeType="1"/>
              </p:cNvSpPr>
              <p:nvPr/>
            </p:nvSpPr>
            <p:spPr bwMode="auto">
              <a:xfrm flipV="1">
                <a:off x="139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8" name="Line 24"/>
              <p:cNvSpPr>
                <a:spLocks noChangeShapeType="1"/>
              </p:cNvSpPr>
              <p:nvPr/>
            </p:nvSpPr>
            <p:spPr bwMode="auto">
              <a:xfrm flipV="1">
                <a:off x="148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9" name="Line 25"/>
              <p:cNvSpPr>
                <a:spLocks noChangeShapeType="1"/>
              </p:cNvSpPr>
              <p:nvPr/>
            </p:nvSpPr>
            <p:spPr bwMode="auto">
              <a:xfrm flipV="1">
                <a:off x="158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0" name="Line 26"/>
              <p:cNvSpPr>
                <a:spLocks noChangeShapeType="1"/>
              </p:cNvSpPr>
              <p:nvPr/>
            </p:nvSpPr>
            <p:spPr bwMode="auto">
              <a:xfrm flipV="1">
                <a:off x="168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1" name="Line 27"/>
              <p:cNvSpPr>
                <a:spLocks noChangeShapeType="1"/>
              </p:cNvSpPr>
              <p:nvPr/>
            </p:nvSpPr>
            <p:spPr bwMode="auto">
              <a:xfrm flipV="1">
                <a:off x="177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52" name="Group 28"/>
            <p:cNvGrpSpPr>
              <a:grpSpLocks/>
            </p:cNvGrpSpPr>
            <p:nvPr/>
          </p:nvGrpSpPr>
          <p:grpSpPr bwMode="auto">
            <a:xfrm>
              <a:off x="1775" y="1096"/>
              <a:ext cx="96" cy="727"/>
              <a:chOff x="1775" y="1096"/>
              <a:chExt cx="96" cy="727"/>
            </a:xfrm>
          </p:grpSpPr>
          <p:sp>
            <p:nvSpPr>
              <p:cNvPr id="103453" name="Line 29"/>
              <p:cNvSpPr>
                <a:spLocks noChangeShapeType="1"/>
              </p:cNvSpPr>
              <p:nvPr/>
            </p:nvSpPr>
            <p:spPr bwMode="auto">
              <a:xfrm rot="5400000">
                <a:off x="1443" y="1436"/>
                <a:ext cx="6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4" name="Line 30"/>
              <p:cNvSpPr>
                <a:spLocks noChangeShapeType="1"/>
              </p:cNvSpPr>
              <p:nvPr/>
            </p:nvSpPr>
            <p:spPr bwMode="auto">
              <a:xfrm rot="5400000" flipV="1">
                <a:off x="1795" y="107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5" name="Line 31"/>
              <p:cNvSpPr>
                <a:spLocks noChangeShapeType="1"/>
              </p:cNvSpPr>
              <p:nvPr/>
            </p:nvSpPr>
            <p:spPr bwMode="auto">
              <a:xfrm rot="5400000" flipV="1">
                <a:off x="1795" y="117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6" name="Line 32"/>
              <p:cNvSpPr>
                <a:spLocks noChangeShapeType="1"/>
              </p:cNvSpPr>
              <p:nvPr/>
            </p:nvSpPr>
            <p:spPr bwMode="auto">
              <a:xfrm rot="5400000" flipV="1">
                <a:off x="1795" y="126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7" name="Line 33"/>
              <p:cNvSpPr>
                <a:spLocks noChangeShapeType="1"/>
              </p:cNvSpPr>
              <p:nvPr/>
            </p:nvSpPr>
            <p:spPr bwMode="auto">
              <a:xfrm rot="5400000" flipV="1">
                <a:off x="1795" y="1364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8" name="Line 34"/>
              <p:cNvSpPr>
                <a:spLocks noChangeShapeType="1"/>
              </p:cNvSpPr>
              <p:nvPr/>
            </p:nvSpPr>
            <p:spPr bwMode="auto">
              <a:xfrm rot="5400000" flipV="1">
                <a:off x="1795" y="1460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9" name="Line 35"/>
              <p:cNvSpPr>
                <a:spLocks noChangeShapeType="1"/>
              </p:cNvSpPr>
              <p:nvPr/>
            </p:nvSpPr>
            <p:spPr bwMode="auto">
              <a:xfrm rot="5400000" flipV="1">
                <a:off x="1795" y="155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0" name="Line 36"/>
              <p:cNvSpPr>
                <a:spLocks noChangeShapeType="1"/>
              </p:cNvSpPr>
              <p:nvPr/>
            </p:nvSpPr>
            <p:spPr bwMode="auto">
              <a:xfrm rot="5400000" flipV="1">
                <a:off x="1795" y="165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1" name="Line 37"/>
              <p:cNvSpPr>
                <a:spLocks noChangeShapeType="1"/>
              </p:cNvSpPr>
              <p:nvPr/>
            </p:nvSpPr>
            <p:spPr bwMode="auto">
              <a:xfrm rot="5400000" flipV="1">
                <a:off x="1795" y="174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62" name="Group 38"/>
            <p:cNvGrpSpPr>
              <a:grpSpLocks/>
            </p:cNvGrpSpPr>
            <p:nvPr/>
          </p:nvGrpSpPr>
          <p:grpSpPr bwMode="auto">
            <a:xfrm rot="-10800000">
              <a:off x="624" y="1776"/>
              <a:ext cx="1159" cy="96"/>
              <a:chOff x="672" y="1008"/>
              <a:chExt cx="1159" cy="96"/>
            </a:xfrm>
          </p:grpSpPr>
          <p:sp>
            <p:nvSpPr>
              <p:cNvPr id="103463" name="Line 39"/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4" name="Line 40"/>
              <p:cNvSpPr>
                <a:spLocks noChangeShapeType="1"/>
              </p:cNvSpPr>
              <p:nvPr/>
            </p:nvSpPr>
            <p:spPr bwMode="auto">
              <a:xfrm flipV="1">
                <a:off x="72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5" name="Line 41"/>
              <p:cNvSpPr>
                <a:spLocks noChangeShapeType="1"/>
              </p:cNvSpPr>
              <p:nvPr/>
            </p:nvSpPr>
            <p:spPr bwMode="auto">
              <a:xfrm flipV="1">
                <a:off x="81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6" name="Line 42"/>
              <p:cNvSpPr>
                <a:spLocks noChangeShapeType="1"/>
              </p:cNvSpPr>
              <p:nvPr/>
            </p:nvSpPr>
            <p:spPr bwMode="auto">
              <a:xfrm flipV="1">
                <a:off x="91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7" name="Line 43"/>
              <p:cNvSpPr>
                <a:spLocks noChangeShapeType="1"/>
              </p:cNvSpPr>
              <p:nvPr/>
            </p:nvSpPr>
            <p:spPr bwMode="auto">
              <a:xfrm flipV="1">
                <a:off x="100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8" name="Line 44"/>
              <p:cNvSpPr>
                <a:spLocks noChangeShapeType="1"/>
              </p:cNvSpPr>
              <p:nvPr/>
            </p:nvSpPr>
            <p:spPr bwMode="auto">
              <a:xfrm flipV="1">
                <a:off x="110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9" name="Line 45"/>
              <p:cNvSpPr>
                <a:spLocks noChangeShapeType="1"/>
              </p:cNvSpPr>
              <p:nvPr/>
            </p:nvSpPr>
            <p:spPr bwMode="auto">
              <a:xfrm flipV="1">
                <a:off x="120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0" name="Line 46"/>
              <p:cNvSpPr>
                <a:spLocks noChangeShapeType="1"/>
              </p:cNvSpPr>
              <p:nvPr/>
            </p:nvSpPr>
            <p:spPr bwMode="auto">
              <a:xfrm flipV="1">
                <a:off x="129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1" name="Line 47"/>
              <p:cNvSpPr>
                <a:spLocks noChangeShapeType="1"/>
              </p:cNvSpPr>
              <p:nvPr/>
            </p:nvSpPr>
            <p:spPr bwMode="auto">
              <a:xfrm flipV="1">
                <a:off x="139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2" name="Line 48"/>
              <p:cNvSpPr>
                <a:spLocks noChangeShapeType="1"/>
              </p:cNvSpPr>
              <p:nvPr/>
            </p:nvSpPr>
            <p:spPr bwMode="auto">
              <a:xfrm flipV="1">
                <a:off x="148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3" name="Line 49"/>
              <p:cNvSpPr>
                <a:spLocks noChangeShapeType="1"/>
              </p:cNvSpPr>
              <p:nvPr/>
            </p:nvSpPr>
            <p:spPr bwMode="auto">
              <a:xfrm flipV="1">
                <a:off x="158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4" name="Line 50"/>
              <p:cNvSpPr>
                <a:spLocks noChangeShapeType="1"/>
              </p:cNvSpPr>
              <p:nvPr/>
            </p:nvSpPr>
            <p:spPr bwMode="auto">
              <a:xfrm flipV="1">
                <a:off x="168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5" name="Line 51"/>
              <p:cNvSpPr>
                <a:spLocks noChangeShapeType="1"/>
              </p:cNvSpPr>
              <p:nvPr/>
            </p:nvSpPr>
            <p:spPr bwMode="auto">
              <a:xfrm flipV="1">
                <a:off x="177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76" name="Group 52"/>
            <p:cNvGrpSpPr>
              <a:grpSpLocks/>
            </p:cNvGrpSpPr>
            <p:nvPr/>
          </p:nvGrpSpPr>
          <p:grpSpPr bwMode="auto">
            <a:xfrm rot="-10800000">
              <a:off x="576" y="1056"/>
              <a:ext cx="96" cy="727"/>
              <a:chOff x="1775" y="1096"/>
              <a:chExt cx="96" cy="727"/>
            </a:xfrm>
          </p:grpSpPr>
          <p:sp>
            <p:nvSpPr>
              <p:cNvPr id="103477" name="Line 53"/>
              <p:cNvSpPr>
                <a:spLocks noChangeShapeType="1"/>
              </p:cNvSpPr>
              <p:nvPr/>
            </p:nvSpPr>
            <p:spPr bwMode="auto">
              <a:xfrm rot="5400000">
                <a:off x="1443" y="1436"/>
                <a:ext cx="6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8" name="Line 54"/>
              <p:cNvSpPr>
                <a:spLocks noChangeShapeType="1"/>
              </p:cNvSpPr>
              <p:nvPr/>
            </p:nvSpPr>
            <p:spPr bwMode="auto">
              <a:xfrm rot="5400000" flipV="1">
                <a:off x="1795" y="107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9" name="Line 55"/>
              <p:cNvSpPr>
                <a:spLocks noChangeShapeType="1"/>
              </p:cNvSpPr>
              <p:nvPr/>
            </p:nvSpPr>
            <p:spPr bwMode="auto">
              <a:xfrm rot="5400000" flipV="1">
                <a:off x="1795" y="117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80" name="Line 56"/>
              <p:cNvSpPr>
                <a:spLocks noChangeShapeType="1"/>
              </p:cNvSpPr>
              <p:nvPr/>
            </p:nvSpPr>
            <p:spPr bwMode="auto">
              <a:xfrm rot="5400000" flipV="1">
                <a:off x="1795" y="126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81" name="Line 57"/>
              <p:cNvSpPr>
                <a:spLocks noChangeShapeType="1"/>
              </p:cNvSpPr>
              <p:nvPr/>
            </p:nvSpPr>
            <p:spPr bwMode="auto">
              <a:xfrm rot="5400000" flipV="1">
                <a:off x="1795" y="1364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82" name="Line 58"/>
              <p:cNvSpPr>
                <a:spLocks noChangeShapeType="1"/>
              </p:cNvSpPr>
              <p:nvPr/>
            </p:nvSpPr>
            <p:spPr bwMode="auto">
              <a:xfrm rot="5400000" flipV="1">
                <a:off x="1795" y="1460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83" name="Line 59"/>
              <p:cNvSpPr>
                <a:spLocks noChangeShapeType="1"/>
              </p:cNvSpPr>
              <p:nvPr/>
            </p:nvSpPr>
            <p:spPr bwMode="auto">
              <a:xfrm rot="5400000" flipV="1">
                <a:off x="1795" y="155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84" name="Line 60"/>
              <p:cNvSpPr>
                <a:spLocks noChangeShapeType="1"/>
              </p:cNvSpPr>
              <p:nvPr/>
            </p:nvSpPr>
            <p:spPr bwMode="auto">
              <a:xfrm rot="5400000" flipV="1">
                <a:off x="1795" y="165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85" name="Line 61"/>
              <p:cNvSpPr>
                <a:spLocks noChangeShapeType="1"/>
              </p:cNvSpPr>
              <p:nvPr/>
            </p:nvSpPr>
            <p:spPr bwMode="auto">
              <a:xfrm rot="5400000" flipV="1">
                <a:off x="1795" y="174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486" name="Line 62"/>
          <p:cNvSpPr>
            <a:spLocks noChangeShapeType="1"/>
          </p:cNvSpPr>
          <p:nvPr/>
        </p:nvSpPr>
        <p:spPr bwMode="auto">
          <a:xfrm>
            <a:off x="6335713" y="5638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87" name="Line 63"/>
          <p:cNvSpPr>
            <a:spLocks noChangeShapeType="1"/>
          </p:cNvSpPr>
          <p:nvPr/>
        </p:nvSpPr>
        <p:spPr bwMode="auto">
          <a:xfrm>
            <a:off x="2203450" y="56372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88" name="Text Box 64"/>
          <p:cNvSpPr txBox="1">
            <a:spLocks noChangeArrowheads="1"/>
          </p:cNvSpPr>
          <p:nvPr/>
        </p:nvSpPr>
        <p:spPr bwMode="auto">
          <a:xfrm>
            <a:off x="5945188" y="614203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r>
              <a:rPr lang="en-GB" i="1" baseline="30000"/>
              <a:t>max</a:t>
            </a:r>
            <a:endParaRPr lang="en-GB"/>
          </a:p>
        </p:txBody>
      </p:sp>
      <p:sp>
        <p:nvSpPr>
          <p:cNvPr id="103489" name="Text Box 65"/>
          <p:cNvSpPr txBox="1">
            <a:spLocks noChangeArrowheads="1"/>
          </p:cNvSpPr>
          <p:nvPr/>
        </p:nvSpPr>
        <p:spPr bwMode="auto">
          <a:xfrm>
            <a:off x="1847850" y="6175375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r>
              <a:rPr lang="en-GB" i="1" baseline="30000"/>
              <a:t>min</a:t>
            </a:r>
            <a:endParaRPr lang="en-GB"/>
          </a:p>
        </p:txBody>
      </p:sp>
      <p:sp>
        <p:nvSpPr>
          <p:cNvPr id="103490" name="Text Box 66"/>
          <p:cNvSpPr txBox="1">
            <a:spLocks noChangeArrowheads="1"/>
          </p:cNvSpPr>
          <p:nvPr/>
        </p:nvSpPr>
        <p:spPr bwMode="auto">
          <a:xfrm>
            <a:off x="836613" y="5365750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r>
              <a:rPr lang="en-GB" i="1" baseline="30000"/>
              <a:t>min</a:t>
            </a:r>
            <a:endParaRPr lang="en-GB"/>
          </a:p>
        </p:txBody>
      </p:sp>
      <p:sp>
        <p:nvSpPr>
          <p:cNvPr id="103491" name="Text Box 67"/>
          <p:cNvSpPr txBox="1">
            <a:spLocks noChangeArrowheads="1"/>
          </p:cNvSpPr>
          <p:nvPr/>
        </p:nvSpPr>
        <p:spPr bwMode="auto">
          <a:xfrm>
            <a:off x="779463" y="331470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r>
              <a:rPr lang="en-GB" i="1" baseline="30000"/>
              <a:t>max</a:t>
            </a:r>
            <a:endParaRPr lang="en-GB"/>
          </a:p>
        </p:txBody>
      </p:sp>
      <p:sp>
        <p:nvSpPr>
          <p:cNvPr id="103492" name="Line 68"/>
          <p:cNvSpPr>
            <a:spLocks noChangeShapeType="1"/>
          </p:cNvSpPr>
          <p:nvPr/>
        </p:nvSpPr>
        <p:spPr bwMode="auto">
          <a:xfrm rot="5400000">
            <a:off x="1908175" y="5362575"/>
            <a:ext cx="0" cy="552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93" name="Line 69"/>
          <p:cNvSpPr>
            <a:spLocks noChangeShapeType="1"/>
          </p:cNvSpPr>
          <p:nvPr/>
        </p:nvSpPr>
        <p:spPr bwMode="auto">
          <a:xfrm rot="5400000">
            <a:off x="1906588" y="3238500"/>
            <a:ext cx="0" cy="552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94" name="Text Box 70"/>
          <p:cNvSpPr txBox="1">
            <a:spLocks noChangeArrowheads="1"/>
          </p:cNvSpPr>
          <p:nvPr/>
        </p:nvSpPr>
        <p:spPr bwMode="auto">
          <a:xfrm>
            <a:off x="4411663" y="48720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sp>
        <p:nvSpPr>
          <p:cNvPr id="103495" name="Oval 71"/>
          <p:cNvSpPr>
            <a:spLocks noChangeArrowheads="1"/>
          </p:cNvSpPr>
          <p:nvPr/>
        </p:nvSpPr>
        <p:spPr bwMode="auto">
          <a:xfrm>
            <a:off x="4321175" y="5127625"/>
            <a:ext cx="119063" cy="1190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96" name="Text Box 72"/>
          <p:cNvSpPr txBox="1">
            <a:spLocks noChangeArrowheads="1"/>
          </p:cNvSpPr>
          <p:nvPr/>
        </p:nvSpPr>
        <p:spPr bwMode="auto">
          <a:xfrm>
            <a:off x="4549775" y="1682750"/>
            <a:ext cx="4387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Ellipse tangent to equality constraint at B</a:t>
            </a:r>
          </a:p>
          <a:p>
            <a:r>
              <a:rPr lang="en-GB" sz="2000"/>
              <a:t>Inequality constraints are NOT satisfied!</a:t>
            </a:r>
          </a:p>
        </p:txBody>
      </p:sp>
      <p:sp>
        <p:nvSpPr>
          <p:cNvPr id="103497" name="Text Box 73"/>
          <p:cNvSpPr txBox="1">
            <a:spLocks noChangeArrowheads="1"/>
          </p:cNvSpPr>
          <p:nvPr/>
        </p:nvSpPr>
        <p:spPr bwMode="auto">
          <a:xfrm>
            <a:off x="2173288" y="996950"/>
            <a:ext cx="479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What is the solution for a larger load?</a:t>
            </a:r>
          </a:p>
        </p:txBody>
      </p:sp>
      <p:sp>
        <p:nvSpPr>
          <p:cNvPr id="103498" name="Line 74"/>
          <p:cNvSpPr>
            <a:spLocks noChangeShapeType="1"/>
          </p:cNvSpPr>
          <p:nvPr/>
        </p:nvSpPr>
        <p:spPr bwMode="auto">
          <a:xfrm>
            <a:off x="4191000" y="2387600"/>
            <a:ext cx="3705225" cy="37226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99" name="Arc 75"/>
          <p:cNvSpPr>
            <a:spLocks/>
          </p:cNvSpPr>
          <p:nvPr/>
        </p:nvSpPr>
        <p:spPr bwMode="auto">
          <a:xfrm>
            <a:off x="1616075" y="3814763"/>
            <a:ext cx="5795963" cy="2266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500" name="Object 76"/>
          <p:cNvGraphicFramePr>
            <a:graphicFrameLocks noChangeAspect="1"/>
          </p:cNvGraphicFramePr>
          <p:nvPr/>
        </p:nvGraphicFramePr>
        <p:xfrm>
          <a:off x="4752975" y="2647950"/>
          <a:ext cx="153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3" name="Equation" r:id="rId5" imgW="1536700" imgH="381000" progId="Equation.DSMT4">
                  <p:embed/>
                </p:oleObj>
              </mc:Choice>
              <mc:Fallback>
                <p:oleObj name="Equation" r:id="rId5" imgW="1536700" imgH="3810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2647950"/>
                        <a:ext cx="1536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01" name="Text Box 77"/>
          <p:cNvSpPr txBox="1">
            <a:spLocks noChangeArrowheads="1"/>
          </p:cNvSpPr>
          <p:nvPr/>
        </p:nvSpPr>
        <p:spPr bwMode="auto">
          <a:xfrm>
            <a:off x="7080250" y="49291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B</a:t>
            </a:r>
          </a:p>
        </p:txBody>
      </p:sp>
      <p:sp>
        <p:nvSpPr>
          <p:cNvPr id="103502" name="Oval 78"/>
          <p:cNvSpPr>
            <a:spLocks noChangeArrowheads="1"/>
          </p:cNvSpPr>
          <p:nvPr/>
        </p:nvSpPr>
        <p:spPr bwMode="auto">
          <a:xfrm>
            <a:off x="6989763" y="5184775"/>
            <a:ext cx="119062" cy="1190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82</a:t>
            </a:fld>
            <a:endParaRPr lang="en-GB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Economic Dispatch</a:t>
            </a:r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209800" y="3505200"/>
            <a:ext cx="4114800" cy="2133600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 rot="5400000" flipV="1">
            <a:off x="4744244" y="2359819"/>
            <a:ext cx="0" cy="7507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flipV="1">
            <a:off x="1630363" y="1917700"/>
            <a:ext cx="0" cy="4954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8461375" y="608647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endParaRPr lang="en-GB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1122363" y="17272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endParaRPr lang="en-GB" i="1"/>
          </a:p>
        </p:txBody>
      </p:sp>
      <p:sp>
        <p:nvSpPr>
          <p:cNvPr id="104456" name="Arc 8"/>
          <p:cNvSpPr>
            <a:spLocks/>
          </p:cNvSpPr>
          <p:nvPr/>
        </p:nvSpPr>
        <p:spPr bwMode="auto">
          <a:xfrm>
            <a:off x="1676400" y="5334000"/>
            <a:ext cx="13716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Arc 9"/>
          <p:cNvSpPr>
            <a:spLocks/>
          </p:cNvSpPr>
          <p:nvPr/>
        </p:nvSpPr>
        <p:spPr bwMode="auto">
          <a:xfrm>
            <a:off x="1676400" y="4800600"/>
            <a:ext cx="23622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Arc 10"/>
          <p:cNvSpPr>
            <a:spLocks/>
          </p:cNvSpPr>
          <p:nvPr/>
        </p:nvSpPr>
        <p:spPr bwMode="auto">
          <a:xfrm>
            <a:off x="1676400" y="4267200"/>
            <a:ext cx="3124200" cy="1828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1628775" y="2390775"/>
            <a:ext cx="3705225" cy="37226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460" name="Object 12"/>
          <p:cNvGraphicFramePr>
            <a:graphicFrameLocks noChangeAspect="1"/>
          </p:cNvGraphicFramePr>
          <p:nvPr/>
        </p:nvGraphicFramePr>
        <p:xfrm>
          <a:off x="2235200" y="2698750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7" name="Equation" r:id="rId3" imgW="1498600" imgH="330200" progId="Equation.DSMT4">
                  <p:embed/>
                </p:oleObj>
              </mc:Choice>
              <mc:Fallback>
                <p:oleObj name="Equation" r:id="rId3" imgW="1498600" imgH="330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698750"/>
                        <a:ext cx="149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461" name="Group 13"/>
          <p:cNvGrpSpPr>
            <a:grpSpLocks/>
          </p:cNvGrpSpPr>
          <p:nvPr/>
        </p:nvGrpSpPr>
        <p:grpSpPr bwMode="auto">
          <a:xfrm>
            <a:off x="1828800" y="3200400"/>
            <a:ext cx="4876800" cy="2743200"/>
            <a:chOff x="576" y="1008"/>
            <a:chExt cx="1295" cy="864"/>
          </a:xfrm>
        </p:grpSpPr>
        <p:grpSp>
          <p:nvGrpSpPr>
            <p:cNvPr id="104462" name="Group 14"/>
            <p:cNvGrpSpPr>
              <a:grpSpLocks/>
            </p:cNvGrpSpPr>
            <p:nvPr/>
          </p:nvGrpSpPr>
          <p:grpSpPr bwMode="auto">
            <a:xfrm>
              <a:off x="672" y="1008"/>
              <a:ext cx="1159" cy="96"/>
              <a:chOff x="672" y="1008"/>
              <a:chExt cx="1159" cy="96"/>
            </a:xfrm>
          </p:grpSpPr>
          <p:sp>
            <p:nvSpPr>
              <p:cNvPr id="104463" name="Line 15"/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4" name="Line 16"/>
              <p:cNvSpPr>
                <a:spLocks noChangeShapeType="1"/>
              </p:cNvSpPr>
              <p:nvPr/>
            </p:nvSpPr>
            <p:spPr bwMode="auto">
              <a:xfrm flipV="1">
                <a:off x="72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5" name="Line 17"/>
              <p:cNvSpPr>
                <a:spLocks noChangeShapeType="1"/>
              </p:cNvSpPr>
              <p:nvPr/>
            </p:nvSpPr>
            <p:spPr bwMode="auto">
              <a:xfrm flipV="1">
                <a:off x="81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6" name="Line 18"/>
              <p:cNvSpPr>
                <a:spLocks noChangeShapeType="1"/>
              </p:cNvSpPr>
              <p:nvPr/>
            </p:nvSpPr>
            <p:spPr bwMode="auto">
              <a:xfrm flipV="1">
                <a:off x="91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7" name="Line 19"/>
              <p:cNvSpPr>
                <a:spLocks noChangeShapeType="1"/>
              </p:cNvSpPr>
              <p:nvPr/>
            </p:nvSpPr>
            <p:spPr bwMode="auto">
              <a:xfrm flipV="1">
                <a:off x="100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8" name="Line 20"/>
              <p:cNvSpPr>
                <a:spLocks noChangeShapeType="1"/>
              </p:cNvSpPr>
              <p:nvPr/>
            </p:nvSpPr>
            <p:spPr bwMode="auto">
              <a:xfrm flipV="1">
                <a:off x="110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9" name="Line 21"/>
              <p:cNvSpPr>
                <a:spLocks noChangeShapeType="1"/>
              </p:cNvSpPr>
              <p:nvPr/>
            </p:nvSpPr>
            <p:spPr bwMode="auto">
              <a:xfrm flipV="1">
                <a:off x="120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0" name="Line 22"/>
              <p:cNvSpPr>
                <a:spLocks noChangeShapeType="1"/>
              </p:cNvSpPr>
              <p:nvPr/>
            </p:nvSpPr>
            <p:spPr bwMode="auto">
              <a:xfrm flipV="1">
                <a:off x="129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1" name="Line 23"/>
              <p:cNvSpPr>
                <a:spLocks noChangeShapeType="1"/>
              </p:cNvSpPr>
              <p:nvPr/>
            </p:nvSpPr>
            <p:spPr bwMode="auto">
              <a:xfrm flipV="1">
                <a:off x="139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2" name="Line 24"/>
              <p:cNvSpPr>
                <a:spLocks noChangeShapeType="1"/>
              </p:cNvSpPr>
              <p:nvPr/>
            </p:nvSpPr>
            <p:spPr bwMode="auto">
              <a:xfrm flipV="1">
                <a:off x="148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3" name="Line 25"/>
              <p:cNvSpPr>
                <a:spLocks noChangeShapeType="1"/>
              </p:cNvSpPr>
              <p:nvPr/>
            </p:nvSpPr>
            <p:spPr bwMode="auto">
              <a:xfrm flipV="1">
                <a:off x="158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4" name="Line 26"/>
              <p:cNvSpPr>
                <a:spLocks noChangeShapeType="1"/>
              </p:cNvSpPr>
              <p:nvPr/>
            </p:nvSpPr>
            <p:spPr bwMode="auto">
              <a:xfrm flipV="1">
                <a:off x="168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5" name="Line 27"/>
              <p:cNvSpPr>
                <a:spLocks noChangeShapeType="1"/>
              </p:cNvSpPr>
              <p:nvPr/>
            </p:nvSpPr>
            <p:spPr bwMode="auto">
              <a:xfrm flipV="1">
                <a:off x="177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476" name="Group 28"/>
            <p:cNvGrpSpPr>
              <a:grpSpLocks/>
            </p:cNvGrpSpPr>
            <p:nvPr/>
          </p:nvGrpSpPr>
          <p:grpSpPr bwMode="auto">
            <a:xfrm>
              <a:off x="1775" y="1096"/>
              <a:ext cx="96" cy="727"/>
              <a:chOff x="1775" y="1096"/>
              <a:chExt cx="96" cy="727"/>
            </a:xfrm>
          </p:grpSpPr>
          <p:sp>
            <p:nvSpPr>
              <p:cNvPr id="104477" name="Line 29"/>
              <p:cNvSpPr>
                <a:spLocks noChangeShapeType="1"/>
              </p:cNvSpPr>
              <p:nvPr/>
            </p:nvSpPr>
            <p:spPr bwMode="auto">
              <a:xfrm rot="5400000">
                <a:off x="1443" y="1436"/>
                <a:ext cx="6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8" name="Line 30"/>
              <p:cNvSpPr>
                <a:spLocks noChangeShapeType="1"/>
              </p:cNvSpPr>
              <p:nvPr/>
            </p:nvSpPr>
            <p:spPr bwMode="auto">
              <a:xfrm rot="5400000" flipV="1">
                <a:off x="1795" y="107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9" name="Line 31"/>
              <p:cNvSpPr>
                <a:spLocks noChangeShapeType="1"/>
              </p:cNvSpPr>
              <p:nvPr/>
            </p:nvSpPr>
            <p:spPr bwMode="auto">
              <a:xfrm rot="5400000" flipV="1">
                <a:off x="1795" y="117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0" name="Line 32"/>
              <p:cNvSpPr>
                <a:spLocks noChangeShapeType="1"/>
              </p:cNvSpPr>
              <p:nvPr/>
            </p:nvSpPr>
            <p:spPr bwMode="auto">
              <a:xfrm rot="5400000" flipV="1">
                <a:off x="1795" y="126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1" name="Line 33"/>
              <p:cNvSpPr>
                <a:spLocks noChangeShapeType="1"/>
              </p:cNvSpPr>
              <p:nvPr/>
            </p:nvSpPr>
            <p:spPr bwMode="auto">
              <a:xfrm rot="5400000" flipV="1">
                <a:off x="1795" y="1364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2" name="Line 34"/>
              <p:cNvSpPr>
                <a:spLocks noChangeShapeType="1"/>
              </p:cNvSpPr>
              <p:nvPr/>
            </p:nvSpPr>
            <p:spPr bwMode="auto">
              <a:xfrm rot="5400000" flipV="1">
                <a:off x="1795" y="1460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3" name="Line 35"/>
              <p:cNvSpPr>
                <a:spLocks noChangeShapeType="1"/>
              </p:cNvSpPr>
              <p:nvPr/>
            </p:nvSpPr>
            <p:spPr bwMode="auto">
              <a:xfrm rot="5400000" flipV="1">
                <a:off x="1795" y="155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4" name="Line 36"/>
              <p:cNvSpPr>
                <a:spLocks noChangeShapeType="1"/>
              </p:cNvSpPr>
              <p:nvPr/>
            </p:nvSpPr>
            <p:spPr bwMode="auto">
              <a:xfrm rot="5400000" flipV="1">
                <a:off x="1795" y="165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5" name="Line 37"/>
              <p:cNvSpPr>
                <a:spLocks noChangeShapeType="1"/>
              </p:cNvSpPr>
              <p:nvPr/>
            </p:nvSpPr>
            <p:spPr bwMode="auto">
              <a:xfrm rot="5400000" flipV="1">
                <a:off x="1795" y="174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486" name="Group 38"/>
            <p:cNvGrpSpPr>
              <a:grpSpLocks/>
            </p:cNvGrpSpPr>
            <p:nvPr/>
          </p:nvGrpSpPr>
          <p:grpSpPr bwMode="auto">
            <a:xfrm rot="-10800000">
              <a:off x="624" y="1776"/>
              <a:ext cx="1159" cy="96"/>
              <a:chOff x="672" y="1008"/>
              <a:chExt cx="1159" cy="96"/>
            </a:xfrm>
          </p:grpSpPr>
          <p:sp>
            <p:nvSpPr>
              <p:cNvPr id="104487" name="Line 39"/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8" name="Line 40"/>
              <p:cNvSpPr>
                <a:spLocks noChangeShapeType="1"/>
              </p:cNvSpPr>
              <p:nvPr/>
            </p:nvSpPr>
            <p:spPr bwMode="auto">
              <a:xfrm flipV="1">
                <a:off x="72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9" name="Line 41"/>
              <p:cNvSpPr>
                <a:spLocks noChangeShapeType="1"/>
              </p:cNvSpPr>
              <p:nvPr/>
            </p:nvSpPr>
            <p:spPr bwMode="auto">
              <a:xfrm flipV="1">
                <a:off x="81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0" name="Line 42"/>
              <p:cNvSpPr>
                <a:spLocks noChangeShapeType="1"/>
              </p:cNvSpPr>
              <p:nvPr/>
            </p:nvSpPr>
            <p:spPr bwMode="auto">
              <a:xfrm flipV="1">
                <a:off x="91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1" name="Line 43"/>
              <p:cNvSpPr>
                <a:spLocks noChangeShapeType="1"/>
              </p:cNvSpPr>
              <p:nvPr/>
            </p:nvSpPr>
            <p:spPr bwMode="auto">
              <a:xfrm flipV="1">
                <a:off x="100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2" name="Line 44"/>
              <p:cNvSpPr>
                <a:spLocks noChangeShapeType="1"/>
              </p:cNvSpPr>
              <p:nvPr/>
            </p:nvSpPr>
            <p:spPr bwMode="auto">
              <a:xfrm flipV="1">
                <a:off x="110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3" name="Line 45"/>
              <p:cNvSpPr>
                <a:spLocks noChangeShapeType="1"/>
              </p:cNvSpPr>
              <p:nvPr/>
            </p:nvSpPr>
            <p:spPr bwMode="auto">
              <a:xfrm flipV="1">
                <a:off x="120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4" name="Line 46"/>
              <p:cNvSpPr>
                <a:spLocks noChangeShapeType="1"/>
              </p:cNvSpPr>
              <p:nvPr/>
            </p:nvSpPr>
            <p:spPr bwMode="auto">
              <a:xfrm flipV="1">
                <a:off x="129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5" name="Line 47"/>
              <p:cNvSpPr>
                <a:spLocks noChangeShapeType="1"/>
              </p:cNvSpPr>
              <p:nvPr/>
            </p:nvSpPr>
            <p:spPr bwMode="auto">
              <a:xfrm flipV="1">
                <a:off x="139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6" name="Line 48"/>
              <p:cNvSpPr>
                <a:spLocks noChangeShapeType="1"/>
              </p:cNvSpPr>
              <p:nvPr/>
            </p:nvSpPr>
            <p:spPr bwMode="auto">
              <a:xfrm flipV="1">
                <a:off x="148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7" name="Line 49"/>
              <p:cNvSpPr>
                <a:spLocks noChangeShapeType="1"/>
              </p:cNvSpPr>
              <p:nvPr/>
            </p:nvSpPr>
            <p:spPr bwMode="auto">
              <a:xfrm flipV="1">
                <a:off x="158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8" name="Line 50"/>
              <p:cNvSpPr>
                <a:spLocks noChangeShapeType="1"/>
              </p:cNvSpPr>
              <p:nvPr/>
            </p:nvSpPr>
            <p:spPr bwMode="auto">
              <a:xfrm flipV="1">
                <a:off x="168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9" name="Line 51"/>
              <p:cNvSpPr>
                <a:spLocks noChangeShapeType="1"/>
              </p:cNvSpPr>
              <p:nvPr/>
            </p:nvSpPr>
            <p:spPr bwMode="auto">
              <a:xfrm flipV="1">
                <a:off x="177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500" name="Group 52"/>
            <p:cNvGrpSpPr>
              <a:grpSpLocks/>
            </p:cNvGrpSpPr>
            <p:nvPr/>
          </p:nvGrpSpPr>
          <p:grpSpPr bwMode="auto">
            <a:xfrm rot="-10800000">
              <a:off x="576" y="1056"/>
              <a:ext cx="96" cy="727"/>
              <a:chOff x="1775" y="1096"/>
              <a:chExt cx="96" cy="727"/>
            </a:xfrm>
          </p:grpSpPr>
          <p:sp>
            <p:nvSpPr>
              <p:cNvPr id="104501" name="Line 53"/>
              <p:cNvSpPr>
                <a:spLocks noChangeShapeType="1"/>
              </p:cNvSpPr>
              <p:nvPr/>
            </p:nvSpPr>
            <p:spPr bwMode="auto">
              <a:xfrm rot="5400000">
                <a:off x="1443" y="1436"/>
                <a:ext cx="6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2" name="Line 54"/>
              <p:cNvSpPr>
                <a:spLocks noChangeShapeType="1"/>
              </p:cNvSpPr>
              <p:nvPr/>
            </p:nvSpPr>
            <p:spPr bwMode="auto">
              <a:xfrm rot="5400000" flipV="1">
                <a:off x="1795" y="107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3" name="Line 55"/>
              <p:cNvSpPr>
                <a:spLocks noChangeShapeType="1"/>
              </p:cNvSpPr>
              <p:nvPr/>
            </p:nvSpPr>
            <p:spPr bwMode="auto">
              <a:xfrm rot="5400000" flipV="1">
                <a:off x="1795" y="117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4" name="Line 56"/>
              <p:cNvSpPr>
                <a:spLocks noChangeShapeType="1"/>
              </p:cNvSpPr>
              <p:nvPr/>
            </p:nvSpPr>
            <p:spPr bwMode="auto">
              <a:xfrm rot="5400000" flipV="1">
                <a:off x="1795" y="126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5" name="Line 57"/>
              <p:cNvSpPr>
                <a:spLocks noChangeShapeType="1"/>
              </p:cNvSpPr>
              <p:nvPr/>
            </p:nvSpPr>
            <p:spPr bwMode="auto">
              <a:xfrm rot="5400000" flipV="1">
                <a:off x="1795" y="1364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6" name="Line 58"/>
              <p:cNvSpPr>
                <a:spLocks noChangeShapeType="1"/>
              </p:cNvSpPr>
              <p:nvPr/>
            </p:nvSpPr>
            <p:spPr bwMode="auto">
              <a:xfrm rot="5400000" flipV="1">
                <a:off x="1795" y="1460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7" name="Line 59"/>
              <p:cNvSpPr>
                <a:spLocks noChangeShapeType="1"/>
              </p:cNvSpPr>
              <p:nvPr/>
            </p:nvSpPr>
            <p:spPr bwMode="auto">
              <a:xfrm rot="5400000" flipV="1">
                <a:off x="1795" y="155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8" name="Line 60"/>
              <p:cNvSpPr>
                <a:spLocks noChangeShapeType="1"/>
              </p:cNvSpPr>
              <p:nvPr/>
            </p:nvSpPr>
            <p:spPr bwMode="auto">
              <a:xfrm rot="5400000" flipV="1">
                <a:off x="1795" y="165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9" name="Line 61"/>
              <p:cNvSpPr>
                <a:spLocks noChangeShapeType="1"/>
              </p:cNvSpPr>
              <p:nvPr/>
            </p:nvSpPr>
            <p:spPr bwMode="auto">
              <a:xfrm rot="5400000" flipV="1">
                <a:off x="1795" y="174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4510" name="Line 62"/>
          <p:cNvSpPr>
            <a:spLocks noChangeShapeType="1"/>
          </p:cNvSpPr>
          <p:nvPr/>
        </p:nvSpPr>
        <p:spPr bwMode="auto">
          <a:xfrm>
            <a:off x="6335713" y="5638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11" name="Line 63"/>
          <p:cNvSpPr>
            <a:spLocks noChangeShapeType="1"/>
          </p:cNvSpPr>
          <p:nvPr/>
        </p:nvSpPr>
        <p:spPr bwMode="auto">
          <a:xfrm>
            <a:off x="2203450" y="56372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12" name="Text Box 64"/>
          <p:cNvSpPr txBox="1">
            <a:spLocks noChangeArrowheads="1"/>
          </p:cNvSpPr>
          <p:nvPr/>
        </p:nvSpPr>
        <p:spPr bwMode="auto">
          <a:xfrm>
            <a:off x="5945188" y="614203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r>
              <a:rPr lang="en-GB" i="1" baseline="30000"/>
              <a:t>max</a:t>
            </a:r>
            <a:endParaRPr lang="en-GB"/>
          </a:p>
        </p:txBody>
      </p:sp>
      <p:sp>
        <p:nvSpPr>
          <p:cNvPr id="104513" name="Text Box 65"/>
          <p:cNvSpPr txBox="1">
            <a:spLocks noChangeArrowheads="1"/>
          </p:cNvSpPr>
          <p:nvPr/>
        </p:nvSpPr>
        <p:spPr bwMode="auto">
          <a:xfrm>
            <a:off x="1847850" y="6175375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r>
              <a:rPr lang="en-GB" i="1" baseline="30000"/>
              <a:t>min</a:t>
            </a:r>
            <a:endParaRPr lang="en-GB"/>
          </a:p>
        </p:txBody>
      </p:sp>
      <p:sp>
        <p:nvSpPr>
          <p:cNvPr id="104514" name="Text Box 66"/>
          <p:cNvSpPr txBox="1">
            <a:spLocks noChangeArrowheads="1"/>
          </p:cNvSpPr>
          <p:nvPr/>
        </p:nvSpPr>
        <p:spPr bwMode="auto">
          <a:xfrm>
            <a:off x="836613" y="5365750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r>
              <a:rPr lang="en-GB" i="1" baseline="30000"/>
              <a:t>min</a:t>
            </a:r>
            <a:endParaRPr lang="en-GB"/>
          </a:p>
        </p:txBody>
      </p:sp>
      <p:sp>
        <p:nvSpPr>
          <p:cNvPr id="104515" name="Text Box 67"/>
          <p:cNvSpPr txBox="1">
            <a:spLocks noChangeArrowheads="1"/>
          </p:cNvSpPr>
          <p:nvPr/>
        </p:nvSpPr>
        <p:spPr bwMode="auto">
          <a:xfrm>
            <a:off x="779463" y="331470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r>
              <a:rPr lang="en-GB" i="1" baseline="30000"/>
              <a:t>max</a:t>
            </a:r>
            <a:endParaRPr lang="en-GB"/>
          </a:p>
        </p:txBody>
      </p:sp>
      <p:sp>
        <p:nvSpPr>
          <p:cNvPr id="104516" name="Line 68"/>
          <p:cNvSpPr>
            <a:spLocks noChangeShapeType="1"/>
          </p:cNvSpPr>
          <p:nvPr/>
        </p:nvSpPr>
        <p:spPr bwMode="auto">
          <a:xfrm rot="5400000">
            <a:off x="1908175" y="5362575"/>
            <a:ext cx="0" cy="552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17" name="Line 69"/>
          <p:cNvSpPr>
            <a:spLocks noChangeShapeType="1"/>
          </p:cNvSpPr>
          <p:nvPr/>
        </p:nvSpPr>
        <p:spPr bwMode="auto">
          <a:xfrm rot="5400000">
            <a:off x="1906588" y="3238500"/>
            <a:ext cx="0" cy="552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18" name="Text Box 70"/>
          <p:cNvSpPr txBox="1">
            <a:spLocks noChangeArrowheads="1"/>
          </p:cNvSpPr>
          <p:nvPr/>
        </p:nvSpPr>
        <p:spPr bwMode="auto">
          <a:xfrm>
            <a:off x="4411663" y="48720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sp>
        <p:nvSpPr>
          <p:cNvPr id="104519" name="Oval 71"/>
          <p:cNvSpPr>
            <a:spLocks noChangeArrowheads="1"/>
          </p:cNvSpPr>
          <p:nvPr/>
        </p:nvSpPr>
        <p:spPr bwMode="auto">
          <a:xfrm>
            <a:off x="4321175" y="5127625"/>
            <a:ext cx="119063" cy="1190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20" name="Text Box 72"/>
          <p:cNvSpPr txBox="1">
            <a:spLocks noChangeArrowheads="1"/>
          </p:cNvSpPr>
          <p:nvPr/>
        </p:nvSpPr>
        <p:spPr bwMode="auto">
          <a:xfrm>
            <a:off x="4549775" y="1219200"/>
            <a:ext cx="4424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C is the solution because it is the point on</a:t>
            </a:r>
            <a:br>
              <a:rPr lang="en-GB" sz="2000"/>
            </a:br>
            <a:r>
              <a:rPr lang="en-GB" sz="2000"/>
              <a:t>the equality constraint that satisfies the </a:t>
            </a:r>
            <a:br>
              <a:rPr lang="en-GB" sz="2000"/>
            </a:br>
            <a:r>
              <a:rPr lang="en-GB" sz="2000"/>
              <a:t>inequality constraints at minimum cost</a:t>
            </a:r>
          </a:p>
        </p:txBody>
      </p:sp>
      <p:sp>
        <p:nvSpPr>
          <p:cNvPr id="104521" name="Line 73"/>
          <p:cNvSpPr>
            <a:spLocks noChangeShapeType="1"/>
          </p:cNvSpPr>
          <p:nvPr/>
        </p:nvSpPr>
        <p:spPr bwMode="auto">
          <a:xfrm>
            <a:off x="4191000" y="2387600"/>
            <a:ext cx="3705225" cy="37226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22" name="Arc 74"/>
          <p:cNvSpPr>
            <a:spLocks/>
          </p:cNvSpPr>
          <p:nvPr/>
        </p:nvSpPr>
        <p:spPr bwMode="auto">
          <a:xfrm>
            <a:off x="1616075" y="3814763"/>
            <a:ext cx="5795963" cy="2266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523" name="Object 75"/>
          <p:cNvGraphicFramePr>
            <a:graphicFrameLocks noChangeAspect="1"/>
          </p:cNvGraphicFramePr>
          <p:nvPr/>
        </p:nvGraphicFramePr>
        <p:xfrm>
          <a:off x="4752975" y="2647950"/>
          <a:ext cx="153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8" name="Equation" r:id="rId5" imgW="1536700" imgH="381000" progId="Equation.DSMT4">
                  <p:embed/>
                </p:oleObj>
              </mc:Choice>
              <mc:Fallback>
                <p:oleObj name="Equation" r:id="rId5" imgW="1536700" imgH="3810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2647950"/>
                        <a:ext cx="1536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24" name="Text Box 76"/>
          <p:cNvSpPr txBox="1">
            <a:spLocks noChangeArrowheads="1"/>
          </p:cNvSpPr>
          <p:nvPr/>
        </p:nvSpPr>
        <p:spPr bwMode="auto">
          <a:xfrm>
            <a:off x="7080250" y="49291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B</a:t>
            </a:r>
          </a:p>
        </p:txBody>
      </p:sp>
      <p:sp>
        <p:nvSpPr>
          <p:cNvPr id="104525" name="Oval 77"/>
          <p:cNvSpPr>
            <a:spLocks noChangeArrowheads="1"/>
          </p:cNvSpPr>
          <p:nvPr/>
        </p:nvSpPr>
        <p:spPr bwMode="auto">
          <a:xfrm>
            <a:off x="6989763" y="5184775"/>
            <a:ext cx="119062" cy="1190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26" name="Text Box 78"/>
          <p:cNvSpPr txBox="1">
            <a:spLocks noChangeArrowheads="1"/>
          </p:cNvSpPr>
          <p:nvPr/>
        </p:nvSpPr>
        <p:spPr bwMode="auto">
          <a:xfrm>
            <a:off x="6376988" y="42148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C</a:t>
            </a:r>
          </a:p>
        </p:txBody>
      </p:sp>
      <p:sp>
        <p:nvSpPr>
          <p:cNvPr id="104527" name="Oval 79"/>
          <p:cNvSpPr>
            <a:spLocks noChangeArrowheads="1"/>
          </p:cNvSpPr>
          <p:nvPr/>
        </p:nvSpPr>
        <p:spPr bwMode="auto">
          <a:xfrm>
            <a:off x="6286500" y="4470400"/>
            <a:ext cx="119063" cy="1190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83</a:t>
            </a:fld>
            <a:endParaRPr lang="en-GB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Binding Inequality Constraints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A binding inequality constraint is an inequality constraint that is satisfied exactly</a:t>
            </a:r>
          </a:p>
          <a:p>
            <a:pPr>
              <a:lnSpc>
                <a:spcPct val="90000"/>
              </a:lnSpc>
            </a:pPr>
            <a:r>
              <a:rPr lang="en-GB" sz="2400"/>
              <a:t>Example: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If we must have </a:t>
            </a:r>
            <a:r>
              <a:rPr lang="en-GB" sz="2000" i="1"/>
              <a:t>x</a:t>
            </a:r>
            <a:r>
              <a:rPr lang="en-GB" sz="2000" i="1" baseline="-25000"/>
              <a:t>1 </a:t>
            </a:r>
            <a:r>
              <a:rPr lang="en-GB" sz="2000"/>
              <a:t>≤ </a:t>
            </a:r>
            <a:r>
              <a:rPr lang="en-GB" sz="2000" i="1"/>
              <a:t>x</a:t>
            </a:r>
            <a:r>
              <a:rPr lang="en-GB" sz="2000" i="1" baseline="-25000"/>
              <a:t>1</a:t>
            </a:r>
            <a:r>
              <a:rPr lang="en-GB" sz="2000" i="1" baseline="30000"/>
              <a:t>max</a:t>
            </a:r>
            <a:endParaRPr lang="en-GB" sz="2000"/>
          </a:p>
          <a:p>
            <a:pPr lvl="1">
              <a:lnSpc>
                <a:spcPct val="90000"/>
              </a:lnSpc>
            </a:pPr>
            <a:r>
              <a:rPr lang="en-GB" sz="2000"/>
              <a:t>And at the solution we have </a:t>
            </a:r>
            <a:r>
              <a:rPr lang="en-GB" sz="2000" i="1"/>
              <a:t>x</a:t>
            </a:r>
            <a:r>
              <a:rPr lang="en-GB" sz="2000" i="1" baseline="-25000"/>
              <a:t>1 </a:t>
            </a:r>
            <a:r>
              <a:rPr lang="en-GB" sz="2000"/>
              <a:t>= </a:t>
            </a:r>
            <a:r>
              <a:rPr lang="en-GB" sz="2000" i="1"/>
              <a:t>x</a:t>
            </a:r>
            <a:r>
              <a:rPr lang="en-GB" sz="2000" i="1" baseline="-25000"/>
              <a:t>1</a:t>
            </a:r>
            <a:r>
              <a:rPr lang="en-GB" sz="2000" i="1" baseline="30000"/>
              <a:t>max</a:t>
            </a:r>
            <a:endParaRPr lang="en-GB" sz="2000"/>
          </a:p>
          <a:p>
            <a:pPr lvl="1">
              <a:lnSpc>
                <a:spcPct val="90000"/>
              </a:lnSpc>
            </a:pPr>
            <a:r>
              <a:rPr lang="en-GB" sz="2000"/>
              <a:t>Then the constraint </a:t>
            </a:r>
            <a:r>
              <a:rPr lang="en-GB" sz="2000" i="1"/>
              <a:t>x</a:t>
            </a:r>
            <a:r>
              <a:rPr lang="en-GB" sz="2000" i="1" baseline="-25000"/>
              <a:t>1 </a:t>
            </a:r>
            <a:r>
              <a:rPr lang="en-GB" sz="2000"/>
              <a:t>≤ </a:t>
            </a:r>
            <a:r>
              <a:rPr lang="en-GB" sz="2000" i="1"/>
              <a:t>x</a:t>
            </a:r>
            <a:r>
              <a:rPr lang="en-GB" sz="2000" i="1" baseline="-25000"/>
              <a:t>1</a:t>
            </a:r>
            <a:r>
              <a:rPr lang="en-GB" sz="2000" i="1" baseline="30000"/>
              <a:t>max</a:t>
            </a:r>
            <a:r>
              <a:rPr lang="en-GB" sz="2000"/>
              <a:t> is said to be binding</a:t>
            </a:r>
            <a:r>
              <a:rPr lang="en-GB" sz="2000" i="1" baseline="-25000"/>
              <a:t> </a:t>
            </a:r>
            <a:endParaRPr lang="en-GB" sz="2000"/>
          </a:p>
          <a:p>
            <a:pPr>
              <a:lnSpc>
                <a:spcPct val="90000"/>
              </a:lnSpc>
            </a:pPr>
            <a:r>
              <a:rPr lang="en-GB" sz="2400"/>
              <a:t>ALL of the inequality constraints must be satisfied</a:t>
            </a:r>
          </a:p>
          <a:p>
            <a:pPr>
              <a:lnSpc>
                <a:spcPct val="90000"/>
              </a:lnSpc>
            </a:pPr>
            <a:r>
              <a:rPr lang="en-GB" sz="2400"/>
              <a:t>Only a FEW will be binding (or active) at any given time</a:t>
            </a: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rgbClr val="CC3300"/>
                </a:solidFill>
              </a:rPr>
              <a:t>But we don’t know ahead of time which inequality constraints will be binding!</a:t>
            </a:r>
          </a:p>
          <a:p>
            <a:pPr>
              <a:lnSpc>
                <a:spcPct val="90000"/>
              </a:lnSpc>
            </a:pPr>
            <a:r>
              <a:rPr lang="en-GB" sz="2400"/>
              <a:t>All equality constraints are always binding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84</a:t>
            </a:fld>
            <a:endParaRPr lang="en-GB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GB" dirty="0"/>
              <a:t>Solution using Lagrange multipliers</a:t>
            </a:r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800100" y="1409700"/>
          <a:ext cx="46609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1" name="Equation" r:id="rId3" imgW="4660900" imgH="2044700" progId="Equation.DSMT4">
                  <p:embed/>
                </p:oleObj>
              </mc:Choice>
              <mc:Fallback>
                <p:oleObj name="Equation" r:id="rId3" imgW="4660900" imgH="2044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409700"/>
                        <a:ext cx="4660900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968375" y="4146550"/>
          <a:ext cx="7202488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2" name="Equation" r:id="rId5" imgW="7200900" imgH="2501900" progId="Equation.DSMT4">
                  <p:embed/>
                </p:oleObj>
              </mc:Choice>
              <mc:Fallback>
                <p:oleObj name="Equation" r:id="rId5" imgW="7200900" imgH="2501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4146550"/>
                        <a:ext cx="7202488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800100" y="3657600"/>
            <a:ext cx="274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Lagrangian function: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85</a:t>
            </a:fld>
            <a:endParaRPr lang="en-GB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Optimality Conditions</a:t>
            </a:r>
          </a:p>
        </p:txBody>
      </p:sp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76200" y="5486400"/>
            <a:ext cx="6897688" cy="1219200"/>
            <a:chOff x="48" y="3456"/>
            <a:chExt cx="4345" cy="768"/>
          </a:xfrm>
        </p:grpSpPr>
        <p:sp>
          <p:nvSpPr>
            <p:cNvPr id="107523" name="AutoShape 3"/>
            <p:cNvSpPr>
              <a:spLocks noChangeArrowheads="1"/>
            </p:cNvSpPr>
            <p:nvPr/>
          </p:nvSpPr>
          <p:spPr bwMode="auto">
            <a:xfrm>
              <a:off x="48" y="3456"/>
              <a:ext cx="1248" cy="768"/>
            </a:xfrm>
            <a:prstGeom prst="roundRect">
              <a:avLst>
                <a:gd name="adj" fmla="val 16667"/>
              </a:avLst>
            </a:prstGeom>
            <a:solidFill>
              <a:srgbClr val="66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24" name="Text Box 4"/>
            <p:cNvSpPr txBox="1">
              <a:spLocks noChangeArrowheads="1"/>
            </p:cNvSpPr>
            <p:nvPr/>
          </p:nvSpPr>
          <p:spPr bwMode="auto">
            <a:xfrm>
              <a:off x="1344" y="3744"/>
              <a:ext cx="30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Complementary Slackness Conditions</a:t>
              </a:r>
            </a:p>
          </p:txBody>
        </p:sp>
      </p:grpSp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228600" y="2971800"/>
          <a:ext cx="8662988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8" name="Equation" r:id="rId4" imgW="8661400" imgH="3594100" progId="Equation.DSMT36">
                  <p:embed/>
                </p:oleObj>
              </mc:Choice>
              <mc:Fallback>
                <p:oleObj name="Equation" r:id="rId4" imgW="8661400" imgH="3594100" progId="Equation.DSMT3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971800"/>
                        <a:ext cx="8662988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165225" y="1066800"/>
            <a:ext cx="686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(Known as the Karush Kuhn Tucker (KKT) conditions</a:t>
            </a:r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1200150" y="1600200"/>
          <a:ext cx="67516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9" name="Equation" r:id="rId6" imgW="5956300" imgH="863600" progId="Equation.DSMT36">
                  <p:embed/>
                </p:oleObj>
              </mc:Choice>
              <mc:Fallback>
                <p:oleObj name="Equation" r:id="rId6" imgW="5956300" imgH="863600" progId="Equation.DSMT3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1600200"/>
                        <a:ext cx="675163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86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GB" dirty="0"/>
              <a:t>Complementary slackness conditions</a:t>
            </a: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3429000" y="1371600"/>
          <a:ext cx="1689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38" name="Equation" r:id="rId3" imgW="1689100" imgH="952500" progId="Equation.DSMT36">
                  <p:embed/>
                </p:oleObj>
              </mc:Choice>
              <mc:Fallback>
                <p:oleObj name="Equation" r:id="rId3" imgW="1689100" imgH="9525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71600"/>
                        <a:ext cx="1689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898525" y="2676525"/>
            <a:ext cx="486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Two possibilities for each constraint </a:t>
            </a:r>
            <a:r>
              <a:rPr lang="en-GB" i="1"/>
              <a:t>j</a:t>
            </a:r>
            <a:r>
              <a:rPr lang="en-GB"/>
              <a:t>:</a:t>
            </a:r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612775" y="3486150"/>
          <a:ext cx="7913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39" name="Equation" r:id="rId5" imgW="7912100" imgH="381000" progId="Equation.DSMT36">
                  <p:embed/>
                </p:oleObj>
              </mc:Choice>
              <mc:Fallback>
                <p:oleObj name="Equation" r:id="rId5" imgW="7912100" imgH="381000" progId="Equation.DSMT3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486150"/>
                        <a:ext cx="79136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981075" y="5029200"/>
          <a:ext cx="71770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40" name="Equation" r:id="rId7" imgW="7175500" imgH="381000" progId="Equation.DSMT36">
                  <p:embed/>
                </p:oleObj>
              </mc:Choice>
              <mc:Fallback>
                <p:oleObj name="Equation" r:id="rId7" imgW="7175500" imgH="381000" progId="Equation.DSMT3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5029200"/>
                        <a:ext cx="71770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4265613" y="4219575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87</a:t>
            </a:fld>
            <a:endParaRPr lang="en-GB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Warning!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GB"/>
              <a:t>Difficulty with the complementary slackness conditions</a:t>
            </a:r>
            <a:br>
              <a:rPr lang="en-GB"/>
            </a:br>
            <a:endParaRPr lang="en-GB"/>
          </a:p>
          <a:p>
            <a:pPr lvl="1"/>
            <a:r>
              <a:rPr lang="en-GB"/>
              <a:t>They tell us that an inequality constraint is either binding or non-binding</a:t>
            </a:r>
          </a:p>
          <a:p>
            <a:pPr lvl="1"/>
            <a:r>
              <a:rPr lang="en-GB"/>
              <a:t>They DON’T tell us which constraints are binding and non-binding</a:t>
            </a:r>
          </a:p>
          <a:p>
            <a:pPr lvl="1"/>
            <a:r>
              <a:rPr lang="en-GB"/>
              <a:t>The binding constraints have to be identified through trial and error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88</a:t>
            </a:fld>
            <a:endParaRPr lang="en-GB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1462088" y="1636713"/>
          <a:ext cx="6213475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8" name="Equation" r:id="rId3" imgW="4394200" imgH="2565400" progId="Equation.DSMT4">
                  <p:embed/>
                </p:oleObj>
              </mc:Choice>
              <mc:Fallback>
                <p:oleObj name="Equation" r:id="rId3" imgW="4394200" imgH="2565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1636713"/>
                        <a:ext cx="6213475" cy="363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89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Hydro-thermal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9113" indent="-519113">
              <a:buNone/>
            </a:pPr>
            <a:r>
              <a:rPr lang="en-US" dirty="0"/>
              <a:t>Q: Would you rather generate a MWh using hydro or thermal generation?</a:t>
            </a:r>
          </a:p>
          <a:p>
            <a:pPr marL="0" indent="0">
              <a:buNone/>
            </a:pPr>
            <a:r>
              <a:rPr lang="en-US" dirty="0"/>
              <a:t>A: It depends..</a:t>
            </a:r>
          </a:p>
          <a:p>
            <a:pPr lvl="1"/>
            <a:r>
              <a:rPr lang="en-US" dirty="0"/>
              <a:t>If there is a reservoir (and it is not full) a MWh from hydro can be generated now or later</a:t>
            </a:r>
          </a:p>
          <a:p>
            <a:pPr lvl="1"/>
            <a:r>
              <a:rPr lang="en-US" dirty="0"/>
              <a:t>It may have more value later, depending on how much the thermal MWh costs now and later</a:t>
            </a:r>
          </a:p>
          <a:p>
            <a:r>
              <a:rPr lang="en-US" dirty="0"/>
              <a:t>We will assume that the hydro production is given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© 2018 D. Kirschen and University of Washington</a:t>
            </a:r>
            <a:endParaRPr lang="en-GB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B6C-576F-7047-9F1B-1060EF02AD4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grpSp>
        <p:nvGrpSpPr>
          <p:cNvPr id="111619" name="Group 3"/>
          <p:cNvGrpSpPr>
            <a:grpSpLocks/>
          </p:cNvGrpSpPr>
          <p:nvPr/>
        </p:nvGrpSpPr>
        <p:grpSpPr bwMode="auto">
          <a:xfrm>
            <a:off x="2884488" y="1577975"/>
            <a:ext cx="5822950" cy="5170488"/>
            <a:chOff x="1817" y="959"/>
            <a:chExt cx="3668" cy="3257"/>
          </a:xfrm>
        </p:grpSpPr>
        <p:sp>
          <p:nvSpPr>
            <p:cNvPr id="111620" name="Line 4"/>
            <p:cNvSpPr>
              <a:spLocks noChangeShapeType="1"/>
            </p:cNvSpPr>
            <p:nvPr/>
          </p:nvSpPr>
          <p:spPr bwMode="auto">
            <a:xfrm>
              <a:off x="1817" y="959"/>
              <a:ext cx="2915" cy="2929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1621" name="Object 5"/>
            <p:cNvGraphicFramePr>
              <a:graphicFrameLocks noChangeAspect="1"/>
            </p:cNvGraphicFramePr>
            <p:nvPr/>
          </p:nvGraphicFramePr>
          <p:xfrm>
            <a:off x="3277" y="3984"/>
            <a:ext cx="220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45" name="Equation" r:id="rId3" imgW="3505200" imgH="368300" progId="Equation.DSMT36">
                    <p:embed/>
                  </p:oleObj>
                </mc:Choice>
                <mc:Fallback>
                  <p:oleObj name="Equation" r:id="rId3" imgW="3505200" imgH="368300" progId="Equation.DSMT36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7" y="3984"/>
                          <a:ext cx="2208" cy="23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808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1622" name="Group 6"/>
          <p:cNvGrpSpPr>
            <a:grpSpLocks/>
          </p:cNvGrpSpPr>
          <p:nvPr/>
        </p:nvGrpSpPr>
        <p:grpSpPr bwMode="auto">
          <a:xfrm>
            <a:off x="4287838" y="1211263"/>
            <a:ext cx="3886200" cy="5016500"/>
            <a:chOff x="2064" y="728"/>
            <a:chExt cx="2448" cy="3160"/>
          </a:xfrm>
        </p:grpSpPr>
        <p:graphicFrame>
          <p:nvGraphicFramePr>
            <p:cNvPr id="111623" name="Object 7"/>
            <p:cNvGraphicFramePr>
              <a:graphicFrameLocks noChangeAspect="1"/>
            </p:cNvGraphicFramePr>
            <p:nvPr/>
          </p:nvGraphicFramePr>
          <p:xfrm>
            <a:off x="2064" y="728"/>
            <a:ext cx="244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46" name="Equation" r:id="rId5" imgW="3886200" imgH="368300" progId="Equation.DSMT36">
                    <p:embed/>
                  </p:oleObj>
                </mc:Choice>
                <mc:Fallback>
                  <p:oleObj name="Equation" r:id="rId5" imgW="3886200" imgH="368300" progId="Equation.DSMT36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728"/>
                          <a:ext cx="244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1624" name="Group 8"/>
            <p:cNvGrpSpPr>
              <a:grpSpLocks/>
            </p:cNvGrpSpPr>
            <p:nvPr/>
          </p:nvGrpSpPr>
          <p:grpSpPr bwMode="auto">
            <a:xfrm rot="-982551">
              <a:off x="2400" y="816"/>
              <a:ext cx="144" cy="3072"/>
              <a:chOff x="2016" y="912"/>
              <a:chExt cx="144" cy="3072"/>
            </a:xfrm>
          </p:grpSpPr>
          <p:sp>
            <p:nvSpPr>
              <p:cNvPr id="111625" name="Line 9"/>
              <p:cNvSpPr>
                <a:spLocks noChangeShapeType="1"/>
              </p:cNvSpPr>
              <p:nvPr/>
            </p:nvSpPr>
            <p:spPr bwMode="auto">
              <a:xfrm>
                <a:off x="2016" y="912"/>
                <a:ext cx="0" cy="302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26" name="Line 10"/>
              <p:cNvSpPr>
                <a:spLocks noChangeShapeType="1"/>
              </p:cNvSpPr>
              <p:nvPr/>
            </p:nvSpPr>
            <p:spPr bwMode="auto">
              <a:xfrm>
                <a:off x="2016" y="96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27" name="Line 11"/>
              <p:cNvSpPr>
                <a:spLocks noChangeShapeType="1"/>
              </p:cNvSpPr>
              <p:nvPr/>
            </p:nvSpPr>
            <p:spPr bwMode="auto">
              <a:xfrm>
                <a:off x="2016" y="110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28" name="Line 12"/>
              <p:cNvSpPr>
                <a:spLocks noChangeShapeType="1"/>
              </p:cNvSpPr>
              <p:nvPr/>
            </p:nvSpPr>
            <p:spPr bwMode="auto">
              <a:xfrm>
                <a:off x="2016" y="124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29" name="Line 13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0" name="Line 14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1" name="Line 15"/>
              <p:cNvSpPr>
                <a:spLocks noChangeShapeType="1"/>
              </p:cNvSpPr>
              <p:nvPr/>
            </p:nvSpPr>
            <p:spPr bwMode="auto">
              <a:xfrm>
                <a:off x="2016" y="168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2" name="Line 16"/>
              <p:cNvSpPr>
                <a:spLocks noChangeShapeType="1"/>
              </p:cNvSpPr>
              <p:nvPr/>
            </p:nvSpPr>
            <p:spPr bwMode="auto">
              <a:xfrm>
                <a:off x="2016" y="182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3" name="Line 17"/>
              <p:cNvSpPr>
                <a:spLocks noChangeShapeType="1"/>
              </p:cNvSpPr>
              <p:nvPr/>
            </p:nvSpPr>
            <p:spPr bwMode="auto">
              <a:xfrm>
                <a:off x="2016" y="196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4" name="Line 18"/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5" name="Line 19"/>
              <p:cNvSpPr>
                <a:spLocks noChangeShapeType="1"/>
              </p:cNvSpPr>
              <p:nvPr/>
            </p:nvSpPr>
            <p:spPr bwMode="auto">
              <a:xfrm>
                <a:off x="2016" y="225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6" name="Line 20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7" name="Line 21"/>
              <p:cNvSpPr>
                <a:spLocks noChangeShapeType="1"/>
              </p:cNvSpPr>
              <p:nvPr/>
            </p:nvSpPr>
            <p:spPr bwMode="auto">
              <a:xfrm>
                <a:off x="2016" y="254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8" name="Line 22"/>
              <p:cNvSpPr>
                <a:spLocks noChangeShapeType="1"/>
              </p:cNvSpPr>
              <p:nvPr/>
            </p:nvSpPr>
            <p:spPr bwMode="auto">
              <a:xfrm>
                <a:off x="2016" y="268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9" name="Line 23"/>
              <p:cNvSpPr>
                <a:spLocks noChangeShapeType="1"/>
              </p:cNvSpPr>
              <p:nvPr/>
            </p:nvSpPr>
            <p:spPr bwMode="auto">
              <a:xfrm>
                <a:off x="2016" y="283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0" name="Line 24"/>
              <p:cNvSpPr>
                <a:spLocks noChangeShapeType="1"/>
              </p:cNvSpPr>
              <p:nvPr/>
            </p:nvSpPr>
            <p:spPr bwMode="auto">
              <a:xfrm>
                <a:off x="2016" y="297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1" name="Line 25"/>
              <p:cNvSpPr>
                <a:spLocks noChangeShapeType="1"/>
              </p:cNvSpPr>
              <p:nvPr/>
            </p:nvSpPr>
            <p:spPr bwMode="auto">
              <a:xfrm>
                <a:off x="2016" y="312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2" name="Line 26"/>
              <p:cNvSpPr>
                <a:spLocks noChangeShapeType="1"/>
              </p:cNvSpPr>
              <p:nvPr/>
            </p:nvSpPr>
            <p:spPr bwMode="auto">
              <a:xfrm>
                <a:off x="2016" y="32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3" name="Line 27"/>
              <p:cNvSpPr>
                <a:spLocks noChangeShapeType="1"/>
              </p:cNvSpPr>
              <p:nvPr/>
            </p:nvSpPr>
            <p:spPr bwMode="auto">
              <a:xfrm>
                <a:off x="2016" y="340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4" name="Line 28"/>
              <p:cNvSpPr>
                <a:spLocks noChangeShapeType="1"/>
              </p:cNvSpPr>
              <p:nvPr/>
            </p:nvSpPr>
            <p:spPr bwMode="auto">
              <a:xfrm>
                <a:off x="2016" y="355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5" name="Line 29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6" name="Line 30"/>
              <p:cNvSpPr>
                <a:spLocks noChangeShapeType="1"/>
              </p:cNvSpPr>
              <p:nvPr/>
            </p:nvSpPr>
            <p:spPr bwMode="auto">
              <a:xfrm>
                <a:off x="2016" y="384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1658" name="Group 42"/>
          <p:cNvGrpSpPr>
            <a:grpSpLocks/>
          </p:cNvGrpSpPr>
          <p:nvPr/>
        </p:nvGrpSpPr>
        <p:grpSpPr bwMode="auto">
          <a:xfrm>
            <a:off x="76200" y="914400"/>
            <a:ext cx="8839200" cy="5145088"/>
            <a:chOff x="48" y="541"/>
            <a:chExt cx="5568" cy="3241"/>
          </a:xfrm>
        </p:grpSpPr>
        <p:grpSp>
          <p:nvGrpSpPr>
            <p:cNvPr id="111657" name="Group 41"/>
            <p:cNvGrpSpPr>
              <a:grpSpLocks/>
            </p:cNvGrpSpPr>
            <p:nvPr/>
          </p:nvGrpSpPr>
          <p:grpSpPr bwMode="auto">
            <a:xfrm>
              <a:off x="1415" y="541"/>
              <a:ext cx="4201" cy="3241"/>
              <a:chOff x="1415" y="541"/>
              <a:chExt cx="4201" cy="3241"/>
            </a:xfrm>
          </p:grpSpPr>
          <p:sp>
            <p:nvSpPr>
              <p:cNvPr id="111649" name="Line 33"/>
              <p:cNvSpPr>
                <a:spLocks noChangeShapeType="1"/>
              </p:cNvSpPr>
              <p:nvPr/>
            </p:nvSpPr>
            <p:spPr bwMode="auto">
              <a:xfrm rot="5400000" flipV="1">
                <a:off x="3402" y="1317"/>
                <a:ext cx="0" cy="39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50" name="Line 34"/>
              <p:cNvSpPr>
                <a:spLocks noChangeShapeType="1"/>
              </p:cNvSpPr>
              <p:nvPr/>
            </p:nvSpPr>
            <p:spPr bwMode="auto">
              <a:xfrm flipV="1">
                <a:off x="1818" y="661"/>
                <a:ext cx="0" cy="31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51" name="Text Box 35"/>
              <p:cNvSpPr txBox="1">
                <a:spLocks noChangeArrowheads="1"/>
              </p:cNvSpPr>
              <p:nvPr/>
            </p:nvSpPr>
            <p:spPr bwMode="auto">
              <a:xfrm>
                <a:off x="5351" y="3234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i="1"/>
                  <a:t>x</a:t>
                </a:r>
                <a:r>
                  <a:rPr lang="en-GB" i="1" baseline="-25000"/>
                  <a:t>1</a:t>
                </a:r>
                <a:endParaRPr lang="en-GB"/>
              </a:p>
            </p:txBody>
          </p:sp>
          <p:sp>
            <p:nvSpPr>
              <p:cNvPr id="111652" name="Text Box 36"/>
              <p:cNvSpPr txBox="1">
                <a:spLocks noChangeArrowheads="1"/>
              </p:cNvSpPr>
              <p:nvPr/>
            </p:nvSpPr>
            <p:spPr bwMode="auto">
              <a:xfrm>
                <a:off x="1498" y="541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i="1"/>
                  <a:t>x</a:t>
                </a:r>
                <a:r>
                  <a:rPr lang="en-GB" i="1" baseline="-25000"/>
                  <a:t>2</a:t>
                </a:r>
                <a:endParaRPr lang="en-GB" i="1"/>
              </a:p>
            </p:txBody>
          </p:sp>
          <p:sp>
            <p:nvSpPr>
              <p:cNvPr id="111653" name="Arc 37"/>
              <p:cNvSpPr>
                <a:spLocks/>
              </p:cNvSpPr>
              <p:nvPr/>
            </p:nvSpPr>
            <p:spPr bwMode="auto">
              <a:xfrm>
                <a:off x="1847" y="2813"/>
                <a:ext cx="864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54" name="Arc 38"/>
              <p:cNvSpPr>
                <a:spLocks/>
              </p:cNvSpPr>
              <p:nvPr/>
            </p:nvSpPr>
            <p:spPr bwMode="auto">
              <a:xfrm>
                <a:off x="1847" y="2477"/>
                <a:ext cx="1488" cy="81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912"/>
                  <a:gd name="T2" fmla="*/ 21597 w 21600"/>
                  <a:gd name="T3" fmla="*/ 21912 h 21912"/>
                  <a:gd name="T4" fmla="*/ 0 w 21600"/>
                  <a:gd name="T5" fmla="*/ 21600 h 2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912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04"/>
                      <a:pt x="21599" y="21808"/>
                      <a:pt x="21597" y="21912"/>
                    </a:cubicBezTo>
                  </a:path>
                  <a:path w="21600" h="21912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04"/>
                      <a:pt x="21599" y="21808"/>
                      <a:pt x="21597" y="2191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55" name="Arc 39"/>
              <p:cNvSpPr>
                <a:spLocks/>
              </p:cNvSpPr>
              <p:nvPr/>
            </p:nvSpPr>
            <p:spPr bwMode="auto">
              <a:xfrm>
                <a:off x="1847" y="2141"/>
                <a:ext cx="1968" cy="11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912"/>
                  <a:gd name="T2" fmla="*/ 21597 w 21600"/>
                  <a:gd name="T3" fmla="*/ 21912 h 21912"/>
                  <a:gd name="T4" fmla="*/ 0 w 21600"/>
                  <a:gd name="T5" fmla="*/ 21600 h 2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912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04"/>
                      <a:pt x="21599" y="21808"/>
                      <a:pt x="21597" y="21912"/>
                    </a:cubicBezTo>
                  </a:path>
                  <a:path w="21600" h="21912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04"/>
                      <a:pt x="21599" y="21808"/>
                      <a:pt x="21597" y="2191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11656" name="Object 40"/>
            <p:cNvGraphicFramePr>
              <a:graphicFrameLocks noChangeAspect="1"/>
            </p:cNvGraphicFramePr>
            <p:nvPr/>
          </p:nvGraphicFramePr>
          <p:xfrm>
            <a:off x="48" y="2563"/>
            <a:ext cx="172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47" name="Equation" r:id="rId7" imgW="3213100" imgH="393700" progId="Equation.DSMT4">
                    <p:embed/>
                  </p:oleObj>
                </mc:Choice>
                <mc:Fallback>
                  <p:oleObj name="Equation" r:id="rId7" imgW="3213100" imgH="393700" progId="Equation.DSMT4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" y="2563"/>
                          <a:ext cx="172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90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139700" y="1371600"/>
          <a:ext cx="885983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5" name="Equation" r:id="rId3" imgW="8623300" imgH="952500" progId="Equation.DSMT4">
                  <p:embed/>
                </p:oleObj>
              </mc:Choice>
              <mc:Fallback>
                <p:oleObj name="Equation" r:id="rId3" imgW="8623300" imgH="952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1371600"/>
                        <a:ext cx="8859838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1028700" y="2698750"/>
          <a:ext cx="4991100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6" name="Equation" r:id="rId5" imgW="4991100" imgH="3898900" progId="Equation.DSMT4">
                  <p:embed/>
                </p:oleObj>
              </mc:Choice>
              <mc:Fallback>
                <p:oleObj name="Equation" r:id="rId5" imgW="4991100" imgH="3898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698750"/>
                        <a:ext cx="4991100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91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746125" y="1279525"/>
            <a:ext cx="7939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KKT conditions do not tell us if inequality constraint is binding</a:t>
            </a:r>
          </a:p>
          <a:p>
            <a:r>
              <a:rPr lang="en-GB"/>
              <a:t>Must use a trial and error approach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746125" y="2236788"/>
            <a:ext cx="761924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C3300"/>
                </a:solidFill>
              </a:rPr>
              <a:t>Trial 1</a:t>
            </a:r>
            <a:r>
              <a:rPr lang="en-GB" dirty="0"/>
              <a:t>: Assume inequality constraint is not binding </a:t>
            </a:r>
            <a:r>
              <a:rPr lang="en-GB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dirty="0">
                <a:latin typeface="Times New Roman"/>
                <a:cs typeface="Times New Roman"/>
                <a:sym typeface="Symbol" charset="0"/>
              </a:rPr>
              <a:t>μ </a:t>
            </a:r>
            <a:r>
              <a:rPr lang="en-GB" dirty="0">
                <a:sym typeface="Symbol" charset="0"/>
              </a:rPr>
              <a:t>= 0</a:t>
            </a:r>
          </a:p>
          <a:p>
            <a:endParaRPr lang="en-GB" dirty="0">
              <a:sym typeface="Symbol" charset="0"/>
            </a:endParaRPr>
          </a:p>
          <a:p>
            <a:r>
              <a:rPr lang="en-GB" dirty="0">
                <a:sym typeface="Symbol" charset="0"/>
              </a:rPr>
              <a:t>From solution of example without inequality constraint, we</a:t>
            </a:r>
            <a:br>
              <a:rPr lang="en-GB" dirty="0">
                <a:sym typeface="Symbol" charset="0"/>
              </a:rPr>
            </a:br>
            <a:r>
              <a:rPr lang="en-GB" dirty="0">
                <a:sym typeface="Symbol" charset="0"/>
              </a:rPr>
              <a:t>know that the solution is then:</a:t>
            </a:r>
            <a:endParaRPr lang="en-GB" dirty="0"/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746125" y="4038600"/>
          <a:ext cx="2971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3" name="Equation" r:id="rId3" imgW="2971800" imgH="1397000" progId="Equation.DSMT4">
                  <p:embed/>
                </p:oleObj>
              </mc:Choice>
              <mc:Fallback>
                <p:oleObj name="Equation" r:id="rId3" imgW="2971800" imgH="1397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4038600"/>
                        <a:ext cx="29718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746125" y="5699125"/>
            <a:ext cx="589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This solution is thus not an acceptable solution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92</a:t>
            </a:fld>
            <a:endParaRPr lang="en-GB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685800" y="1176338"/>
            <a:ext cx="706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CC3300"/>
                </a:solidFill>
              </a:rPr>
              <a:t>Trial 2</a:t>
            </a:r>
            <a:r>
              <a:rPr lang="en-GB"/>
              <a:t>: Assume that the inequality constraint is binding </a:t>
            </a:r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762000" y="2133600"/>
          <a:ext cx="32131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87" name="Equation" r:id="rId3" imgW="3213100" imgH="3543300" progId="Equation.DSMT4">
                  <p:embed/>
                </p:oleObj>
              </mc:Choice>
              <mc:Fallback>
                <p:oleObj name="Equation" r:id="rId3" imgW="3213100" imgH="3543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32131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3" name="AutoShape 5"/>
          <p:cNvSpPr>
            <a:spLocks/>
          </p:cNvSpPr>
          <p:nvPr/>
        </p:nvSpPr>
        <p:spPr bwMode="auto">
          <a:xfrm>
            <a:off x="3886200" y="228600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5638800" y="2457450"/>
          <a:ext cx="1066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88" name="Equation" r:id="rId5" imgW="1066800" imgH="876300" progId="Equation.DSMT4">
                  <p:embed/>
                </p:oleObj>
              </mc:Choice>
              <mc:Fallback>
                <p:oleObj name="Equation" r:id="rId5" imgW="1066800" imgH="876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57450"/>
                        <a:ext cx="1066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3276600" y="3124200"/>
            <a:ext cx="3048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4495800" y="2743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AutoShape 9"/>
          <p:cNvSpPr>
            <a:spLocks/>
          </p:cNvSpPr>
          <p:nvPr/>
        </p:nvSpPr>
        <p:spPr bwMode="auto">
          <a:xfrm>
            <a:off x="4114800" y="411480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4698" name="Object 10"/>
          <p:cNvGraphicFramePr>
            <a:graphicFrameLocks noChangeAspect="1"/>
          </p:cNvGraphicFramePr>
          <p:nvPr/>
        </p:nvGraphicFramePr>
        <p:xfrm>
          <a:off x="5721350" y="4298950"/>
          <a:ext cx="13589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89" name="Equation" r:id="rId7" imgW="1358900" imgH="850900" progId="Equation.DSMT4">
                  <p:embed/>
                </p:oleObj>
              </mc:Choice>
              <mc:Fallback>
                <p:oleObj name="Equation" r:id="rId7" imgW="1358900" imgH="850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4298950"/>
                        <a:ext cx="13589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9" name="AutoShape 11"/>
          <p:cNvSpPr>
            <a:spLocks noChangeArrowheads="1"/>
          </p:cNvSpPr>
          <p:nvPr/>
        </p:nvSpPr>
        <p:spPr bwMode="auto">
          <a:xfrm>
            <a:off x="4724400" y="4572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898525" y="5927725"/>
            <a:ext cx="754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All KKT conditions are satisfied. This solution is acceptable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93</a:t>
            </a:fld>
            <a:endParaRPr lang="en-GB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graphical solution</a:t>
            </a:r>
          </a:p>
        </p:txBody>
      </p:sp>
      <p:grpSp>
        <p:nvGrpSpPr>
          <p:cNvPr id="115766" name="Group 54"/>
          <p:cNvGrpSpPr>
            <a:grpSpLocks/>
          </p:cNvGrpSpPr>
          <p:nvPr/>
        </p:nvGrpSpPr>
        <p:grpSpPr bwMode="auto">
          <a:xfrm>
            <a:off x="2884488" y="1522413"/>
            <a:ext cx="5822950" cy="5170487"/>
            <a:chOff x="1817" y="959"/>
            <a:chExt cx="3668" cy="3257"/>
          </a:xfrm>
        </p:grpSpPr>
        <p:sp>
          <p:nvSpPr>
            <p:cNvPr id="115717" name="Line 5"/>
            <p:cNvSpPr>
              <a:spLocks noChangeShapeType="1"/>
            </p:cNvSpPr>
            <p:nvPr/>
          </p:nvSpPr>
          <p:spPr bwMode="auto">
            <a:xfrm>
              <a:off x="1817" y="959"/>
              <a:ext cx="2915" cy="29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5718" name="Object 6"/>
            <p:cNvGraphicFramePr>
              <a:graphicFrameLocks noChangeAspect="1"/>
            </p:cNvGraphicFramePr>
            <p:nvPr/>
          </p:nvGraphicFramePr>
          <p:xfrm>
            <a:off x="3277" y="3984"/>
            <a:ext cx="220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54" name="Equation" r:id="rId3" imgW="3505200" imgH="368300" progId="Equation.DSMT4">
                    <p:embed/>
                  </p:oleObj>
                </mc:Choice>
                <mc:Fallback>
                  <p:oleObj name="Equation" r:id="rId3" imgW="3505200" imgH="3683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7" y="3984"/>
                          <a:ext cx="220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5719" name="Group 7"/>
          <p:cNvGrpSpPr>
            <a:grpSpLocks/>
          </p:cNvGrpSpPr>
          <p:nvPr/>
        </p:nvGrpSpPr>
        <p:grpSpPr bwMode="auto">
          <a:xfrm>
            <a:off x="4287838" y="1155700"/>
            <a:ext cx="3886200" cy="5016500"/>
            <a:chOff x="2064" y="728"/>
            <a:chExt cx="2448" cy="3160"/>
          </a:xfrm>
        </p:grpSpPr>
        <p:graphicFrame>
          <p:nvGraphicFramePr>
            <p:cNvPr id="115720" name="Object 8"/>
            <p:cNvGraphicFramePr>
              <a:graphicFrameLocks noChangeAspect="1"/>
            </p:cNvGraphicFramePr>
            <p:nvPr/>
          </p:nvGraphicFramePr>
          <p:xfrm>
            <a:off x="2064" y="728"/>
            <a:ext cx="244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55" name="Equation" r:id="rId5" imgW="3886200" imgH="368300" progId="Equation.DSMT36">
                    <p:embed/>
                  </p:oleObj>
                </mc:Choice>
                <mc:Fallback>
                  <p:oleObj name="Equation" r:id="rId5" imgW="3886200" imgH="368300" progId="Equation.DSMT36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728"/>
                          <a:ext cx="244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5721" name="Group 9"/>
            <p:cNvGrpSpPr>
              <a:grpSpLocks/>
            </p:cNvGrpSpPr>
            <p:nvPr/>
          </p:nvGrpSpPr>
          <p:grpSpPr bwMode="auto">
            <a:xfrm rot="-982551">
              <a:off x="2400" y="816"/>
              <a:ext cx="144" cy="3072"/>
              <a:chOff x="2016" y="912"/>
              <a:chExt cx="144" cy="3072"/>
            </a:xfrm>
          </p:grpSpPr>
          <p:sp>
            <p:nvSpPr>
              <p:cNvPr id="115722" name="Line 10"/>
              <p:cNvSpPr>
                <a:spLocks noChangeShapeType="1"/>
              </p:cNvSpPr>
              <p:nvPr/>
            </p:nvSpPr>
            <p:spPr bwMode="auto">
              <a:xfrm>
                <a:off x="2016" y="912"/>
                <a:ext cx="0" cy="302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3" name="Line 11"/>
              <p:cNvSpPr>
                <a:spLocks noChangeShapeType="1"/>
              </p:cNvSpPr>
              <p:nvPr/>
            </p:nvSpPr>
            <p:spPr bwMode="auto">
              <a:xfrm>
                <a:off x="2016" y="96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4" name="Line 12"/>
              <p:cNvSpPr>
                <a:spLocks noChangeShapeType="1"/>
              </p:cNvSpPr>
              <p:nvPr/>
            </p:nvSpPr>
            <p:spPr bwMode="auto">
              <a:xfrm>
                <a:off x="2016" y="110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5" name="Line 13"/>
              <p:cNvSpPr>
                <a:spLocks noChangeShapeType="1"/>
              </p:cNvSpPr>
              <p:nvPr/>
            </p:nvSpPr>
            <p:spPr bwMode="auto">
              <a:xfrm>
                <a:off x="2016" y="124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6" name="Line 14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7" name="Line 15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8" name="Line 16"/>
              <p:cNvSpPr>
                <a:spLocks noChangeShapeType="1"/>
              </p:cNvSpPr>
              <p:nvPr/>
            </p:nvSpPr>
            <p:spPr bwMode="auto">
              <a:xfrm>
                <a:off x="2016" y="168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9" name="Line 17"/>
              <p:cNvSpPr>
                <a:spLocks noChangeShapeType="1"/>
              </p:cNvSpPr>
              <p:nvPr/>
            </p:nvSpPr>
            <p:spPr bwMode="auto">
              <a:xfrm>
                <a:off x="2016" y="182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0" name="Line 18"/>
              <p:cNvSpPr>
                <a:spLocks noChangeShapeType="1"/>
              </p:cNvSpPr>
              <p:nvPr/>
            </p:nvSpPr>
            <p:spPr bwMode="auto">
              <a:xfrm>
                <a:off x="2016" y="196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1" name="Line 19"/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2" name="Line 20"/>
              <p:cNvSpPr>
                <a:spLocks noChangeShapeType="1"/>
              </p:cNvSpPr>
              <p:nvPr/>
            </p:nvSpPr>
            <p:spPr bwMode="auto">
              <a:xfrm>
                <a:off x="2016" y="225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3" name="Line 21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4" name="Line 22"/>
              <p:cNvSpPr>
                <a:spLocks noChangeShapeType="1"/>
              </p:cNvSpPr>
              <p:nvPr/>
            </p:nvSpPr>
            <p:spPr bwMode="auto">
              <a:xfrm>
                <a:off x="2016" y="254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5" name="Line 23"/>
              <p:cNvSpPr>
                <a:spLocks noChangeShapeType="1"/>
              </p:cNvSpPr>
              <p:nvPr/>
            </p:nvSpPr>
            <p:spPr bwMode="auto">
              <a:xfrm>
                <a:off x="2016" y="268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6" name="Line 24"/>
              <p:cNvSpPr>
                <a:spLocks noChangeShapeType="1"/>
              </p:cNvSpPr>
              <p:nvPr/>
            </p:nvSpPr>
            <p:spPr bwMode="auto">
              <a:xfrm>
                <a:off x="2016" y="283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7" name="Line 25"/>
              <p:cNvSpPr>
                <a:spLocks noChangeShapeType="1"/>
              </p:cNvSpPr>
              <p:nvPr/>
            </p:nvSpPr>
            <p:spPr bwMode="auto">
              <a:xfrm>
                <a:off x="2016" y="297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8" name="Line 26"/>
              <p:cNvSpPr>
                <a:spLocks noChangeShapeType="1"/>
              </p:cNvSpPr>
              <p:nvPr/>
            </p:nvSpPr>
            <p:spPr bwMode="auto">
              <a:xfrm>
                <a:off x="2016" y="312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9" name="Line 27"/>
              <p:cNvSpPr>
                <a:spLocks noChangeShapeType="1"/>
              </p:cNvSpPr>
              <p:nvPr/>
            </p:nvSpPr>
            <p:spPr bwMode="auto">
              <a:xfrm>
                <a:off x="2016" y="32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40" name="Line 28"/>
              <p:cNvSpPr>
                <a:spLocks noChangeShapeType="1"/>
              </p:cNvSpPr>
              <p:nvPr/>
            </p:nvSpPr>
            <p:spPr bwMode="auto">
              <a:xfrm>
                <a:off x="2016" y="340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41" name="Line 29"/>
              <p:cNvSpPr>
                <a:spLocks noChangeShapeType="1"/>
              </p:cNvSpPr>
              <p:nvPr/>
            </p:nvSpPr>
            <p:spPr bwMode="auto">
              <a:xfrm>
                <a:off x="2016" y="355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42" name="Line 30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43" name="Line 31"/>
              <p:cNvSpPr>
                <a:spLocks noChangeShapeType="1"/>
              </p:cNvSpPr>
              <p:nvPr/>
            </p:nvSpPr>
            <p:spPr bwMode="auto">
              <a:xfrm>
                <a:off x="2016" y="384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5767" name="Group 55"/>
          <p:cNvGrpSpPr>
            <a:grpSpLocks/>
          </p:cNvGrpSpPr>
          <p:nvPr/>
        </p:nvGrpSpPr>
        <p:grpSpPr bwMode="auto">
          <a:xfrm>
            <a:off x="2870200" y="2654300"/>
            <a:ext cx="4114800" cy="2590800"/>
            <a:chOff x="1824" y="1680"/>
            <a:chExt cx="2592" cy="1632"/>
          </a:xfrm>
        </p:grpSpPr>
        <p:sp>
          <p:nvSpPr>
            <p:cNvPr id="115714" name="Arc 2"/>
            <p:cNvSpPr>
              <a:spLocks/>
            </p:cNvSpPr>
            <p:nvPr/>
          </p:nvSpPr>
          <p:spPr bwMode="auto">
            <a:xfrm>
              <a:off x="1824" y="1680"/>
              <a:ext cx="2592" cy="16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912"/>
                <a:gd name="T2" fmla="*/ 21597 w 21600"/>
                <a:gd name="T3" fmla="*/ 21912 h 21912"/>
                <a:gd name="T4" fmla="*/ 0 w 21600"/>
                <a:gd name="T5" fmla="*/ 21600 h 2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2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04"/>
                    <a:pt x="21599" y="21808"/>
                    <a:pt x="21597" y="21912"/>
                  </a:cubicBezTo>
                </a:path>
                <a:path w="21600" h="21912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04"/>
                    <a:pt x="21599" y="21808"/>
                    <a:pt x="21597" y="2191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8" name="Arc 36"/>
            <p:cNvSpPr>
              <a:spLocks/>
            </p:cNvSpPr>
            <p:nvPr/>
          </p:nvSpPr>
          <p:spPr bwMode="auto">
            <a:xfrm>
              <a:off x="1847" y="2813"/>
              <a:ext cx="864" cy="4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9" name="Arc 37"/>
            <p:cNvSpPr>
              <a:spLocks/>
            </p:cNvSpPr>
            <p:nvPr/>
          </p:nvSpPr>
          <p:spPr bwMode="auto">
            <a:xfrm>
              <a:off x="1847" y="2477"/>
              <a:ext cx="1488" cy="8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912"/>
                <a:gd name="T2" fmla="*/ 21597 w 21600"/>
                <a:gd name="T3" fmla="*/ 21912 h 21912"/>
                <a:gd name="T4" fmla="*/ 0 w 21600"/>
                <a:gd name="T5" fmla="*/ 21600 h 2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2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04"/>
                    <a:pt x="21599" y="21808"/>
                    <a:pt x="21597" y="21912"/>
                  </a:cubicBezTo>
                </a:path>
                <a:path w="21600" h="21912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04"/>
                    <a:pt x="21599" y="21808"/>
                    <a:pt x="21597" y="2191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0" name="Arc 38"/>
            <p:cNvSpPr>
              <a:spLocks/>
            </p:cNvSpPr>
            <p:nvPr/>
          </p:nvSpPr>
          <p:spPr bwMode="auto">
            <a:xfrm>
              <a:off x="1847" y="2141"/>
              <a:ext cx="1968" cy="115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912"/>
                <a:gd name="T2" fmla="*/ 21597 w 21600"/>
                <a:gd name="T3" fmla="*/ 21912 h 21912"/>
                <a:gd name="T4" fmla="*/ 0 w 21600"/>
                <a:gd name="T5" fmla="*/ 21600 h 2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2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04"/>
                    <a:pt x="21599" y="21808"/>
                    <a:pt x="21597" y="21912"/>
                  </a:cubicBezTo>
                </a:path>
                <a:path w="21600" h="21912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04"/>
                    <a:pt x="21599" y="21808"/>
                    <a:pt x="21597" y="2191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764" name="Group 52"/>
          <p:cNvGrpSpPr>
            <a:grpSpLocks/>
          </p:cNvGrpSpPr>
          <p:nvPr/>
        </p:nvGrpSpPr>
        <p:grpSpPr bwMode="auto">
          <a:xfrm>
            <a:off x="76200" y="858838"/>
            <a:ext cx="8839200" cy="5145087"/>
            <a:chOff x="48" y="541"/>
            <a:chExt cx="5568" cy="3241"/>
          </a:xfrm>
        </p:grpSpPr>
        <p:sp>
          <p:nvSpPr>
            <p:cNvPr id="115744" name="Line 32"/>
            <p:cNvSpPr>
              <a:spLocks noChangeShapeType="1"/>
            </p:cNvSpPr>
            <p:nvPr/>
          </p:nvSpPr>
          <p:spPr bwMode="auto">
            <a:xfrm rot="5400000" flipV="1">
              <a:off x="3402" y="1317"/>
              <a:ext cx="0" cy="39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5" name="Line 33"/>
            <p:cNvSpPr>
              <a:spLocks noChangeShapeType="1"/>
            </p:cNvSpPr>
            <p:nvPr/>
          </p:nvSpPr>
          <p:spPr bwMode="auto">
            <a:xfrm flipV="1">
              <a:off x="1818" y="661"/>
              <a:ext cx="0" cy="31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6" name="Text Box 34"/>
            <p:cNvSpPr txBox="1">
              <a:spLocks noChangeArrowheads="1"/>
            </p:cNvSpPr>
            <p:nvPr/>
          </p:nvSpPr>
          <p:spPr bwMode="auto">
            <a:xfrm>
              <a:off x="5351" y="3234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i="1"/>
                <a:t>x</a:t>
              </a:r>
              <a:r>
                <a:rPr lang="en-GB" i="1" baseline="-25000"/>
                <a:t>1</a:t>
              </a:r>
              <a:endParaRPr lang="en-GB"/>
            </a:p>
          </p:txBody>
        </p:sp>
        <p:sp>
          <p:nvSpPr>
            <p:cNvPr id="115747" name="Text Box 35"/>
            <p:cNvSpPr txBox="1">
              <a:spLocks noChangeArrowheads="1"/>
            </p:cNvSpPr>
            <p:nvPr/>
          </p:nvSpPr>
          <p:spPr bwMode="auto">
            <a:xfrm>
              <a:off x="1498" y="541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i="1"/>
                <a:t>x</a:t>
              </a:r>
              <a:r>
                <a:rPr lang="en-GB" i="1" baseline="-25000"/>
                <a:t>2</a:t>
              </a:r>
              <a:endParaRPr lang="en-GB" i="1"/>
            </a:p>
          </p:txBody>
        </p:sp>
        <p:graphicFrame>
          <p:nvGraphicFramePr>
            <p:cNvPr id="115751" name="Object 39"/>
            <p:cNvGraphicFramePr>
              <a:graphicFrameLocks noChangeAspect="1"/>
            </p:cNvGraphicFramePr>
            <p:nvPr/>
          </p:nvGraphicFramePr>
          <p:xfrm>
            <a:off x="48" y="2563"/>
            <a:ext cx="172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56" name="Equation" r:id="rId7" imgW="3213100" imgH="393700" progId="Equation.DSMT4">
                    <p:embed/>
                  </p:oleObj>
                </mc:Choice>
                <mc:Fallback>
                  <p:oleObj name="Equation" r:id="rId7" imgW="3213100" imgH="393700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" y="2563"/>
                          <a:ext cx="172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5752" name="Group 40"/>
          <p:cNvGrpSpPr>
            <a:grpSpLocks/>
          </p:cNvGrpSpPr>
          <p:nvPr/>
        </p:nvGrpSpPr>
        <p:grpSpPr bwMode="auto">
          <a:xfrm>
            <a:off x="4572000" y="2574925"/>
            <a:ext cx="4594225" cy="854075"/>
            <a:chOff x="2880" y="1622"/>
            <a:chExt cx="2894" cy="538"/>
          </a:xfrm>
        </p:grpSpPr>
        <p:sp>
          <p:nvSpPr>
            <p:cNvPr id="115753" name="Oval 41"/>
            <p:cNvSpPr>
              <a:spLocks noChangeArrowheads="1"/>
            </p:cNvSpPr>
            <p:nvPr/>
          </p:nvSpPr>
          <p:spPr bwMode="auto">
            <a:xfrm>
              <a:off x="2880" y="2016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4" name="Line 42"/>
            <p:cNvSpPr>
              <a:spLocks noChangeShapeType="1"/>
            </p:cNvSpPr>
            <p:nvPr/>
          </p:nvSpPr>
          <p:spPr bwMode="auto">
            <a:xfrm flipH="1">
              <a:off x="3072" y="1814"/>
              <a:ext cx="624" cy="25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5" name="Text Box 43"/>
            <p:cNvSpPr txBox="1">
              <a:spLocks noChangeArrowheads="1"/>
            </p:cNvSpPr>
            <p:nvPr/>
          </p:nvSpPr>
          <p:spPr bwMode="auto">
            <a:xfrm>
              <a:off x="3696" y="1622"/>
              <a:ext cx="207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Solution of problem</a:t>
              </a:r>
              <a:br>
                <a:rPr lang="en-GB"/>
              </a:br>
              <a:r>
                <a:rPr lang="en-GB"/>
                <a:t>with inequality constraint</a:t>
              </a:r>
            </a:p>
          </p:txBody>
        </p:sp>
      </p:grpSp>
      <p:grpSp>
        <p:nvGrpSpPr>
          <p:cNvPr id="115756" name="Group 44"/>
          <p:cNvGrpSpPr>
            <a:grpSpLocks/>
          </p:cNvGrpSpPr>
          <p:nvPr/>
        </p:nvGrpSpPr>
        <p:grpSpPr bwMode="auto">
          <a:xfrm>
            <a:off x="5562600" y="3733800"/>
            <a:ext cx="3173413" cy="1187450"/>
            <a:chOff x="3504" y="2352"/>
            <a:chExt cx="1999" cy="748"/>
          </a:xfrm>
        </p:grpSpPr>
        <p:sp>
          <p:nvSpPr>
            <p:cNvPr id="115757" name="Oval 45"/>
            <p:cNvSpPr>
              <a:spLocks noChangeArrowheads="1"/>
            </p:cNvSpPr>
            <p:nvPr/>
          </p:nvSpPr>
          <p:spPr bwMode="auto">
            <a:xfrm>
              <a:off x="3504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8" name="Text Box 46"/>
            <p:cNvSpPr txBox="1">
              <a:spLocks noChangeArrowheads="1"/>
            </p:cNvSpPr>
            <p:nvPr/>
          </p:nvSpPr>
          <p:spPr bwMode="auto">
            <a:xfrm>
              <a:off x="3840" y="2352"/>
              <a:ext cx="1663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Solution of problem</a:t>
              </a:r>
              <a:br>
                <a:rPr lang="en-GB"/>
              </a:br>
              <a:r>
                <a:rPr lang="en-GB"/>
                <a:t>without inequality</a:t>
              </a:r>
              <a:br>
                <a:rPr lang="en-GB"/>
              </a:br>
              <a:r>
                <a:rPr lang="en-GB"/>
                <a:t> constraint</a:t>
              </a:r>
            </a:p>
          </p:txBody>
        </p:sp>
        <p:sp>
          <p:nvSpPr>
            <p:cNvPr id="115759" name="Line 47"/>
            <p:cNvSpPr>
              <a:spLocks noChangeShapeType="1"/>
            </p:cNvSpPr>
            <p:nvPr/>
          </p:nvSpPr>
          <p:spPr bwMode="auto">
            <a:xfrm flipH="1">
              <a:off x="3696" y="2573"/>
              <a:ext cx="192" cy="7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760" name="Group 48"/>
          <p:cNvGrpSpPr>
            <a:grpSpLocks/>
          </p:cNvGrpSpPr>
          <p:nvPr/>
        </p:nvGrpSpPr>
        <p:grpSpPr bwMode="auto">
          <a:xfrm>
            <a:off x="152400" y="5127625"/>
            <a:ext cx="2851150" cy="1181100"/>
            <a:chOff x="96" y="3230"/>
            <a:chExt cx="1796" cy="744"/>
          </a:xfrm>
        </p:grpSpPr>
        <p:sp>
          <p:nvSpPr>
            <p:cNvPr id="115761" name="Oval 49"/>
            <p:cNvSpPr>
              <a:spLocks noChangeArrowheads="1"/>
            </p:cNvSpPr>
            <p:nvPr/>
          </p:nvSpPr>
          <p:spPr bwMode="auto">
            <a:xfrm>
              <a:off x="1748" y="3230"/>
              <a:ext cx="144" cy="144"/>
            </a:xfrm>
            <a:prstGeom prst="ellipse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2" name="Text Box 50"/>
            <p:cNvSpPr txBox="1">
              <a:spLocks noChangeArrowheads="1"/>
            </p:cNvSpPr>
            <p:nvPr/>
          </p:nvSpPr>
          <p:spPr bwMode="auto">
            <a:xfrm>
              <a:off x="96" y="3456"/>
              <a:ext cx="166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Solution of problem</a:t>
              </a:r>
              <a:br>
                <a:rPr lang="en-GB"/>
              </a:br>
              <a:r>
                <a:rPr lang="en-GB"/>
                <a:t>without constraints</a:t>
              </a:r>
            </a:p>
          </p:txBody>
        </p:sp>
        <p:sp>
          <p:nvSpPr>
            <p:cNvPr id="115763" name="Line 51"/>
            <p:cNvSpPr>
              <a:spLocks noChangeShapeType="1"/>
            </p:cNvSpPr>
            <p:nvPr/>
          </p:nvSpPr>
          <p:spPr bwMode="auto">
            <a:xfrm flipV="1">
              <a:off x="1248" y="3360"/>
              <a:ext cx="432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94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5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5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 to Economic Dispatch</a:t>
            </a:r>
          </a:p>
        </p:txBody>
      </p:sp>
      <p:grpSp>
        <p:nvGrpSpPr>
          <p:cNvPr id="116739" name="Group 3"/>
          <p:cNvGrpSpPr>
            <a:grpSpLocks/>
          </p:cNvGrpSpPr>
          <p:nvPr/>
        </p:nvGrpSpPr>
        <p:grpSpPr bwMode="auto">
          <a:xfrm>
            <a:off x="2728913" y="1219200"/>
            <a:ext cx="3683000" cy="914400"/>
            <a:chOff x="720" y="1008"/>
            <a:chExt cx="2320" cy="576"/>
          </a:xfrm>
        </p:grpSpPr>
        <p:sp>
          <p:nvSpPr>
            <p:cNvPr id="116740" name="Line 4"/>
            <p:cNvSpPr>
              <a:spLocks noChangeShapeType="1"/>
            </p:cNvSpPr>
            <p:nvPr/>
          </p:nvSpPr>
          <p:spPr bwMode="auto">
            <a:xfrm>
              <a:off x="720" y="1008"/>
              <a:ext cx="2320" cy="1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1" name="Line 5"/>
            <p:cNvSpPr>
              <a:spLocks noChangeShapeType="1"/>
            </p:cNvSpPr>
            <p:nvPr/>
          </p:nvSpPr>
          <p:spPr bwMode="auto">
            <a:xfrm>
              <a:off x="1104" y="1008"/>
              <a:ext cx="1" cy="28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1727" y="1008"/>
              <a:ext cx="1" cy="28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3" name="Rectangle 7"/>
            <p:cNvSpPr>
              <a:spLocks noChangeArrowheads="1"/>
            </p:cNvSpPr>
            <p:nvPr/>
          </p:nvSpPr>
          <p:spPr bwMode="auto">
            <a:xfrm>
              <a:off x="2592" y="1248"/>
              <a:ext cx="7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b="1">
                  <a:latin typeface="Geneva" charset="0"/>
                </a:rPr>
                <a:t>L</a:t>
              </a:r>
              <a:endParaRPr lang="en-GB"/>
            </a:p>
          </p:txBody>
        </p:sp>
        <p:grpSp>
          <p:nvGrpSpPr>
            <p:cNvPr id="116744" name="Group 8"/>
            <p:cNvGrpSpPr>
              <a:grpSpLocks/>
            </p:cNvGrpSpPr>
            <p:nvPr/>
          </p:nvGrpSpPr>
          <p:grpSpPr bwMode="auto">
            <a:xfrm>
              <a:off x="2761" y="1032"/>
              <a:ext cx="160" cy="373"/>
              <a:chOff x="5121" y="3046"/>
              <a:chExt cx="160" cy="373"/>
            </a:xfrm>
          </p:grpSpPr>
          <p:sp>
            <p:nvSpPr>
              <p:cNvPr id="116745" name="Freeform 9"/>
              <p:cNvSpPr>
                <a:spLocks/>
              </p:cNvSpPr>
              <p:nvPr/>
            </p:nvSpPr>
            <p:spPr bwMode="auto">
              <a:xfrm>
                <a:off x="5121" y="3260"/>
                <a:ext cx="160" cy="159"/>
              </a:xfrm>
              <a:custGeom>
                <a:avLst/>
                <a:gdLst>
                  <a:gd name="T0" fmla="*/ 80 w 160"/>
                  <a:gd name="T1" fmla="*/ 159 h 159"/>
                  <a:gd name="T2" fmla="*/ 0 w 160"/>
                  <a:gd name="T3" fmla="*/ 0 h 159"/>
                  <a:gd name="T4" fmla="*/ 80 w 160"/>
                  <a:gd name="T5" fmla="*/ 0 h 159"/>
                  <a:gd name="T6" fmla="*/ 160 w 160"/>
                  <a:gd name="T7" fmla="*/ 0 h 159"/>
                  <a:gd name="T8" fmla="*/ 80 w 160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59">
                    <a:moveTo>
                      <a:pt x="80" y="159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160" y="0"/>
                    </a:ln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3399"/>
              </a:solidFill>
              <a:ln w="285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6" name="Line 10"/>
              <p:cNvSpPr>
                <a:spLocks noChangeShapeType="1"/>
              </p:cNvSpPr>
              <p:nvPr/>
            </p:nvSpPr>
            <p:spPr bwMode="auto">
              <a:xfrm>
                <a:off x="5193" y="3046"/>
                <a:ext cx="1" cy="206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6747" name="Oval 11"/>
            <p:cNvSpPr>
              <a:spLocks noChangeArrowheads="1"/>
            </p:cNvSpPr>
            <p:nvPr/>
          </p:nvSpPr>
          <p:spPr bwMode="auto">
            <a:xfrm>
              <a:off x="960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000"/>
                <a:t>G</a:t>
              </a:r>
              <a:r>
                <a:rPr lang="en-GB" sz="2000" baseline="-25000"/>
                <a:t>1</a:t>
              </a:r>
              <a:endParaRPr lang="en-GB"/>
            </a:p>
          </p:txBody>
        </p:sp>
        <p:sp>
          <p:nvSpPr>
            <p:cNvPr id="116748" name="Oval 12"/>
            <p:cNvSpPr>
              <a:spLocks noChangeArrowheads="1"/>
            </p:cNvSpPr>
            <p:nvPr/>
          </p:nvSpPr>
          <p:spPr bwMode="auto">
            <a:xfrm>
              <a:off x="1584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000"/>
                <a:t>G</a:t>
              </a:r>
              <a:r>
                <a:rPr lang="en-GB" sz="2000" baseline="-25000"/>
                <a:t>2</a:t>
              </a:r>
              <a:endParaRPr lang="en-GB"/>
            </a:p>
          </p:txBody>
        </p:sp>
        <p:sp>
          <p:nvSpPr>
            <p:cNvPr id="116749" name="Line 13"/>
            <p:cNvSpPr>
              <a:spLocks noChangeShapeType="1"/>
            </p:cNvSpPr>
            <p:nvPr/>
          </p:nvSpPr>
          <p:spPr bwMode="auto">
            <a:xfrm flipV="1">
              <a:off x="1152" y="10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0" name="Text Box 14"/>
            <p:cNvSpPr txBox="1">
              <a:spLocks noChangeArrowheads="1"/>
            </p:cNvSpPr>
            <p:nvPr/>
          </p:nvSpPr>
          <p:spPr bwMode="auto">
            <a:xfrm>
              <a:off x="1152" y="1056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x</a:t>
              </a:r>
              <a:r>
                <a:rPr lang="en-GB" baseline="-25000"/>
                <a:t>1</a:t>
              </a:r>
              <a:endParaRPr lang="en-GB"/>
            </a:p>
          </p:txBody>
        </p:sp>
        <p:sp>
          <p:nvSpPr>
            <p:cNvPr id="116751" name="Line 15"/>
            <p:cNvSpPr>
              <a:spLocks noChangeShapeType="1"/>
            </p:cNvSpPr>
            <p:nvPr/>
          </p:nvSpPr>
          <p:spPr bwMode="auto">
            <a:xfrm flipV="1">
              <a:off x="1776" y="10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2" name="Text Box 16"/>
            <p:cNvSpPr txBox="1">
              <a:spLocks noChangeArrowheads="1"/>
            </p:cNvSpPr>
            <p:nvPr/>
          </p:nvSpPr>
          <p:spPr bwMode="auto">
            <a:xfrm>
              <a:off x="1776" y="1056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x</a:t>
              </a:r>
              <a:r>
                <a:rPr lang="en-GB" baseline="-25000"/>
                <a:t>2</a:t>
              </a:r>
              <a:endParaRPr lang="en-GB"/>
            </a:p>
          </p:txBody>
        </p:sp>
      </p:grpSp>
      <p:graphicFrame>
        <p:nvGraphicFramePr>
          <p:cNvPr id="116753" name="Object 17"/>
          <p:cNvGraphicFramePr>
            <a:graphicFrameLocks noChangeAspect="1"/>
          </p:cNvGraphicFramePr>
          <p:nvPr/>
        </p:nvGraphicFramePr>
        <p:xfrm>
          <a:off x="1295400" y="3968750"/>
          <a:ext cx="2082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64" name="Equation" r:id="rId3" imgW="2082800" imgH="381000" progId="Equation.DSMT4">
                  <p:embed/>
                </p:oleObj>
              </mc:Choice>
              <mc:Fallback>
                <p:oleObj name="Equation" r:id="rId3" imgW="2082800" imgH="381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968750"/>
                        <a:ext cx="2082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54" name="Object 18"/>
          <p:cNvGraphicFramePr>
            <a:graphicFrameLocks noChangeAspect="1"/>
          </p:cNvGraphicFramePr>
          <p:nvPr/>
        </p:nvGraphicFramePr>
        <p:xfrm>
          <a:off x="1295400" y="2590800"/>
          <a:ext cx="51450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65" name="Equation" r:id="rId5" imgW="5143500" imgH="927100" progId="Equation.DSMT4">
                  <p:embed/>
                </p:oleObj>
              </mc:Choice>
              <mc:Fallback>
                <p:oleObj name="Equation" r:id="rId5" imgW="5143500" imgH="9271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90800"/>
                        <a:ext cx="514508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55" name="Object 19"/>
          <p:cNvGraphicFramePr>
            <a:graphicFrameLocks noChangeAspect="1"/>
          </p:cNvGraphicFramePr>
          <p:nvPr/>
        </p:nvGraphicFramePr>
        <p:xfrm>
          <a:off x="1295400" y="5403850"/>
          <a:ext cx="2120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66" name="Equation" r:id="rId7" imgW="2120900" imgH="381000" progId="Equation.DSMT4">
                  <p:embed/>
                </p:oleObj>
              </mc:Choice>
              <mc:Fallback>
                <p:oleObj name="Equation" r:id="rId7" imgW="2120900" imgH="381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03850"/>
                        <a:ext cx="2120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756" name="Group 20"/>
          <p:cNvGrpSpPr>
            <a:grpSpLocks/>
          </p:cNvGrpSpPr>
          <p:nvPr/>
        </p:nvGrpSpPr>
        <p:grpSpPr bwMode="auto">
          <a:xfrm>
            <a:off x="3657600" y="3657600"/>
            <a:ext cx="4089400" cy="1003300"/>
            <a:chOff x="2304" y="2304"/>
            <a:chExt cx="2576" cy="632"/>
          </a:xfrm>
        </p:grpSpPr>
        <p:graphicFrame>
          <p:nvGraphicFramePr>
            <p:cNvPr id="116757" name="Object 21"/>
            <p:cNvGraphicFramePr>
              <a:graphicFrameLocks noChangeAspect="1"/>
            </p:cNvGraphicFramePr>
            <p:nvPr/>
          </p:nvGraphicFramePr>
          <p:xfrm>
            <a:off x="2688" y="2304"/>
            <a:ext cx="2192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67" name="Equation" r:id="rId9" imgW="3479800" imgH="1003300" progId="Equation.DSMT36">
                    <p:embed/>
                  </p:oleObj>
                </mc:Choice>
                <mc:Fallback>
                  <p:oleObj name="Equation" r:id="rId9" imgW="3479800" imgH="1003300" progId="Equation.DSMT36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304"/>
                          <a:ext cx="2192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758" name="AutoShape 22"/>
            <p:cNvSpPr>
              <a:spLocks/>
            </p:cNvSpPr>
            <p:nvPr/>
          </p:nvSpPr>
          <p:spPr bwMode="auto">
            <a:xfrm>
              <a:off x="2544" y="2400"/>
              <a:ext cx="96" cy="48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AutoShape 23"/>
            <p:cNvSpPr>
              <a:spLocks noChangeArrowheads="1"/>
            </p:cNvSpPr>
            <p:nvPr/>
          </p:nvSpPr>
          <p:spPr bwMode="auto">
            <a:xfrm>
              <a:off x="2304" y="2544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60" name="Group 24"/>
          <p:cNvGrpSpPr>
            <a:grpSpLocks/>
          </p:cNvGrpSpPr>
          <p:nvPr/>
        </p:nvGrpSpPr>
        <p:grpSpPr bwMode="auto">
          <a:xfrm>
            <a:off x="3657600" y="5092700"/>
            <a:ext cx="4114800" cy="1003300"/>
            <a:chOff x="2304" y="3208"/>
            <a:chExt cx="2592" cy="632"/>
          </a:xfrm>
        </p:grpSpPr>
        <p:graphicFrame>
          <p:nvGraphicFramePr>
            <p:cNvPr id="116761" name="Object 25"/>
            <p:cNvGraphicFramePr>
              <a:graphicFrameLocks noChangeAspect="1"/>
            </p:cNvGraphicFramePr>
            <p:nvPr/>
          </p:nvGraphicFramePr>
          <p:xfrm>
            <a:off x="2688" y="3208"/>
            <a:ext cx="2208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68" name="Equation" r:id="rId11" imgW="3505200" imgH="1003300" progId="Equation.DSMT36">
                    <p:embed/>
                  </p:oleObj>
                </mc:Choice>
                <mc:Fallback>
                  <p:oleObj name="Equation" r:id="rId11" imgW="3505200" imgH="1003300" progId="Equation.DSMT36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3208"/>
                          <a:ext cx="2208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762" name="AutoShape 26"/>
            <p:cNvSpPr>
              <a:spLocks/>
            </p:cNvSpPr>
            <p:nvPr/>
          </p:nvSpPr>
          <p:spPr bwMode="auto">
            <a:xfrm>
              <a:off x="2544" y="3312"/>
              <a:ext cx="96" cy="48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3" name="AutoShape 27"/>
            <p:cNvSpPr>
              <a:spLocks noChangeArrowheads="1"/>
            </p:cNvSpPr>
            <p:nvPr/>
          </p:nvSpPr>
          <p:spPr bwMode="auto">
            <a:xfrm>
              <a:off x="2304" y="3456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95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 to Economic Dispatch</a:t>
            </a:r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304800" y="1323975"/>
          <a:ext cx="862647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6" name="Equation" r:id="rId3" imgW="8394700" imgH="1600200" progId="Equation.DSMT4">
                  <p:embed/>
                </p:oleObj>
              </mc:Choice>
              <mc:Fallback>
                <p:oleObj name="Equation" r:id="rId3" imgW="8394700" imgH="1600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23975"/>
                        <a:ext cx="8626475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7766" name="Group 6"/>
          <p:cNvGrpSpPr>
            <a:grpSpLocks/>
          </p:cNvGrpSpPr>
          <p:nvPr/>
        </p:nvGrpSpPr>
        <p:grpSpPr bwMode="auto">
          <a:xfrm>
            <a:off x="365125" y="2955925"/>
            <a:ext cx="4391025" cy="3368675"/>
            <a:chOff x="230" y="1862"/>
            <a:chExt cx="2766" cy="2122"/>
          </a:xfrm>
        </p:grpSpPr>
        <p:sp>
          <p:nvSpPr>
            <p:cNvPr id="117764" name="Text Box 4"/>
            <p:cNvSpPr txBox="1">
              <a:spLocks noChangeArrowheads="1"/>
            </p:cNvSpPr>
            <p:nvPr/>
          </p:nvSpPr>
          <p:spPr bwMode="auto">
            <a:xfrm>
              <a:off x="230" y="1862"/>
              <a:ext cx="1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KKT Conditions:</a:t>
              </a:r>
            </a:p>
          </p:txBody>
        </p:sp>
        <p:graphicFrame>
          <p:nvGraphicFramePr>
            <p:cNvPr id="117765" name="Object 5"/>
            <p:cNvGraphicFramePr>
              <a:graphicFrameLocks noChangeAspect="1"/>
            </p:cNvGraphicFramePr>
            <p:nvPr/>
          </p:nvGraphicFramePr>
          <p:xfrm>
            <a:off x="668" y="2304"/>
            <a:ext cx="2328" cy="1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97" name="Equation" r:id="rId5" imgW="3695700" imgH="2667000" progId="Equation.DSMT4">
                    <p:embed/>
                  </p:oleObj>
                </mc:Choice>
                <mc:Fallback>
                  <p:oleObj name="Equation" r:id="rId5" imgW="3695700" imgH="26670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" y="2304"/>
                          <a:ext cx="2328" cy="1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96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 to Economic Dispatch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379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KKT Conditions (continued):</a:t>
            </a:r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990600" y="2133600"/>
          <a:ext cx="2514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67" name="Equation" r:id="rId3" imgW="2514600" imgH="762000" progId="Equation.DSMT4">
                  <p:embed/>
                </p:oleObj>
              </mc:Choice>
              <mc:Fallback>
                <p:oleObj name="Equation" r:id="rId3" imgW="2514600" imgH="762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2514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4559300" y="2324100"/>
          <a:ext cx="346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68" name="Equation" r:id="rId5" imgW="3467100" imgH="381000" progId="Equation.DSMT4">
                  <p:embed/>
                </p:oleObj>
              </mc:Choice>
              <mc:Fallback>
                <p:oleObj name="Equation" r:id="rId5" imgW="3467100" imgH="38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2324100"/>
                        <a:ext cx="3467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990600" y="3200400"/>
          <a:ext cx="2565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69" name="Equation" r:id="rId7" imgW="2565400" imgH="762000" progId="Equation.DSMT4">
                  <p:embed/>
                </p:oleObj>
              </mc:Choice>
              <mc:Fallback>
                <p:oleObj name="Equation" r:id="rId7" imgW="2565400" imgH="762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2565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1" name="Object 7"/>
          <p:cNvGraphicFramePr>
            <a:graphicFrameLocks noChangeAspect="1"/>
          </p:cNvGraphicFramePr>
          <p:nvPr/>
        </p:nvGraphicFramePr>
        <p:xfrm>
          <a:off x="990600" y="4419600"/>
          <a:ext cx="2590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70" name="Equation" r:id="rId9" imgW="2590800" imgH="762000" progId="Equation.DSMT4">
                  <p:embed/>
                </p:oleObj>
              </mc:Choice>
              <mc:Fallback>
                <p:oleObj name="Equation" r:id="rId9" imgW="2590800" imgH="762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19600"/>
                        <a:ext cx="2590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2" name="Object 8"/>
          <p:cNvGraphicFramePr>
            <a:graphicFrameLocks noChangeAspect="1"/>
          </p:cNvGraphicFramePr>
          <p:nvPr/>
        </p:nvGraphicFramePr>
        <p:xfrm>
          <a:off x="990600" y="5410200"/>
          <a:ext cx="2578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71" name="Equation" r:id="rId11" imgW="2578100" imgH="762000" progId="Equation.DSMT4">
                  <p:embed/>
                </p:oleObj>
              </mc:Choice>
              <mc:Fallback>
                <p:oleObj name="Equation" r:id="rId11" imgW="2578100" imgH="762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10200"/>
                        <a:ext cx="2578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3" name="Object 9"/>
          <p:cNvGraphicFramePr>
            <a:graphicFrameLocks noChangeAspect="1"/>
          </p:cNvGraphicFramePr>
          <p:nvPr/>
        </p:nvGraphicFramePr>
        <p:xfrm>
          <a:off x="4559300" y="3378200"/>
          <a:ext cx="3568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72" name="Equation" r:id="rId13" imgW="3568700" imgH="406400" progId="Equation.DSMT4">
                  <p:embed/>
                </p:oleObj>
              </mc:Choice>
              <mc:Fallback>
                <p:oleObj name="Equation" r:id="rId13" imgW="3568700" imgH="406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378200"/>
                        <a:ext cx="3568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4" name="Object 10"/>
          <p:cNvGraphicFramePr>
            <a:graphicFrameLocks noChangeAspect="1"/>
          </p:cNvGraphicFramePr>
          <p:nvPr/>
        </p:nvGraphicFramePr>
        <p:xfrm>
          <a:off x="4559300" y="4610100"/>
          <a:ext cx="3581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73" name="Equation" r:id="rId15" imgW="3581400" imgH="381000" progId="Equation.DSMT4">
                  <p:embed/>
                </p:oleObj>
              </mc:Choice>
              <mc:Fallback>
                <p:oleObj name="Equation" r:id="rId15" imgW="3581400" imgH="38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4610100"/>
                        <a:ext cx="3581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5" name="Object 11"/>
          <p:cNvGraphicFramePr>
            <a:graphicFrameLocks noChangeAspect="1"/>
          </p:cNvGraphicFramePr>
          <p:nvPr/>
        </p:nvGraphicFramePr>
        <p:xfrm>
          <a:off x="4559300" y="5588000"/>
          <a:ext cx="3594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74" name="Equation" r:id="rId17" imgW="3594100" imgH="406400" progId="Equation.DSMT4">
                  <p:embed/>
                </p:oleObj>
              </mc:Choice>
              <mc:Fallback>
                <p:oleObj name="Equation" r:id="rId17" imgW="3594100" imgH="406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5588000"/>
                        <a:ext cx="3594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97</a:t>
            </a:fld>
            <a:endParaRPr lang="en-GB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Solving the KKT Equations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746125" y="1279525"/>
            <a:ext cx="4392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Case #1: No generator is at a limit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827584" y="1779588"/>
            <a:ext cx="7937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No inequality constraint is binding </a:t>
            </a:r>
            <a:r>
              <a:rPr lang="en-GB" dirty="0">
                <a:sym typeface="Symbol" charset="0"/>
              </a:rPr>
              <a:t>and all </a:t>
            </a:r>
            <a:r>
              <a:rPr lang="en-GB" dirty="0" err="1">
                <a:sym typeface="Symbol" charset="0"/>
              </a:rPr>
              <a:t>μ’s</a:t>
            </a:r>
            <a:r>
              <a:rPr lang="en-GB" dirty="0">
                <a:sym typeface="Symbol" charset="0"/>
              </a:rPr>
              <a:t> are equal to zero</a:t>
            </a:r>
            <a:endParaRPr lang="en-GB" dirty="0"/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1219200" y="2514600"/>
          <a:ext cx="25908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6" name="Equation" r:id="rId3" imgW="2590800" imgH="2667000" progId="Equation.DSMT4">
                  <p:embed/>
                </p:oleObj>
              </mc:Choice>
              <mc:Fallback>
                <p:oleObj name="Equation" r:id="rId3" imgW="2590800" imgH="2667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25908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4724400" y="3022600"/>
          <a:ext cx="1943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7" name="Equation" r:id="rId5" imgW="1943100" imgH="787400" progId="Equation.DSMT4">
                  <p:embed/>
                </p:oleObj>
              </mc:Choice>
              <mc:Fallback>
                <p:oleObj name="Equation" r:id="rId5" imgW="1943100" imgH="787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22600"/>
                        <a:ext cx="1943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5" name="AutoShape 7"/>
          <p:cNvSpPr>
            <a:spLocks/>
          </p:cNvSpPr>
          <p:nvPr/>
        </p:nvSpPr>
        <p:spPr bwMode="auto">
          <a:xfrm>
            <a:off x="3810000" y="2667000"/>
            <a:ext cx="609600" cy="1447800"/>
          </a:xfrm>
          <a:prstGeom prst="rightBrace">
            <a:avLst>
              <a:gd name="adj1" fmla="val 19792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1203325" y="5699125"/>
            <a:ext cx="642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All generators operate at the same incremental cost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98</a:t>
            </a:fld>
            <a:endParaRPr lang="en-GB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Solving the KKT Equations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746125" y="1279525"/>
            <a:ext cx="8217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Case #2: Generator 1 is at its upper limit; Other limits not binding</a:t>
            </a:r>
          </a:p>
        </p:txBody>
      </p:sp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844550" y="2514600"/>
          <a:ext cx="29083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0" name="Equation" r:id="rId3" imgW="2908300" imgH="1790700" progId="Equation.DSMT4">
                  <p:embed/>
                </p:oleObj>
              </mc:Choice>
              <mc:Fallback>
                <p:oleObj name="Equation" r:id="rId3" imgW="2908300" imgH="1790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2514600"/>
                        <a:ext cx="29083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771525" y="4724400"/>
            <a:ext cx="76073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All generators do NOT operate at the same incremental cost!</a:t>
            </a:r>
          </a:p>
          <a:p>
            <a:endParaRPr lang="en-GB"/>
          </a:p>
          <a:p>
            <a:r>
              <a:rPr lang="en-GB"/>
              <a:t>The incremental cost of unit 1 is </a:t>
            </a:r>
            <a:r>
              <a:rPr lang="en-GB">
                <a:solidFill>
                  <a:srgbClr val="CC3300"/>
                </a:solidFill>
              </a:rPr>
              <a:t>lower…. Why?</a:t>
            </a:r>
            <a:endParaRPr lang="en-GB"/>
          </a:p>
          <a:p>
            <a:endParaRPr lang="en-GB"/>
          </a:p>
        </p:txBody>
      </p:sp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1803400" y="1892300"/>
          <a:ext cx="480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1" name="Equation" r:id="rId5" imgW="4800600" imgH="406400" progId="Equation.DSMT4">
                  <p:embed/>
                </p:oleObj>
              </mc:Choice>
              <mc:Fallback>
                <p:oleObj name="Equation" r:id="rId5" imgW="4800600" imgH="40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892300"/>
                        <a:ext cx="4800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9" name="Object 7"/>
          <p:cNvGraphicFramePr>
            <a:graphicFrameLocks noChangeAspect="1"/>
          </p:cNvGraphicFramePr>
          <p:nvPr/>
        </p:nvGraphicFramePr>
        <p:xfrm>
          <a:off x="6127750" y="2514600"/>
          <a:ext cx="21717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2" name="Equation" r:id="rId7" imgW="2171700" imgH="1790700" progId="Equation.DSMT4">
                  <p:embed/>
                </p:oleObj>
              </mc:Choice>
              <mc:Fallback>
                <p:oleObj name="Equation" r:id="rId7" imgW="2171700" imgH="1790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2514600"/>
                        <a:ext cx="21717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0840" name="Group 8"/>
          <p:cNvGrpSpPr>
            <a:grpSpLocks/>
          </p:cNvGrpSpPr>
          <p:nvPr/>
        </p:nvGrpSpPr>
        <p:grpSpPr bwMode="auto">
          <a:xfrm>
            <a:off x="4597400" y="2819400"/>
            <a:ext cx="685800" cy="1143000"/>
            <a:chOff x="2544" y="1776"/>
            <a:chExt cx="432" cy="720"/>
          </a:xfrm>
        </p:grpSpPr>
        <p:sp>
          <p:nvSpPr>
            <p:cNvPr id="120841" name="AutoShape 9"/>
            <p:cNvSpPr>
              <a:spLocks noChangeArrowheads="1"/>
            </p:cNvSpPr>
            <p:nvPr/>
          </p:nvSpPr>
          <p:spPr bwMode="auto">
            <a:xfrm>
              <a:off x="2544" y="1776"/>
              <a:ext cx="432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AutoShape 10"/>
            <p:cNvSpPr>
              <a:spLocks noChangeArrowheads="1"/>
            </p:cNvSpPr>
            <p:nvPr/>
          </p:nvSpPr>
          <p:spPr bwMode="auto">
            <a:xfrm>
              <a:off x="2544" y="2352"/>
              <a:ext cx="432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669925" y="6080125"/>
            <a:ext cx="773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If that was possible, </a:t>
            </a:r>
            <a:r>
              <a:rPr lang="en-GB">
                <a:solidFill>
                  <a:srgbClr val="CC3300"/>
                </a:solidFill>
              </a:rPr>
              <a:t>more</a:t>
            </a:r>
            <a:r>
              <a:rPr lang="en-GB"/>
              <a:t> power would be produced by unit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99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4.2|3.6|5|9.5|17.8|9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10.5|27.9|13.2|5.7|6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6.3|11.4|1.4|10.8|5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3.2|23.3|10.2|1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28|13.1|24.9|8.8|1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9.1|1.3|5|1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2|14.8|15.4|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4.5|7.6|5.9|16.2"/>
</p:tagLst>
</file>

<file path=ppt/theme/theme1.xml><?xml version="1.0" encoding="utf-8"?>
<a:theme xmlns:a="http://schemas.openxmlformats.org/drawingml/2006/main" name="My U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nchester">
  <a:themeElements>
    <a:clrScheme name="Manche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Manche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Manche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che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che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che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che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che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che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che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che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che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che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che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UW theme.thmx</Template>
  <TotalTime>5256</TotalTime>
  <Words>9135</Words>
  <Application>Microsoft Macintosh PowerPoint</Application>
  <PresentationFormat>On-screen Show (4:3)</PresentationFormat>
  <Paragraphs>2493</Paragraphs>
  <Slides>255</Slides>
  <Notes>61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255</vt:i4>
      </vt:variant>
    </vt:vector>
  </HeadingPairs>
  <TitlesOfParts>
    <vt:vector size="274" baseType="lpstr">
      <vt:lpstr>ＭＳ Ｐゴシック</vt:lpstr>
      <vt:lpstr>Arial</vt:lpstr>
      <vt:lpstr>Calibri</vt:lpstr>
      <vt:lpstr>Cambria Math</vt:lpstr>
      <vt:lpstr>Geneva</vt:lpstr>
      <vt:lpstr>Helvetica</vt:lpstr>
      <vt:lpstr>Monotype Sorts</vt:lpstr>
      <vt:lpstr>Symbol</vt:lpstr>
      <vt:lpstr>Times</vt:lpstr>
      <vt:lpstr>Times New Roman</vt:lpstr>
      <vt:lpstr>Wingdings</vt:lpstr>
      <vt:lpstr>WP MathA</vt:lpstr>
      <vt:lpstr>My UW theme</vt:lpstr>
      <vt:lpstr>Manchester</vt:lpstr>
      <vt:lpstr>Equation</vt:lpstr>
      <vt:lpstr>Document</vt:lpstr>
      <vt:lpstr>CorelDRAW!</vt:lpstr>
      <vt:lpstr>MS_ClipArt_Gallery</vt:lpstr>
      <vt:lpstr>Chart</vt:lpstr>
      <vt:lpstr>Introduction to Optimization and Application to Economic Dispatch and Unit Commitment</vt:lpstr>
      <vt:lpstr>Perspective</vt:lpstr>
      <vt:lpstr>Economic dispatch problem</vt:lpstr>
      <vt:lpstr>Types of Power Plants</vt:lpstr>
      <vt:lpstr>Thermal power plants</vt:lpstr>
      <vt:lpstr>Renewable energy sources</vt:lpstr>
      <vt:lpstr>Hydro power plants</vt:lpstr>
      <vt:lpstr>Concept of net load</vt:lpstr>
      <vt:lpstr>Hydro-thermal coordination</vt:lpstr>
      <vt:lpstr>Characteristics of the thermal units</vt:lpstr>
      <vt:lpstr>Cost Curve</vt:lpstr>
      <vt:lpstr>Incremental Cost Curve</vt:lpstr>
      <vt:lpstr>Mathematical formulation</vt:lpstr>
      <vt:lpstr>Introduction to Optimization</vt:lpstr>
      <vt:lpstr>Objective</vt:lpstr>
      <vt:lpstr>Decision Variables</vt:lpstr>
      <vt:lpstr>Optimization Problem</vt:lpstr>
      <vt:lpstr>Example: function of one variable</vt:lpstr>
      <vt:lpstr>Minimization and Maximization</vt:lpstr>
      <vt:lpstr>Minimization and Maximization</vt:lpstr>
      <vt:lpstr>Necessary Condition for Optimality</vt:lpstr>
      <vt:lpstr>Necessary Condition for Optimality</vt:lpstr>
      <vt:lpstr>Example</vt:lpstr>
      <vt:lpstr>Example</vt:lpstr>
      <vt:lpstr>How can we distinguish minima and maxima?</vt:lpstr>
      <vt:lpstr>How can we distinguish minima and maxima?</vt:lpstr>
      <vt:lpstr>How can we distinguish minima and maxima?</vt:lpstr>
      <vt:lpstr>Necessary and Sufficient Conditions of Optimality</vt:lpstr>
      <vt:lpstr>Isn’t all this obvious?</vt:lpstr>
      <vt:lpstr>Feasible Set</vt:lpstr>
      <vt:lpstr>Feasible Set</vt:lpstr>
      <vt:lpstr>Two-Dimensional Case</vt:lpstr>
      <vt:lpstr>Necessary Conditions for Optimality</vt:lpstr>
      <vt:lpstr>Multi-Dimensional Case</vt:lpstr>
      <vt:lpstr>Sufficient Conditions for Optimality</vt:lpstr>
      <vt:lpstr>Sufficient Conditions for Optimality</vt:lpstr>
      <vt:lpstr>Sufficient Conditions for Optimality</vt:lpstr>
      <vt:lpstr>Sufficient Conditions for Optimality</vt:lpstr>
      <vt:lpstr>Calculating eigenvalues</vt:lpstr>
      <vt:lpstr>Contours</vt:lpstr>
      <vt:lpstr>Contours</vt:lpstr>
      <vt:lpstr>Example 1</vt:lpstr>
      <vt:lpstr>Example 1</vt:lpstr>
      <vt:lpstr>Example 1</vt:lpstr>
      <vt:lpstr>Example 2</vt:lpstr>
      <vt:lpstr>Example 2</vt:lpstr>
      <vt:lpstr>Example 2</vt:lpstr>
      <vt:lpstr>In practice..</vt:lpstr>
      <vt:lpstr>PowerPoint Presentation</vt:lpstr>
      <vt:lpstr>Optimization with Equality Constraints</vt:lpstr>
      <vt:lpstr>Number of Constraints</vt:lpstr>
      <vt:lpstr>Example 1</vt:lpstr>
      <vt:lpstr>Example 2: Economic Dispatch</vt:lpstr>
      <vt:lpstr>Solution by substitution</vt:lpstr>
      <vt:lpstr>Solution by substitution</vt:lpstr>
      <vt:lpstr>Gradient</vt:lpstr>
      <vt:lpstr>Properties of the Gradient</vt:lpstr>
      <vt:lpstr>Example 3</vt:lpstr>
      <vt:lpstr>Example 4</vt:lpstr>
      <vt:lpstr>Lagrange multipliers</vt:lpstr>
      <vt:lpstr>Lagrange multipliers</vt:lpstr>
      <vt:lpstr>Lagrange multipliers</vt:lpstr>
      <vt:lpstr>Lagrange multipliers</vt:lpstr>
      <vt:lpstr>Lagrange multipliers</vt:lpstr>
      <vt:lpstr>Lagrange multipliers</vt:lpstr>
      <vt:lpstr>Lagrangian function</vt:lpstr>
      <vt:lpstr>Example</vt:lpstr>
      <vt:lpstr>Example</vt:lpstr>
      <vt:lpstr>Example</vt:lpstr>
      <vt:lpstr>Important Note!</vt:lpstr>
      <vt:lpstr>Application to Economic Dispatch</vt:lpstr>
      <vt:lpstr>Incremental Cost</vt:lpstr>
      <vt:lpstr>Interpretation of this solution</vt:lpstr>
      <vt:lpstr>Physical interpretation</vt:lpstr>
      <vt:lpstr>Physical interpretation</vt:lpstr>
      <vt:lpstr>Physical interpretation</vt:lpstr>
      <vt:lpstr>Generalization</vt:lpstr>
      <vt:lpstr>Optimality conditions</vt:lpstr>
      <vt:lpstr>Optimization with inequality constraints</vt:lpstr>
      <vt:lpstr>Example: Economic Dispatch</vt:lpstr>
      <vt:lpstr>Example: Economic Dispatch</vt:lpstr>
      <vt:lpstr>Example: Economic Dispatch</vt:lpstr>
      <vt:lpstr>Example: Economic Dispatch</vt:lpstr>
      <vt:lpstr>Binding Inequality Constraints</vt:lpstr>
      <vt:lpstr>Solution using Lagrange multipliers</vt:lpstr>
      <vt:lpstr>Optimality Conditions</vt:lpstr>
      <vt:lpstr>Complementary slackness conditions</vt:lpstr>
      <vt:lpstr>Warning!</vt:lpstr>
      <vt:lpstr>Example</vt:lpstr>
      <vt:lpstr>Example</vt:lpstr>
      <vt:lpstr>Example</vt:lpstr>
      <vt:lpstr>Example</vt:lpstr>
      <vt:lpstr>Example</vt:lpstr>
      <vt:lpstr>Example: graphical solution</vt:lpstr>
      <vt:lpstr>Application to Economic Dispatch</vt:lpstr>
      <vt:lpstr>Application to Economic Dispatch</vt:lpstr>
      <vt:lpstr>Application to Economic Dispatch</vt:lpstr>
      <vt:lpstr>Solving the KKT Equations</vt:lpstr>
      <vt:lpstr>Solving the KKT Equations</vt:lpstr>
      <vt:lpstr>Solving the KKT Equations</vt:lpstr>
      <vt:lpstr>Physical Interpretation of Lagrange Multipliers</vt:lpstr>
      <vt:lpstr>Physical Interpretation of Lagrange Multipliers</vt:lpstr>
      <vt:lpstr>Economic Dispatch</vt:lpstr>
      <vt:lpstr>Economic Dispatch Example</vt:lpstr>
      <vt:lpstr> Example: Form the Lagrangian</vt:lpstr>
      <vt:lpstr> Example: Optimality Conditions</vt:lpstr>
      <vt:lpstr> Example: Optimality Conditions</vt:lpstr>
      <vt:lpstr> Example: Optimality Conditions</vt:lpstr>
      <vt:lpstr> Example: Complementary slackness</vt:lpstr>
      <vt:lpstr> Example: First Trial (1)</vt:lpstr>
      <vt:lpstr> Example: First Trial (2)</vt:lpstr>
      <vt:lpstr> Example: Second Trial (1)</vt:lpstr>
      <vt:lpstr> Example: Second Trial (2)</vt:lpstr>
      <vt:lpstr> Example: Second Trial (3)</vt:lpstr>
      <vt:lpstr> Example: Second Trial (4)</vt:lpstr>
      <vt:lpstr> Example: Second Trial (5)</vt:lpstr>
      <vt:lpstr> Example: Third Trial (1)</vt:lpstr>
      <vt:lpstr> Example: Third Trial (2)</vt:lpstr>
      <vt:lpstr> Example: Optimal Solution</vt:lpstr>
      <vt:lpstr>Practical Economic Dispatch</vt:lpstr>
      <vt:lpstr>Equal Incremental Cost Dispatch</vt:lpstr>
      <vt:lpstr>Lambda search algorithm</vt:lpstr>
      <vt:lpstr>Linear Cost Curves</vt:lpstr>
      <vt:lpstr>Linear Cost Curves</vt:lpstr>
      <vt:lpstr>Linear Cost Curves</vt:lpstr>
      <vt:lpstr>Linear Cost Curves</vt:lpstr>
      <vt:lpstr>Linear cost curves with minimum generation</vt:lpstr>
      <vt:lpstr>Linear cost curves with minimum generation</vt:lpstr>
      <vt:lpstr>Piecewise Linear Cost Curves</vt:lpstr>
      <vt:lpstr>Economic Dispatch with Piecewise Linear Cost Curves</vt:lpstr>
      <vt:lpstr>Economic Dispatch with Piecewise Linear Cost Curves</vt:lpstr>
      <vt:lpstr>Economic Dispatch with Piecewise Linear Cost Curves</vt:lpstr>
      <vt:lpstr>Economic Dispatch with Piecewise Linear Cost Curves</vt:lpstr>
      <vt:lpstr>Economic Dispatch with Piecewise Linear Cost Curves</vt:lpstr>
      <vt:lpstr>Economic Dispatch with Piecewise Linear Cost Curves</vt:lpstr>
      <vt:lpstr>Example</vt:lpstr>
      <vt:lpstr>Local and Global Optima</vt:lpstr>
      <vt:lpstr>Which one is the real maximum?</vt:lpstr>
      <vt:lpstr>Which one is the real optimum?</vt:lpstr>
      <vt:lpstr>Local and Global Optima</vt:lpstr>
      <vt:lpstr>Convexity</vt:lpstr>
      <vt:lpstr>Examples of Convex Feasible Sets</vt:lpstr>
      <vt:lpstr>Example of Non-Convex Feasible Sets</vt:lpstr>
      <vt:lpstr>Example of Convex Feasible Sets</vt:lpstr>
      <vt:lpstr>Example of Non-Convex Feasible Sets</vt:lpstr>
      <vt:lpstr>Example of Convex Function</vt:lpstr>
      <vt:lpstr>Example of Convex Function</vt:lpstr>
      <vt:lpstr>Example of Non-Convex Function</vt:lpstr>
      <vt:lpstr>Example of Non-Convex Function</vt:lpstr>
      <vt:lpstr>Definition of a Convex Function</vt:lpstr>
      <vt:lpstr>Example of Non-Convex Function</vt:lpstr>
      <vt:lpstr>Importance of Convexity</vt:lpstr>
      <vt:lpstr>Unit Commitment</vt:lpstr>
      <vt:lpstr>Economic Dispatch: Problem Definition</vt:lpstr>
      <vt:lpstr>Unit Commitment</vt:lpstr>
      <vt:lpstr>Typical summer and winter loads</vt:lpstr>
      <vt:lpstr>A Simple Example</vt:lpstr>
      <vt:lpstr>Cost of the various combinations</vt:lpstr>
      <vt:lpstr>Observations on the example:</vt:lpstr>
      <vt:lpstr>Effect of the no-load cost</vt:lpstr>
      <vt:lpstr>Another Example</vt:lpstr>
      <vt:lpstr>Optimal combination for each hour</vt:lpstr>
      <vt:lpstr>Matching the combinations to the load</vt:lpstr>
      <vt:lpstr>Unit commitment as an optimization problem</vt:lpstr>
      <vt:lpstr>Notations</vt:lpstr>
      <vt:lpstr>Running cost</vt:lpstr>
      <vt:lpstr>Start-up cost</vt:lpstr>
      <vt:lpstr>Start-up cost</vt:lpstr>
      <vt:lpstr>Effect of the start-up cost</vt:lpstr>
      <vt:lpstr>Objective function</vt:lpstr>
      <vt:lpstr>Unit Constraints</vt:lpstr>
      <vt:lpstr>Unit Constraints</vt:lpstr>
      <vt:lpstr>Unit Constraints</vt:lpstr>
      <vt:lpstr>System Constraints</vt:lpstr>
      <vt:lpstr>Load/Generation Balance Constraint</vt:lpstr>
      <vt:lpstr>Reserve Constraint</vt:lpstr>
      <vt:lpstr>Reserve Constraint</vt:lpstr>
      <vt:lpstr>How much reserve?</vt:lpstr>
      <vt:lpstr>Types of Reserve</vt:lpstr>
      <vt:lpstr>Cost of Reserve</vt:lpstr>
      <vt:lpstr>Emission Constraints</vt:lpstr>
      <vt:lpstr>Network Constraints</vt:lpstr>
      <vt:lpstr>Why can’t we treat each period separately?</vt:lpstr>
      <vt:lpstr>Economic Dispatch vs. Unit Commitment</vt:lpstr>
      <vt:lpstr>Flexible Plants</vt:lpstr>
      <vt:lpstr>Inflexible Plants</vt:lpstr>
      <vt:lpstr>Solving the Unit Commitment Problem</vt:lpstr>
      <vt:lpstr>Optimization with integer variables</vt:lpstr>
      <vt:lpstr>How many combinations are there?</vt:lpstr>
      <vt:lpstr>How many solutions are there anyway?</vt:lpstr>
      <vt:lpstr>How many solutions are there anyway?</vt:lpstr>
      <vt:lpstr>The Curse of Dimensionality</vt:lpstr>
      <vt:lpstr>How do you Beat the Curse?</vt:lpstr>
      <vt:lpstr>Main Solution Techniques</vt:lpstr>
      <vt:lpstr>A Simple Unit Commitment Example</vt:lpstr>
      <vt:lpstr>Unit Data</vt:lpstr>
      <vt:lpstr>Cost curves</vt:lpstr>
      <vt:lpstr>Demand Data</vt:lpstr>
      <vt:lpstr>Feasible Unit Combinations (states)</vt:lpstr>
      <vt:lpstr>Transitions between feasible combinations</vt:lpstr>
      <vt:lpstr>Infeasible transitions: Minimum down time of unit A</vt:lpstr>
      <vt:lpstr>Infeasible transitions: Minimum up time of unit B</vt:lpstr>
      <vt:lpstr>Feasible transitions</vt:lpstr>
      <vt:lpstr>Operating costs</vt:lpstr>
      <vt:lpstr>Economic dispatch</vt:lpstr>
      <vt:lpstr>Operating costs</vt:lpstr>
      <vt:lpstr>Start-up costs</vt:lpstr>
      <vt:lpstr>Accumulated costs</vt:lpstr>
      <vt:lpstr>Total costs</vt:lpstr>
      <vt:lpstr>Optimal solution</vt:lpstr>
      <vt:lpstr>Notes</vt:lpstr>
      <vt:lpstr>Linear Programming (LP)</vt:lpstr>
      <vt:lpstr>Motivation</vt:lpstr>
      <vt:lpstr>Piecewise linearization of a cost curve</vt:lpstr>
      <vt:lpstr>Mathematical formulation</vt:lpstr>
      <vt:lpstr>Example 1</vt:lpstr>
      <vt:lpstr>Example 1</vt:lpstr>
      <vt:lpstr>Example 1</vt:lpstr>
      <vt:lpstr>Example 1</vt:lpstr>
      <vt:lpstr>Example 1</vt:lpstr>
      <vt:lpstr>Example 1</vt:lpstr>
      <vt:lpstr>Solving a LP problem (1)</vt:lpstr>
      <vt:lpstr>Which direction?</vt:lpstr>
      <vt:lpstr>3D Polyhedron</vt:lpstr>
      <vt:lpstr>Solving a LP problem (2)</vt:lpstr>
      <vt:lpstr>Interior point methods</vt:lpstr>
      <vt:lpstr>Conclusions</vt:lpstr>
      <vt:lpstr>Sequential Linear Programming (SLP)</vt:lpstr>
      <vt:lpstr>Mixed Integer Linear Programming</vt:lpstr>
      <vt:lpstr>LP formulation of Economic Dispatch</vt:lpstr>
      <vt:lpstr>LP formulation of Economic Dispatch</vt:lpstr>
      <vt:lpstr>LP formulation of Economic Dispatch</vt:lpstr>
      <vt:lpstr>Can we use LP for unit commitment?</vt:lpstr>
      <vt:lpstr>Can we use LP for unit commitment?</vt:lpstr>
      <vt:lpstr>Integer Programming</vt:lpstr>
      <vt:lpstr>Example</vt:lpstr>
      <vt:lpstr>Example</vt:lpstr>
      <vt:lpstr>LP Relaxation</vt:lpstr>
      <vt:lpstr>LP Relaxation</vt:lpstr>
      <vt:lpstr>Solution of the integer problem</vt:lpstr>
      <vt:lpstr>Integer Programming Example</vt:lpstr>
      <vt:lpstr>Naïve rounding off</vt:lpstr>
      <vt:lpstr>Finding the integer solution </vt:lpstr>
      <vt:lpstr>Another example</vt:lpstr>
      <vt:lpstr>Branch on x1</vt:lpstr>
      <vt:lpstr>Branch on x1</vt:lpstr>
      <vt:lpstr>Search Tree: first layer</vt:lpstr>
      <vt:lpstr>Branch on x2</vt:lpstr>
      <vt:lpstr>Branch on x2 for Problem 1</vt:lpstr>
      <vt:lpstr>Branch on x2 for Problem 1</vt:lpstr>
      <vt:lpstr>Search Tree: second layer</vt:lpstr>
      <vt:lpstr>Branch and Bound: what next?</vt:lpstr>
      <vt:lpstr>Comments on Branch and Bound</vt:lpstr>
      <vt:lpstr>Mixed Integer Linear Programming</vt:lpstr>
      <vt:lpstr>Duality Gap</vt:lpstr>
    </vt:vector>
  </TitlesOfParts>
  <Company>UMIST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Optimisation</dc:title>
  <dc:creator>Daniel Kirschen</dc:creator>
  <cp:lastModifiedBy>Daniel S Kirschen</cp:lastModifiedBy>
  <cp:revision>191</cp:revision>
  <cp:lastPrinted>2013-04-15T18:34:03Z</cp:lastPrinted>
  <dcterms:created xsi:type="dcterms:W3CDTF">2001-11-05T21:31:44Z</dcterms:created>
  <dcterms:modified xsi:type="dcterms:W3CDTF">2018-02-01T18:26:59Z</dcterms:modified>
</cp:coreProperties>
</file>