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3"/>
  </p:notesMasterIdLst>
  <p:handoutMasterIdLst>
    <p:handoutMasterId r:id="rId34"/>
  </p:handoutMasterIdLst>
  <p:sldIdLst>
    <p:sldId id="270" r:id="rId2"/>
    <p:sldId id="287" r:id="rId3"/>
    <p:sldId id="30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308" r:id="rId12"/>
    <p:sldId id="309" r:id="rId13"/>
    <p:sldId id="310" r:id="rId14"/>
    <p:sldId id="311" r:id="rId15"/>
    <p:sldId id="312" r:id="rId16"/>
    <p:sldId id="313" r:id="rId17"/>
    <p:sldId id="315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16" r:id="rId26"/>
    <p:sldId id="317" r:id="rId27"/>
    <p:sldId id="303" r:id="rId28"/>
    <p:sldId id="302" r:id="rId29"/>
    <p:sldId id="304" r:id="rId30"/>
    <p:sldId id="305" r:id="rId31"/>
    <p:sldId id="30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959597"/>
    <a:srgbClr val="6D009D"/>
    <a:srgbClr val="5368E0"/>
    <a:srgbClr val="34BE52"/>
    <a:srgbClr val="D22332"/>
    <a:srgbClr val="C400AE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2" autoAdjust="0"/>
    <p:restoredTop sz="96271"/>
  </p:normalViewPr>
  <p:slideViewPr>
    <p:cSldViewPr>
      <p:cViewPr varScale="1">
        <p:scale>
          <a:sx n="117" d="100"/>
          <a:sy n="117" d="100"/>
        </p:scale>
        <p:origin x="11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3112C5AD-55EE-A04E-B8B8-2BCF05073A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38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93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1227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fld id="{8FE1E35A-F9DF-0440-885E-F75CC36FE1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777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1E35A-F9DF-0440-885E-F75CC36FE1A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7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1">
                <a:lumMod val="85000"/>
              </a:schemeClr>
            </a:gs>
            <a:gs pos="40000">
              <a:schemeClr val="bg1">
                <a:lumMod val="8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UWEE master slide_v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83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-36512" y="6016203"/>
            <a:ext cx="3332237" cy="365125"/>
          </a:xfrm>
        </p:spPr>
        <p:txBody>
          <a:bodyPr/>
          <a:lstStyle>
            <a:lvl1pPr>
              <a:defRPr dirty="0" smtClean="0">
                <a:solidFill>
                  <a:srgbClr val="000000"/>
                </a:solidFill>
              </a:defRPr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5943600"/>
            <a:ext cx="2895600" cy="365125"/>
          </a:xfrm>
        </p:spPr>
        <p:txBody>
          <a:bodyPr/>
          <a:lstStyle>
            <a:lvl1pPr>
              <a:defRPr dirty="0" smtClean="0">
                <a:solidFill>
                  <a:srgbClr val="000000"/>
                </a:solidFill>
              </a:defRPr>
            </a:lvl1pPr>
          </a:lstStyle>
          <a:p>
            <a:r>
              <a:rPr lang="en-US"/>
              <a:t>© 2008 Daniel Kirschen and The University of Manchester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fld id="{4496E726-0C7D-AF47-A874-2C2ED347F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37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Daniel Kirschen and The University of Manchester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F3B7F-114D-E441-8E73-F30DCF4C14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8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1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Daniel Kirschen and The University of Manchester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ECCCC-5C2E-B64D-89B1-8A5301BC3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29600" cy="7921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3008" y="1052736"/>
            <a:ext cx="4038600" cy="5040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4008" y="1052736"/>
            <a:ext cx="4038600" cy="504056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-25896" y="6613525"/>
            <a:ext cx="3733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2008 Daniel Kirschen and The University of Manchester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629400"/>
            <a:ext cx="2133600" cy="152400"/>
          </a:xfrm>
        </p:spPr>
        <p:txBody>
          <a:bodyPr/>
          <a:lstStyle>
            <a:lvl1pPr>
              <a:defRPr/>
            </a:lvl1pPr>
          </a:lstStyle>
          <a:p>
            <a:fld id="{C998A219-9970-2A44-A7E4-A7685E924B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8313" y="764704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34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668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18275"/>
            <a:ext cx="2987675" cy="365125"/>
          </a:xfrm>
        </p:spPr>
        <p:txBody>
          <a:bodyPr/>
          <a:lstStyle>
            <a:lvl1pPr>
              <a:defRPr sz="1000" dirty="0" smtClean="0"/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75475" y="6519863"/>
            <a:ext cx="2133600" cy="365125"/>
          </a:xfrm>
        </p:spPr>
        <p:txBody>
          <a:bodyPr/>
          <a:lstStyle>
            <a:lvl1pPr>
              <a:defRPr sz="1000" smtClean="0"/>
            </a:lvl1pPr>
          </a:lstStyle>
          <a:p>
            <a:fld id="{53007E68-F78E-BC40-9B48-D83E2AAF7F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68313" y="1125538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96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UWEE master slide_v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72829"/>
            <a:ext cx="7772400" cy="1500187"/>
          </a:xfrm>
        </p:spPr>
        <p:txBody>
          <a:bodyPr anchor="b"/>
          <a:lstStyle>
            <a:lvl1pPr marL="0" indent="0">
              <a:buNone/>
              <a:defRPr sz="48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426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92267"/>
            <a:ext cx="3923928" cy="365125"/>
          </a:xfrm>
        </p:spPr>
        <p:txBody>
          <a:bodyPr/>
          <a:lstStyle>
            <a:lvl1pPr>
              <a:defRPr sz="1000" dirty="0" smtClean="0">
                <a:solidFill>
                  <a:schemeClr val="tx1"/>
                </a:solidFill>
              </a:defRPr>
            </a:lvl1pPr>
          </a:lstStyle>
          <a:p>
            <a:r>
              <a:rPr lang="en-US"/>
              <a:t>© 2018 D. Kirschen and the University of Washington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9925" y="6592267"/>
            <a:ext cx="2133600" cy="365125"/>
          </a:xfrm>
        </p:spPr>
        <p:txBody>
          <a:bodyPr/>
          <a:lstStyle>
            <a:lvl1pPr>
              <a:defRPr sz="1000" smtClean="0">
                <a:solidFill>
                  <a:schemeClr val="tx1"/>
                </a:solidFill>
              </a:defRPr>
            </a:lvl1pPr>
          </a:lstStyle>
          <a:p>
            <a:fld id="{81731CC2-9070-8A4C-BA91-429B8C7FB5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8313" y="1125538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65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Daniel Kirschen and The University of Manchester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E888E-DE25-764F-A099-006954F9A1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68313" y="1052736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57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-56381" y="6597352"/>
            <a:ext cx="3548261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6912" y="6592267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fld id="{C9C0B707-4391-5D46-92DC-5952C21651F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68313" y="1125538"/>
            <a:ext cx="8207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64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-36512" y="6592267"/>
            <a:ext cx="3960440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6912" y="6592267"/>
            <a:ext cx="2133600" cy="365125"/>
          </a:xfrm>
        </p:spPr>
        <p:txBody>
          <a:bodyPr/>
          <a:lstStyle>
            <a:lvl1pPr>
              <a:defRPr sz="1000"/>
            </a:lvl1pPr>
          </a:lstStyle>
          <a:p>
            <a:fld id="{68846551-1A67-6341-84DB-86B34F69D5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Daniel Kirschen and The University of Manchester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1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1066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1"/>
            <a:ext cx="5111750" cy="5410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2672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Daniel Kirschen and The University of Manchester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DD935-AE7B-BC4B-B210-D776D8704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4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8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959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49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Daniel Kirschen and The University of Manchester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249E3-ECE9-734A-AC4B-E86B0225AA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92267"/>
            <a:ext cx="30598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Calibri" charset="0"/>
                <a:cs typeface="+mn-cs"/>
              </a:defRPr>
            </a:lvl1pPr>
          </a:lstStyle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6592267"/>
            <a:ext cx="30598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Calibri" charset="0"/>
                <a:cs typeface="+mn-cs"/>
              </a:defRPr>
            </a:lvl1pPr>
          </a:lstStyle>
          <a:p>
            <a:fld id="{C998A219-9970-2A44-A7E4-A7685E924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42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7944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4675" y="60960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r>
              <a:rPr lang="en-US"/>
              <a:t>© 2008 Daniel Kirschen and The University of Manchester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8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435695"/>
            <a:ext cx="6913563" cy="1470025"/>
          </a:xfrm>
        </p:spPr>
        <p:txBody>
          <a:bodyPr/>
          <a:lstStyle/>
          <a:p>
            <a:r>
              <a:rPr lang="en-GB" sz="3800"/>
              <a:t>Generation Expansion</a:t>
            </a:r>
            <a:endParaRPr lang="en-GB" sz="4200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7931" y="4341415"/>
            <a:ext cx="6400800" cy="1080889"/>
          </a:xfrm>
        </p:spPr>
        <p:txBody>
          <a:bodyPr/>
          <a:lstStyle/>
          <a:p>
            <a:r>
              <a:rPr lang="en-GB" sz="3400" dirty="0"/>
              <a:t>Daniel Kirschen</a:t>
            </a:r>
            <a:endParaRPr lang="en-GB" sz="46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2718-804F-764D-9C04-8DBC49E2712D}" type="slidenum">
              <a:rPr lang="en-US"/>
              <a:pPr/>
              <a:t>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 (continued)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24000"/>
            <a:ext cx="8229600" cy="19050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What are the risks?</a:t>
            </a:r>
          </a:p>
          <a:p>
            <a:pPr lvl="1"/>
            <a:r>
              <a:rPr lang="en-GB" dirty="0"/>
              <a:t>Average price of electricity may be less than 32 $/MWh</a:t>
            </a:r>
          </a:p>
          <a:p>
            <a:pPr lvl="1"/>
            <a:r>
              <a:rPr lang="en-GB" dirty="0"/>
              <a:t>Utilization factor may be less than 80%</a:t>
            </a:r>
          </a:p>
          <a:p>
            <a:r>
              <a:rPr lang="en-GB" dirty="0"/>
              <a:t>Recalculate the IRR for various conditions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ECE31E-F875-BF43-B8F9-44442731A459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838200" y="3284538"/>
            <a:ext cx="8012113" cy="3289746"/>
            <a:chOff x="838200" y="3284538"/>
            <a:chExt cx="8012113" cy="3289746"/>
          </a:xfrm>
        </p:grpSpPr>
        <p:graphicFrame>
          <p:nvGraphicFramePr>
            <p:cNvPr id="19763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6459621"/>
                </p:ext>
              </p:extLst>
            </p:nvPr>
          </p:nvGraphicFramePr>
          <p:xfrm>
            <a:off x="838200" y="3284984"/>
            <a:ext cx="6184900" cy="328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69" name="Worksheet" r:id="rId3" imgW="6184392" imgH="3288792" progId="Excel.Sheet.8">
                    <p:embed/>
                  </p:oleObj>
                </mc:Choice>
                <mc:Fallback>
                  <p:oleObj name="Worksheet" r:id="rId3" imgW="6184392" imgH="3288792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3284984"/>
                          <a:ext cx="6184900" cy="3289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7637" name="Oval 5"/>
            <p:cNvSpPr>
              <a:spLocks noChangeArrowheads="1"/>
            </p:cNvSpPr>
            <p:nvPr/>
          </p:nvSpPr>
          <p:spPr bwMode="auto">
            <a:xfrm>
              <a:off x="6019800" y="3505200"/>
              <a:ext cx="914400" cy="1524000"/>
            </a:xfrm>
            <a:prstGeom prst="ellipse">
              <a:avLst/>
            </a:prstGeom>
            <a:noFill/>
            <a:ln w="19050">
              <a:solidFill>
                <a:srgbClr val="D2233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7638" name="AutoShape 6"/>
            <p:cNvSpPr>
              <a:spLocks/>
            </p:cNvSpPr>
            <p:nvPr/>
          </p:nvSpPr>
          <p:spPr bwMode="auto">
            <a:xfrm>
              <a:off x="7620000" y="3284538"/>
              <a:ext cx="1230313" cy="660400"/>
            </a:xfrm>
            <a:prstGeom prst="callout2">
              <a:avLst>
                <a:gd name="adj1" fmla="val 17306"/>
                <a:gd name="adj2" fmla="val -6194"/>
                <a:gd name="adj3" fmla="val 17306"/>
                <a:gd name="adj4" fmla="val -35097"/>
                <a:gd name="adj5" fmla="val 51444"/>
                <a:gd name="adj6" fmla="val -63486"/>
              </a:avLst>
            </a:prstGeom>
            <a:noFill/>
            <a:ln w="19050">
              <a:solidFill>
                <a:srgbClr val="D2233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>
                  <a:solidFill>
                    <a:srgbClr val="D22332"/>
                  </a:solidFill>
                </a:rPr>
                <a:t>Utilization factor</a:t>
              </a:r>
            </a:p>
          </p:txBody>
        </p:sp>
        <p:sp>
          <p:nvSpPr>
            <p:cNvPr id="197639" name="Line 7"/>
            <p:cNvSpPr>
              <a:spLocks noChangeShapeType="1"/>
            </p:cNvSpPr>
            <p:nvPr/>
          </p:nvSpPr>
          <p:spPr bwMode="auto">
            <a:xfrm>
              <a:off x="1752600" y="4953000"/>
              <a:ext cx="5029200" cy="0"/>
            </a:xfrm>
            <a:prstGeom prst="line">
              <a:avLst/>
            </a:prstGeom>
            <a:noFill/>
            <a:ln w="19050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7640" name="Text Box 8"/>
            <p:cNvSpPr txBox="1">
              <a:spLocks noChangeArrowheads="1"/>
            </p:cNvSpPr>
            <p:nvPr/>
          </p:nvSpPr>
          <p:spPr bwMode="auto">
            <a:xfrm>
              <a:off x="7086600" y="4800600"/>
              <a:ext cx="12731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>
                  <a:solidFill>
                    <a:srgbClr val="FF8000"/>
                  </a:solidFill>
                </a:rPr>
                <a:t>MARR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CCGT Plant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7E68-F78E-BC40-9B48-D83E2AAF7F1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88585"/>
              </p:ext>
            </p:extLst>
          </p:nvPr>
        </p:nvGraphicFramePr>
        <p:xfrm>
          <a:off x="899592" y="1298104"/>
          <a:ext cx="5112568" cy="2376264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3197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Investment cost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533 $/kW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Expected plant life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30 years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Heat rate at rated output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6,927 Btu/kWh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Expected fuel cost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3.00 $/</a:t>
                      </a:r>
                      <a:r>
                        <a:rPr lang="en-US" sz="2000" dirty="0" err="1">
                          <a:effectLst/>
                        </a:rPr>
                        <a:t>MBtu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90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CCGT Plant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7E68-F78E-BC40-9B48-D83E2AAF7F1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49896" y="4005064"/>
            <a:ext cx="813690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Investment cost: </a:t>
            </a:r>
          </a:p>
          <a:p>
            <a:pPr marL="0" marR="0" indent="45720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533 $/kW x 500 MW = $266,500,000 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Annual production cost: </a:t>
            </a:r>
          </a:p>
          <a:p>
            <a:pPr marL="0" marR="0" indent="45720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3,504,000 MWh x 6,927 Btu/kWh x 3.00 $/</a:t>
            </a:r>
            <a:r>
              <a:rPr lang="en-US" sz="2000" dirty="0" err="1">
                <a:solidFill>
                  <a:srgbClr val="000000"/>
                </a:solidFill>
                <a:ea typeface="Arial" charset="0"/>
                <a:cs typeface="Arial" charset="0"/>
              </a:rPr>
              <a:t>MBtu</a:t>
            </a: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 =  $72,816,624</a:t>
            </a:r>
            <a:endParaRPr lang="en-US" sz="2000" dirty="0">
              <a:solidFill>
                <a:srgbClr val="000000"/>
              </a:solidFill>
              <a:effectLst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896" y="1700808"/>
            <a:ext cx="698477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Annual production: </a:t>
            </a:r>
          </a:p>
          <a:p>
            <a:pPr marL="0" marR="0" indent="45720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0.8 x 500 MW x 8760 hours/year = 3,504,000 MWh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Annual revenue: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	3,504,000 MWh x 32 $/MWh = </a:t>
            </a:r>
            <a:r>
              <a:rPr lang="en-US" sz="1200" dirty="0">
                <a:solidFill>
                  <a:srgbClr val="000000"/>
                </a:solidFill>
                <a:ea typeface="Arial" charset="0"/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a typeface="Arial" charset="0"/>
                <a:cs typeface="Arial" charset="0"/>
              </a:rPr>
              <a:t>$ 112,128,000</a:t>
            </a:r>
            <a:endParaRPr lang="en-US" sz="2000" dirty="0">
              <a:solidFill>
                <a:srgbClr val="000000"/>
              </a:solidFill>
              <a:effectLst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91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CCGT Plant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7E68-F78E-BC40-9B48-D83E2AAF7F1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65021"/>
              </p:ext>
            </p:extLst>
          </p:nvPr>
        </p:nvGraphicFramePr>
        <p:xfrm>
          <a:off x="457199" y="1484787"/>
          <a:ext cx="8147251" cy="36003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97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5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50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1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Year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CCGT Plant Investment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(A)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Coal Plant Investment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(B)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CCGT Plant Production Cost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(C)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Coal Plant Production Cost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(D)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Incremental Net Cash Flow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(A)-(B)+(C)-(D)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$266,500,000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$ 510,500,000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- $ 244,000,000 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$ 72,816,624 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$ 41,255,220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$ 31,561,404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$ 72,816,624 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$ 41,255,220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$ 31,561,404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$ 72,816,624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$ 41,255,220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$ 31,561,404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$ 72,816,624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$ 41,255,220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$ 31,561,404</a:t>
                      </a:r>
                      <a:endParaRPr lang="en-US" sz="2400" dirty="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199" y="5661248"/>
            <a:ext cx="2981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ea typeface="Arial" charset="0"/>
                <a:cs typeface="Arial" charset="0"/>
                <a:sym typeface="Wingdings"/>
              </a:rPr>
              <a:t> IRR =</a:t>
            </a:r>
            <a:r>
              <a:rPr lang="en-US" sz="2800">
                <a:ea typeface="Arial" charset="0"/>
                <a:cs typeface="Arial" charset="0"/>
              </a:rPr>
              <a:t>12.56%. </a:t>
            </a:r>
          </a:p>
        </p:txBody>
      </p:sp>
    </p:spTree>
    <p:extLst>
      <p:ext uri="{BB962C8B-B14F-4D97-AF65-F5344CB8AC3E}">
        <p14:creationId xmlns:p14="http://schemas.microsoft.com/office/powerpoint/2010/main" val="103870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CCGT Plant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7E68-F78E-BC40-9B48-D83E2AAF7F1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1447800"/>
            <a:ext cx="64389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01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CCGT Plant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707-4391-5D46-92DC-5952C21651F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1473200"/>
            <a:ext cx="64643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64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Wind farm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707-4391-5D46-92DC-5952C21651F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93265"/>
              </p:ext>
            </p:extLst>
          </p:nvPr>
        </p:nvGraphicFramePr>
        <p:xfrm>
          <a:off x="1043608" y="1340889"/>
          <a:ext cx="4896628" cy="254696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3147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6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Investment cost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 919 $/kW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Expected plant life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30 years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Heat rate at nominal output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Expected fuel cost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43608" y="4045306"/>
            <a:ext cx="73448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Arial" charset="0"/>
                <a:cs typeface="Arial" charset="0"/>
              </a:rPr>
              <a:t>Initial investment cost : </a:t>
            </a:r>
          </a:p>
          <a:p>
            <a:r>
              <a:rPr lang="en-US" dirty="0">
                <a:ea typeface="Arial" charset="0"/>
                <a:cs typeface="Arial" charset="0"/>
              </a:rPr>
              <a:t>	919 $/kW x 100 MW = $ 91,900,000 </a:t>
            </a:r>
          </a:p>
          <a:p>
            <a:r>
              <a:rPr lang="en-US" dirty="0">
                <a:ea typeface="Arial" charset="0"/>
                <a:cs typeface="Arial" charset="0"/>
              </a:rPr>
              <a:t>Annual production: </a:t>
            </a:r>
          </a:p>
          <a:p>
            <a:r>
              <a:rPr lang="en-US" dirty="0">
                <a:ea typeface="Arial" charset="0"/>
                <a:cs typeface="Arial" charset="0"/>
              </a:rPr>
              <a:t>	0.35 x 100 MW x 8760 hours/year = 306,600 MWh</a:t>
            </a:r>
          </a:p>
          <a:p>
            <a:r>
              <a:rPr lang="en-US" dirty="0">
                <a:ea typeface="Arial" charset="0"/>
                <a:cs typeface="Arial" charset="0"/>
              </a:rPr>
              <a:t>Annual revenue:</a:t>
            </a:r>
          </a:p>
          <a:p>
            <a:r>
              <a:rPr lang="en-US" dirty="0">
                <a:ea typeface="Arial" charset="0"/>
                <a:cs typeface="Arial" charset="0"/>
              </a:rPr>
              <a:t>	306,600 MWh x 32 $/MWh =  $ 9,811,200</a:t>
            </a:r>
          </a:p>
          <a:p>
            <a:endParaRPr lang="en-US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54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Wind farm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B707-4391-5D46-92DC-5952C21651F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60330"/>
              </p:ext>
            </p:extLst>
          </p:nvPr>
        </p:nvGraphicFramePr>
        <p:xfrm>
          <a:off x="971601" y="1700806"/>
          <a:ext cx="7056785" cy="324035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0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1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4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Year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Investment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Production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Production cost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Revenue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Net Cash Flow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$ 91,900,000  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-  $ 91,900,000  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306,600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$ 9,811,200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$ 9,811,200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306,600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$ 9,811,200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$ 9,811,200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306,600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$ 9,811,200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$ 9,811,200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…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306,600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$ 9,811,200</a:t>
                      </a:r>
                      <a:endParaRPr lang="en-US" sz="240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$ 9,811,200</a:t>
                      </a:r>
                      <a:endParaRPr lang="en-US" sz="2400" dirty="0">
                        <a:effectLst/>
                        <a:latin typeface="Times New Roman" charset="0"/>
                        <a:ea typeface="Times" charset="0"/>
                      </a:endParaRPr>
                    </a:p>
                  </a:txBody>
                  <a:tcPr marL="53975" marR="539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59632" y="5452449"/>
            <a:ext cx="2581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ea typeface="Arial" charset="0"/>
                <a:cs typeface="Arial" charset="0"/>
                <a:sym typeface="Wingdings"/>
              </a:rPr>
              <a:t> IRR =</a:t>
            </a:r>
            <a:r>
              <a:rPr lang="en-US" sz="2400">
                <a:ea typeface="Arial" charset="0"/>
                <a:cs typeface="Arial" charset="0"/>
              </a:rPr>
              <a:t>10.08%. </a:t>
            </a:r>
          </a:p>
        </p:txBody>
      </p:sp>
    </p:spTree>
    <p:extLst>
      <p:ext uri="{BB962C8B-B14F-4D97-AF65-F5344CB8AC3E}">
        <p14:creationId xmlns:p14="http://schemas.microsoft.com/office/powerpoint/2010/main" val="859688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Retiring generation capacity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Once a plant has been built:</a:t>
            </a:r>
          </a:p>
          <a:p>
            <a:pPr lvl="1"/>
            <a:r>
              <a:rPr lang="en-GB" sz="2000" dirty="0"/>
              <a:t>Most of the investment cost becomes a sunk cost</a:t>
            </a:r>
          </a:p>
          <a:p>
            <a:pPr lvl="1"/>
            <a:r>
              <a:rPr lang="en-GB" sz="2000" dirty="0"/>
              <a:t>Sunk costs are irrelevant in further decisions</a:t>
            </a:r>
          </a:p>
          <a:p>
            <a:r>
              <a:rPr lang="en-GB" sz="2400" dirty="0"/>
              <a:t>A plant will be retired if it no longer recovers its operating cost and is not likely to do so in the future</a:t>
            </a:r>
          </a:p>
          <a:p>
            <a:r>
              <a:rPr lang="en-GB" sz="2400" dirty="0"/>
              <a:t>Examples:</a:t>
            </a:r>
          </a:p>
          <a:p>
            <a:pPr lvl="1"/>
            <a:r>
              <a:rPr lang="en-GB" sz="2000" dirty="0"/>
              <a:t>Operating cost increases because fuel cost increases</a:t>
            </a:r>
          </a:p>
          <a:p>
            <a:pPr lvl="1"/>
            <a:r>
              <a:rPr lang="en-GB" sz="2000" dirty="0"/>
              <a:t>Plant utilization and/or energy price decrease because cheaper plants become available</a:t>
            </a:r>
          </a:p>
          <a:p>
            <a:r>
              <a:rPr lang="en-GB" sz="2400" dirty="0"/>
              <a:t>Decision based only on prediction of future revenues and costs</a:t>
            </a:r>
          </a:p>
          <a:p>
            <a:r>
              <a:rPr lang="en-GB" sz="2400" dirty="0"/>
              <a:t>Technical fitness and lifetime are irrelevant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96BC6E-C6FD-F344-A261-6DE54E7A4867}" type="slidenum">
              <a:rPr lang="en-US"/>
              <a:pPr/>
              <a:t>18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Effect of a cyclical demand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Basic microeconomics:</a:t>
            </a:r>
          </a:p>
          <a:p>
            <a:pPr lvl="1"/>
            <a:r>
              <a:rPr lang="en-GB"/>
              <a:t>If demand increases or supply decreases (because plants are retired) prices will increase</a:t>
            </a:r>
          </a:p>
          <a:p>
            <a:pPr lvl="1"/>
            <a:r>
              <a:rPr lang="en-GB"/>
              <a:t>If prices increase, investment projects become more profitable</a:t>
            </a:r>
          </a:p>
          <a:p>
            <a:pPr lvl="1"/>
            <a:r>
              <a:rPr lang="en-GB"/>
              <a:t>New generating plants are built</a:t>
            </a:r>
          </a:p>
          <a:p>
            <a:r>
              <a:rPr lang="en-GB"/>
              <a:t>Difficulties</a:t>
            </a:r>
          </a:p>
          <a:p>
            <a:pPr lvl="1"/>
            <a:r>
              <a:rPr lang="en-GB"/>
              <a:t>Demand for electricity is cyclical</a:t>
            </a:r>
          </a:p>
          <a:p>
            <a:pPr lvl="1"/>
            <a:r>
              <a:rPr lang="en-GB"/>
              <a:t>Electrical energy cannot be stored economically</a:t>
            </a:r>
          </a:p>
          <a:p>
            <a:pPr lvl="1"/>
            <a:r>
              <a:rPr lang="en-GB"/>
              <a:t>Must forecast utilization factor for each plant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56C61-FA59-EA4F-BA09-BA2995EE29F4}" type="slidenum">
              <a:rPr lang="en-US"/>
              <a:pPr/>
              <a:t>19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investor’s perspective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Generation is no longer a monopoly activity</a:t>
            </a:r>
          </a:p>
          <a:p>
            <a:pPr lvl="1"/>
            <a:r>
              <a:rPr lang="en-GB" dirty="0"/>
              <a:t>No captive customers</a:t>
            </a:r>
          </a:p>
          <a:p>
            <a:pPr lvl="1"/>
            <a:r>
              <a:rPr lang="en-GB" dirty="0"/>
              <a:t>Competing companies with other technologies</a:t>
            </a:r>
          </a:p>
          <a:p>
            <a:r>
              <a:rPr lang="en-GB" dirty="0"/>
              <a:t>Will a new plant generate enough profit from the sale of energy to justify the investment?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88C20-D008-C447-B065-79646C5EAA47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Load Duration Curve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2CF610-2927-0340-91B0-6C814313BB3C}" type="slidenum">
              <a:rPr lang="en-US"/>
              <a:pPr/>
              <a:t>20</a:t>
            </a:fld>
            <a:endParaRPr lang="en-US"/>
          </a:p>
        </p:txBody>
      </p:sp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97013"/>
            <a:ext cx="8534400" cy="520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2057400" y="1981200"/>
            <a:ext cx="617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8000"/>
                </a:solidFill>
              </a:rPr>
              <a:t>PJM (Pennsylvania Jersey Maryland) system in 1999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457200" y="1081088"/>
            <a:ext cx="822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Number of hours per year during which the demand exceeds a certain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Effect of cyclical demand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Peak load is much higher than average load</a:t>
            </a:r>
          </a:p>
          <a:p>
            <a:r>
              <a:rPr lang="en-GB" dirty="0"/>
              <a:t>Total installed capacity must be much higher than average load</a:t>
            </a:r>
          </a:p>
          <a:p>
            <a:r>
              <a:rPr lang="en-GB" dirty="0"/>
              <a:t>Cheap generators operate most of the time</a:t>
            </a:r>
          </a:p>
          <a:p>
            <a:r>
              <a:rPr lang="en-GB" dirty="0"/>
              <a:t>More expensive generators operate during only a fraction of the time</a:t>
            </a:r>
          </a:p>
          <a:p>
            <a:r>
              <a:rPr lang="en-GB" dirty="0"/>
              <a:t>Prices will be higher during periods of high demand</a:t>
            </a:r>
          </a:p>
          <a:p>
            <a:r>
              <a:rPr lang="en-GB" dirty="0"/>
              <a:t>Competition will be limited during periods of high demand because most generators are already fully loaded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2B654-7AE3-4C42-993C-C58B0ADC7D4A}" type="slidenum">
              <a:rPr lang="en-US"/>
              <a:pPr/>
              <a:t>21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Price duration curve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2EA2-E3B3-D14F-BE16-4C0B4D2B77E4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027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684880"/>
              </p:ext>
            </p:extLst>
          </p:nvPr>
        </p:nvGraphicFramePr>
        <p:xfrm>
          <a:off x="1352550" y="1549400"/>
          <a:ext cx="64389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6" name="Worksheet" r:id="rId3" imgW="9918700" imgH="7035800" progId="Excel.Sheet.8">
                  <p:embed/>
                </p:oleObj>
              </mc:Choice>
              <mc:Fallback>
                <p:oleObj name="Worksheet" r:id="rId3" imgW="9918700" imgH="70358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1549400"/>
                        <a:ext cx="6438900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706438" y="5712768"/>
            <a:ext cx="7622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400">
                <a:solidFill>
                  <a:srgbClr val="000000"/>
                </a:solidFill>
              </a:rPr>
              <a:t>Actual peak price reached $1000/MWh for a few hours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3216275" y="2286000"/>
            <a:ext cx="227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000">
                <a:solidFill>
                  <a:srgbClr val="000000"/>
                </a:solidFill>
              </a:rPr>
              <a:t>PJM system, 1999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 2018 D. Kirschen and the University of Washington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00"/>
                </a:solidFill>
              </a:rPr>
              <a:t>What about the most expensive unit?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</a:rPr>
              <a:t>In a competitive market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Market price set by marginal cost of marginal generator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Infra marginal generators collect an economic profit because their marginal cost is less than the market price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Economic profit pays the fixed costs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Marginal generator does not collect any economic profit</a:t>
            </a:r>
          </a:p>
          <a:p>
            <a:pPr lvl="1"/>
            <a:r>
              <a:rPr lang="en-GB" sz="2000" dirty="0">
                <a:solidFill>
                  <a:srgbClr val="000000"/>
                </a:solidFill>
              </a:rPr>
              <a:t>Marginal generator does not pay its fixed costs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55BBF9-86C0-DA4A-893D-1D3D85B812E6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03780" name="Group 4"/>
          <p:cNvGrpSpPr>
            <a:grpSpLocks/>
          </p:cNvGrpSpPr>
          <p:nvPr/>
        </p:nvGrpSpPr>
        <p:grpSpPr bwMode="auto">
          <a:xfrm>
            <a:off x="5303838" y="5257800"/>
            <a:ext cx="2027237" cy="801688"/>
            <a:chOff x="3341" y="3312"/>
            <a:chExt cx="1277" cy="505"/>
          </a:xfrm>
        </p:grpSpPr>
        <p:sp>
          <p:nvSpPr>
            <p:cNvPr id="203781" name="Text Box 5"/>
            <p:cNvSpPr txBox="1">
              <a:spLocks noChangeArrowheads="1"/>
            </p:cNvSpPr>
            <p:nvPr/>
          </p:nvSpPr>
          <p:spPr bwMode="auto">
            <a:xfrm>
              <a:off x="3341" y="3586"/>
              <a:ext cx="12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GB">
                  <a:solidFill>
                    <a:srgbClr val="000000"/>
                  </a:solidFill>
                </a:rPr>
                <a:t>Marginal producer</a:t>
              </a:r>
              <a:endParaRPr lang="en-GB" sz="2000">
                <a:solidFill>
                  <a:srgbClr val="000000"/>
                </a:solidFill>
              </a:endParaRPr>
            </a:p>
          </p:txBody>
        </p:sp>
        <p:sp>
          <p:nvSpPr>
            <p:cNvPr id="203782" name="Line 6"/>
            <p:cNvSpPr>
              <a:spLocks noChangeShapeType="1"/>
            </p:cNvSpPr>
            <p:nvPr/>
          </p:nvSpPr>
          <p:spPr bwMode="auto">
            <a:xfrm flipV="1">
              <a:off x="3976" y="3312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4945063" y="1905000"/>
            <a:ext cx="760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000">
                <a:solidFill>
                  <a:srgbClr val="000000"/>
                </a:solidFill>
                <a:latin typeface="Helvetica" charset="0"/>
              </a:rPr>
              <a:t>Price</a:t>
            </a:r>
            <a:endParaRPr lang="en-GB" sz="2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3786" name="Line 10"/>
          <p:cNvSpPr>
            <a:spLocks noChangeShapeType="1"/>
          </p:cNvSpPr>
          <p:nvPr/>
        </p:nvSpPr>
        <p:spPr bwMode="auto">
          <a:xfrm>
            <a:off x="4889500" y="5087938"/>
            <a:ext cx="2773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 flipV="1">
            <a:off x="4884738" y="2124075"/>
            <a:ext cx="0" cy="2973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3788" name="Rectangle 12"/>
          <p:cNvSpPr>
            <a:spLocks noChangeArrowheads="1"/>
          </p:cNvSpPr>
          <p:nvPr/>
        </p:nvSpPr>
        <p:spPr bwMode="auto">
          <a:xfrm>
            <a:off x="7747000" y="4903788"/>
            <a:ext cx="114454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000">
                <a:solidFill>
                  <a:srgbClr val="000000"/>
                </a:solidFill>
                <a:latin typeface="Helvetica" charset="0"/>
              </a:rPr>
              <a:t>Quantity</a:t>
            </a:r>
            <a:endParaRPr lang="en-GB" sz="2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3789" name="Freeform 13"/>
          <p:cNvSpPr>
            <a:spLocks/>
          </p:cNvSpPr>
          <p:nvPr/>
        </p:nvSpPr>
        <p:spPr bwMode="auto">
          <a:xfrm>
            <a:off x="4883150" y="2420888"/>
            <a:ext cx="2353146" cy="2016224"/>
          </a:xfrm>
          <a:custGeom>
            <a:avLst/>
            <a:gdLst>
              <a:gd name="T0" fmla="*/ 0 w 1744"/>
              <a:gd name="T1" fmla="*/ 1248 h 1248"/>
              <a:gd name="T2" fmla="*/ 768 w 1744"/>
              <a:gd name="T3" fmla="*/ 1048 h 1248"/>
              <a:gd name="T4" fmla="*/ 1336 w 1744"/>
              <a:gd name="T5" fmla="*/ 584 h 1248"/>
              <a:gd name="T6" fmla="*/ 1744 w 1744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4" h="1248">
                <a:moveTo>
                  <a:pt x="0" y="1248"/>
                </a:moveTo>
                <a:cubicBezTo>
                  <a:pt x="127" y="1214"/>
                  <a:pt x="545" y="1158"/>
                  <a:pt x="768" y="1048"/>
                </a:cubicBezTo>
                <a:cubicBezTo>
                  <a:pt x="990" y="937"/>
                  <a:pt x="1173" y="758"/>
                  <a:pt x="1336" y="584"/>
                </a:cubicBezTo>
                <a:cubicBezTo>
                  <a:pt x="1498" y="409"/>
                  <a:pt x="1659" y="121"/>
                  <a:pt x="1744" y="0"/>
                </a:cubicBezTo>
              </a:path>
            </a:pathLst>
          </a:custGeom>
          <a:noFill/>
          <a:ln w="19050" cap="flat" cmpd="sng">
            <a:solidFill>
              <a:srgbClr val="FF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3790" name="Rectangle 14"/>
          <p:cNvSpPr>
            <a:spLocks noChangeArrowheads="1"/>
          </p:cNvSpPr>
          <p:nvPr/>
        </p:nvSpPr>
        <p:spPr bwMode="auto">
          <a:xfrm>
            <a:off x="7059613" y="1963738"/>
            <a:ext cx="93935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000">
                <a:solidFill>
                  <a:srgbClr val="000000"/>
                </a:solidFill>
                <a:latin typeface="Helvetica" charset="0"/>
              </a:rPr>
              <a:t>supply</a:t>
            </a:r>
            <a:endParaRPr lang="en-GB" sz="2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3791" name="Rectangle 15"/>
          <p:cNvSpPr>
            <a:spLocks noChangeArrowheads="1"/>
          </p:cNvSpPr>
          <p:nvPr/>
        </p:nvSpPr>
        <p:spPr bwMode="auto">
          <a:xfrm>
            <a:off x="6945313" y="4371975"/>
            <a:ext cx="110960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000">
                <a:solidFill>
                  <a:srgbClr val="000000"/>
                </a:solidFill>
                <a:latin typeface="Helvetica" charset="0"/>
              </a:rPr>
              <a:t>demand</a:t>
            </a:r>
            <a:endParaRPr lang="en-GB" sz="2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3792" name="Line 16"/>
          <p:cNvSpPr>
            <a:spLocks noChangeShapeType="1"/>
          </p:cNvSpPr>
          <p:nvPr/>
        </p:nvSpPr>
        <p:spPr bwMode="auto">
          <a:xfrm>
            <a:off x="5287963" y="2439988"/>
            <a:ext cx="1912937" cy="2528887"/>
          </a:xfrm>
          <a:prstGeom prst="line">
            <a:avLst/>
          </a:prstGeom>
          <a:noFill/>
          <a:ln w="28575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3794" name="Line 18"/>
          <p:cNvSpPr>
            <a:spLocks noChangeShapeType="1"/>
          </p:cNvSpPr>
          <p:nvPr/>
        </p:nvSpPr>
        <p:spPr bwMode="auto">
          <a:xfrm>
            <a:off x="6311900" y="3810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3795" name="Line 19"/>
          <p:cNvSpPr>
            <a:spLocks noChangeShapeType="1"/>
          </p:cNvSpPr>
          <p:nvPr/>
        </p:nvSpPr>
        <p:spPr bwMode="auto">
          <a:xfrm flipH="1">
            <a:off x="4876800" y="3771900"/>
            <a:ext cx="142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3797" name="AutoShape 21"/>
          <p:cNvSpPr>
            <a:spLocks/>
          </p:cNvSpPr>
          <p:nvPr/>
        </p:nvSpPr>
        <p:spPr bwMode="auto">
          <a:xfrm rot="16200000" flipV="1">
            <a:off x="5523525" y="4245075"/>
            <a:ext cx="167028" cy="1415200"/>
          </a:xfrm>
          <a:prstGeom prst="rightBrace">
            <a:avLst>
              <a:gd name="adj1" fmla="val 33150"/>
              <a:gd name="adj2" fmla="val 50000"/>
            </a:avLst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3798" name="Text Box 22"/>
          <p:cNvSpPr txBox="1">
            <a:spLocks noChangeArrowheads="1"/>
          </p:cNvSpPr>
          <p:nvPr/>
        </p:nvSpPr>
        <p:spPr bwMode="auto">
          <a:xfrm>
            <a:off x="5004048" y="4664169"/>
            <a:ext cx="12241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1200" dirty="0">
                <a:solidFill>
                  <a:srgbClr val="000000"/>
                </a:solidFill>
              </a:rPr>
              <a:t>Infra-marginal 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203800" name="Line 24"/>
          <p:cNvSpPr>
            <a:spLocks noChangeShapeType="1"/>
          </p:cNvSpPr>
          <p:nvPr/>
        </p:nvSpPr>
        <p:spPr bwMode="auto">
          <a:xfrm flipH="1">
            <a:off x="5220072" y="3771900"/>
            <a:ext cx="12328" cy="59320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3801" name="Line 25"/>
          <p:cNvSpPr>
            <a:spLocks noChangeShapeType="1"/>
          </p:cNvSpPr>
          <p:nvPr/>
        </p:nvSpPr>
        <p:spPr bwMode="auto">
          <a:xfrm flipH="1">
            <a:off x="5257800" y="3962400"/>
            <a:ext cx="2108200" cy="2032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3803" name="Text Box 27"/>
          <p:cNvSpPr txBox="1">
            <a:spLocks noChangeArrowheads="1"/>
          </p:cNvSpPr>
          <p:nvPr/>
        </p:nvSpPr>
        <p:spPr bwMode="auto">
          <a:xfrm>
            <a:off x="7315200" y="3655110"/>
            <a:ext cx="11981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>
                <a:solidFill>
                  <a:srgbClr val="000000"/>
                </a:solidFill>
              </a:rPr>
              <a:t>Economic </a:t>
            </a:r>
          </a:p>
          <a:p>
            <a:pPr eaLnBrk="0" hangingPunct="0">
              <a:spcBef>
                <a:spcPct val="0"/>
              </a:spcBef>
            </a:pPr>
            <a:r>
              <a:rPr lang="en-GB">
                <a:solidFill>
                  <a:srgbClr val="000000"/>
                </a:solidFill>
              </a:rPr>
              <a:t>profit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 2018 D. Kirschen and the University of Washington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03793" name="Oval 17"/>
          <p:cNvSpPr>
            <a:spLocks noChangeArrowheads="1"/>
          </p:cNvSpPr>
          <p:nvPr/>
        </p:nvSpPr>
        <p:spPr bwMode="auto">
          <a:xfrm>
            <a:off x="6228184" y="3717032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about the most expensive unit?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Because of the cyclical demand, most units will be infra-marginal during part of the year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Most unit will therefore have an opportunity to recover their fixed costs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The unit that only runs a few hours a year to meet the peak demand is never infra-marginal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It must recover its costs by incorporating them in its price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Must be recovered over a few hours only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Prices are very high during these periods (price spikes)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Possible because market is not competitive during these periods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What if the yearly peak demand is lower than expected?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B65E7-EB21-9A4F-ABC7-F1139D45CD44}" type="slidenum">
              <a:rPr lang="en-US"/>
              <a:pPr/>
              <a:t>24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Retirement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Aging 50 MW plant</a:t>
            </a:r>
          </a:p>
          <a:p>
            <a:r>
              <a:rPr lang="en-US" dirty="0"/>
              <a:t>Heat rate: 12,000 BTU/kWh</a:t>
            </a:r>
          </a:p>
          <a:p>
            <a:r>
              <a:rPr lang="en-US" dirty="0"/>
              <a:t>Fuel cost: 3.00 $/MBTU</a:t>
            </a:r>
          </a:p>
          <a:p>
            <a:r>
              <a:rPr lang="en-US" dirty="0"/>
              <a:t>Fixed cost: $280,000 per year</a:t>
            </a:r>
          </a:p>
          <a:p>
            <a:r>
              <a:rPr lang="en-US" dirty="0"/>
              <a:t>Revenue required to cover the total operating cost: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007E68-F78E-BC40-9B48-D83E2AAF7F1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5995" y="4941168"/>
            <a:ext cx="81908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ea typeface="Arial" charset="0"/>
                <a:cs typeface="Arial" charset="0"/>
              </a:rPr>
              <a:t>Production [MWh] x bid [$/MWh] = </a:t>
            </a:r>
          </a:p>
          <a:p>
            <a:r>
              <a:rPr lang="en-US" dirty="0">
                <a:ea typeface="Arial" charset="0"/>
                <a:cs typeface="Arial" charset="0"/>
              </a:rPr>
              <a:t>fixed cost [$] + production [MWh] x heat rate [Btu/kWh] x fuel cost [$/</a:t>
            </a:r>
            <a:r>
              <a:rPr lang="en-US" dirty="0" err="1">
                <a:ea typeface="Arial" charset="0"/>
                <a:cs typeface="Arial" charset="0"/>
              </a:rPr>
              <a:t>MBtu</a:t>
            </a:r>
            <a:r>
              <a:rPr lang="en-US" dirty="0">
                <a:ea typeface="Arial" charset="0"/>
                <a:cs typeface="Arial" charset="0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706257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 Retirement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07E68-F78E-BC40-9B48-D83E2AAF7F1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14909"/>
            <a:ext cx="8784976" cy="414748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5576" y="5681584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Arial" charset="0"/>
                <a:cs typeface="Arial" charset="0"/>
              </a:rPr>
              <a:t>Compare with the marginal cost of production </a:t>
            </a:r>
            <a:r>
              <a:rPr lang="en-US" sz="2000">
                <a:ea typeface="Arial" charset="0"/>
                <a:cs typeface="Arial" charset="0"/>
              </a:rPr>
              <a:t>of 36 </a:t>
            </a:r>
            <a:r>
              <a:rPr lang="en-US" sz="2000" dirty="0">
                <a:ea typeface="Arial" charset="0"/>
                <a:cs typeface="Arial" charset="0"/>
              </a:rPr>
              <a:t>$/MWh </a:t>
            </a:r>
          </a:p>
        </p:txBody>
      </p:sp>
    </p:spTree>
    <p:extLst>
      <p:ext uri="{BB962C8B-B14F-4D97-AF65-F5344CB8AC3E}">
        <p14:creationId xmlns:p14="http://schemas.microsoft.com/office/powerpoint/2010/main" val="216758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E3DE4-638D-684D-AC9A-3844CF62A5F9}" type="slidenum">
              <a:rPr lang="en-US"/>
              <a:pPr/>
              <a:t>27</a:t>
            </a:fld>
            <a:endParaRPr lang="en-US"/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971550" y="3093244"/>
            <a:ext cx="771525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800" dirty="0">
                <a:solidFill>
                  <a:srgbClr val="000000"/>
                </a:solidFill>
              </a:rPr>
              <a:t>The consumer’s perspective </a:t>
            </a:r>
            <a:endParaRPr lang="en-US" sz="3400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Meeting the peak demand	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 a competitive environment, there is no obligation on generating companies to build enough capacity to meet the peak demand</a:t>
            </a:r>
          </a:p>
          <a:p>
            <a:pPr lvl="1"/>
            <a:r>
              <a:rPr lang="en-GB" dirty="0"/>
              <a:t>The “regulatory compact” no longer applies to generators</a:t>
            </a:r>
          </a:p>
          <a:p>
            <a:r>
              <a:rPr lang="en-GB" dirty="0"/>
              <a:t>Rely on price signals to encourage investments</a:t>
            </a:r>
          </a:p>
          <a:p>
            <a:r>
              <a:rPr lang="en-GB" dirty="0"/>
              <a:t>What if no generation company wants to own the most expensive unit that runs only a few hours a year?</a:t>
            </a:r>
          </a:p>
          <a:p>
            <a:pPr lvl="1"/>
            <a:r>
              <a:rPr lang="en-GB" dirty="0"/>
              <a:t>Owning that plant is not very profitable and risky</a:t>
            </a:r>
          </a:p>
          <a:p>
            <a:r>
              <a:rPr lang="en-GB" dirty="0"/>
              <a:t>Will there be enough generation capacity available to meet the reliability expectations?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28188C-BB42-2F4F-A65A-E49E830AA017}" type="slidenum">
              <a:rPr lang="en-US"/>
              <a:pPr/>
              <a:t>28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Consequences of not meeting the peak demand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Load must be shed (i.e. customers temporarily disconnected)</a:t>
            </a:r>
          </a:p>
          <a:p>
            <a:r>
              <a:rPr lang="en-GB" sz="2800" dirty="0"/>
              <a:t>Cost of these interruptions: Value of Lost Load (VOLL)</a:t>
            </a:r>
          </a:p>
          <a:p>
            <a:r>
              <a:rPr lang="en-GB" sz="2800" dirty="0"/>
              <a:t>VOLL is about 100 times larger than the average cost of electricity</a:t>
            </a:r>
          </a:p>
          <a:p>
            <a:r>
              <a:rPr lang="en-GB" sz="2800" dirty="0"/>
              <a:t>Customers have a much stronger interest in having enough generation capacity than generators</a:t>
            </a:r>
          </a:p>
          <a:p>
            <a:r>
              <a:rPr lang="en-GB" sz="2800" dirty="0"/>
              <a:t>Customers may be willing to pay extra to guarantee that there will be enough capacity available</a:t>
            </a:r>
          </a:p>
          <a:p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DB9037-D006-E04F-A616-3D0E135A1107}" type="slidenum">
              <a:rPr lang="en-US"/>
              <a:pPr/>
              <a:t>29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consumer’s perspective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a competitive environment, no generator is responsible for serving all the consumers</a:t>
            </a:r>
          </a:p>
          <a:p>
            <a:r>
              <a:rPr lang="en-GB" dirty="0"/>
              <a:t>Will selling electrical energy be sufficiently profitable to encourage investors  to build enough generation capacity?</a:t>
            </a:r>
          </a:p>
          <a:p>
            <a:r>
              <a:rPr lang="en-GB" dirty="0"/>
              <a:t>Do investors need an extra incentive to build enough generation capacity?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88C20-D008-C447-B065-79646C5EAA47}" type="slidenum">
              <a:rPr lang="en-US"/>
              <a:pPr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389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Capacity incentives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Advantages</a:t>
            </a:r>
          </a:p>
          <a:p>
            <a:pPr lvl="1"/>
            <a:r>
              <a:rPr lang="en-GB"/>
              <a:t>Capacity insurance policy: pay a little bit regularly to avoid a major problem</a:t>
            </a:r>
          </a:p>
          <a:p>
            <a:r>
              <a:rPr lang="en-GB"/>
              <a:t>Disadvantages</a:t>
            </a:r>
          </a:p>
          <a:p>
            <a:pPr lvl="1"/>
            <a:r>
              <a:rPr lang="en-GB"/>
              <a:t>Less economically efficient behaviour</a:t>
            </a:r>
          </a:p>
          <a:p>
            <a:pPr lvl="1"/>
            <a:r>
              <a:rPr lang="en-GB"/>
              <a:t>How much should generators be paid per MW?</a:t>
            </a:r>
            <a:br>
              <a:rPr lang="en-GB"/>
            </a:br>
            <a:r>
              <a:rPr lang="en-GB"/>
              <a:t>Or</a:t>
            </a:r>
          </a:p>
          <a:p>
            <a:pPr lvl="1"/>
            <a:r>
              <a:rPr lang="en-GB"/>
              <a:t>How much capacity should be available?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7FADF-B08D-E54B-9578-3A6E061869BF}" type="slidenum">
              <a:rPr lang="en-US"/>
              <a:pPr/>
              <a:t>30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Capacity incentives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Capacity payments</a:t>
            </a:r>
          </a:p>
          <a:p>
            <a:pPr lvl="1"/>
            <a:r>
              <a:rPr lang="en-GB" dirty="0"/>
              <a:t>Pay generators a fixed rate per MW of capacity available</a:t>
            </a:r>
          </a:p>
          <a:p>
            <a:pPr lvl="1"/>
            <a:r>
              <a:rPr lang="en-GB" dirty="0"/>
              <a:t>Encourages them to keep available plants that don’t generate many MWh</a:t>
            </a:r>
          </a:p>
          <a:p>
            <a:r>
              <a:rPr lang="en-GB" dirty="0"/>
              <a:t>Capacity market</a:t>
            </a:r>
          </a:p>
          <a:p>
            <a:pPr lvl="1"/>
            <a:r>
              <a:rPr lang="en-GB" dirty="0"/>
              <a:t>Regulator determines the generation capacity required to meet a reliability target</a:t>
            </a:r>
          </a:p>
          <a:p>
            <a:pPr lvl="1"/>
            <a:r>
              <a:rPr lang="en-GB" dirty="0"/>
              <a:t>Consumers must all “buy” their share of this capacity</a:t>
            </a:r>
          </a:p>
          <a:p>
            <a:pPr lvl="1"/>
            <a:r>
              <a:rPr lang="en-GB" dirty="0"/>
              <a:t>Generators bid to provide this capacity</a:t>
            </a:r>
          </a:p>
          <a:p>
            <a:pPr lvl="1"/>
            <a:r>
              <a:rPr lang="en-GB" dirty="0"/>
              <a:t>Price paid depends on how much capacity is offered</a:t>
            </a:r>
          </a:p>
          <a:p>
            <a:pPr lvl="1"/>
            <a:r>
              <a:rPr lang="en-GB" dirty="0"/>
              <a:t>Consider demand response in the capacity market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665DD8-41D9-CF44-86BE-6C603E060E8F}" type="slidenum">
              <a:rPr lang="en-US"/>
              <a:pPr/>
              <a:t>31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/>
              <a:t>The Investor’s Perspective</a:t>
            </a: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19863"/>
            <a:ext cx="2133600" cy="365125"/>
          </a:xfrm>
        </p:spPr>
        <p:txBody>
          <a:bodyPr/>
          <a:lstStyle/>
          <a:p>
            <a:fld id="{E699960F-EDFC-A242-822C-0BC56A92DA41}" type="slidenum">
              <a:rPr lang="en-US"/>
              <a:pPr/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016625"/>
            <a:ext cx="3332163" cy="365125"/>
          </a:xfrm>
        </p:spPr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1: Investing in a coal plant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962400"/>
            <a:ext cx="8229600" cy="2163763"/>
          </a:xfrm>
        </p:spPr>
        <p:txBody>
          <a:bodyPr/>
          <a:lstStyle/>
          <a:p>
            <a:r>
              <a:rPr lang="en-GB"/>
              <a:t>Is it worth building a 500MW plant?</a:t>
            </a:r>
          </a:p>
          <a:p>
            <a:r>
              <a:rPr lang="en-GB"/>
              <a:t>Assume a utilization factor of 80%</a:t>
            </a:r>
          </a:p>
          <a:p>
            <a:r>
              <a:rPr lang="en-GB"/>
              <a:t>Assume average price of electrical energy is 32 $/MWh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AE0701-C2EC-3D4E-B41A-62E181675B95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191492" name="Object 4"/>
          <p:cNvGraphicFramePr>
            <a:graphicFrameLocks noChangeAspect="1"/>
          </p:cNvGraphicFramePr>
          <p:nvPr/>
        </p:nvGraphicFramePr>
        <p:xfrm>
          <a:off x="1250950" y="1808163"/>
          <a:ext cx="6640513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22" name="Document" r:id="rId3" imgW="6638544" imgH="1850136" progId="Word.Document.8">
                  <p:embed/>
                </p:oleObj>
              </mc:Choice>
              <mc:Fallback>
                <p:oleObj name="Document" r:id="rId3" imgW="6638544" imgH="185013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1808163"/>
                        <a:ext cx="6640513" cy="184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2887663" y="1233488"/>
            <a:ext cx="3367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800">
                <a:solidFill>
                  <a:schemeClr val="bg1"/>
                </a:solidFill>
              </a:rPr>
              <a:t>Data for a coal plant</a:t>
            </a:r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Example 1 (continued)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8EDAE5-7CF2-A043-985E-D249659E7FD2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50069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</a:rPr>
              <a:t>Investment cost: </a:t>
            </a:r>
          </a:p>
          <a:p>
            <a:r>
              <a:rPr lang="en-GB" sz="2800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1021 $/kW x 500 MW = $510,500,000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457200" y="2489200"/>
            <a:ext cx="58324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</a:rPr>
              <a:t>Estimated annual production: </a:t>
            </a:r>
          </a:p>
          <a:p>
            <a:r>
              <a:rPr lang="en-GB" sz="2800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0.8 x 500 MW x 8760 h/year = 3,504,000 MWh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457200" y="3683000"/>
            <a:ext cx="75215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</a:rPr>
              <a:t>Estimated annual production cost: </a:t>
            </a:r>
          </a:p>
          <a:p>
            <a:r>
              <a:rPr lang="en-GB" sz="2800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3,504,000 MWh x 9419 Btu/kWh x 1.25 $/</a:t>
            </a:r>
            <a:r>
              <a:rPr lang="en-US" dirty="0" err="1">
                <a:solidFill>
                  <a:srgbClr val="000000"/>
                </a:solidFill>
              </a:rPr>
              <a:t>MBtu</a:t>
            </a:r>
            <a:r>
              <a:rPr lang="en-US" dirty="0">
                <a:solidFill>
                  <a:srgbClr val="000000"/>
                </a:solidFill>
              </a:rPr>
              <a:t> = $41, 255, 220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457200" y="4876800"/>
            <a:ext cx="56546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</a:rPr>
              <a:t>Estimated annual revenue: </a:t>
            </a:r>
          </a:p>
          <a:p>
            <a:r>
              <a:rPr lang="en-GB" sz="2800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3,504,000 MWh x 32 $/MWh = $112,128,000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 2018 D. Kirschen and the University of Washington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7" grpId="0"/>
      <p:bldP spid="192518" grpId="0"/>
      <p:bldP spid="1925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Example 1 (continued)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4E728D-A2B9-524B-B1F6-070364968887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945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814661"/>
              </p:ext>
            </p:extLst>
          </p:nvPr>
        </p:nvGraphicFramePr>
        <p:xfrm>
          <a:off x="212725" y="1524000"/>
          <a:ext cx="8716963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5" name="Document" r:id="rId3" imgW="8714232" imgH="2474976" progId="Word.Document.8">
                  <p:embed/>
                </p:oleObj>
              </mc:Choice>
              <mc:Fallback>
                <p:oleObj name="Document" r:id="rId3" imgW="8714232" imgH="2474976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1524000"/>
                        <a:ext cx="8716963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457200" y="4249738"/>
            <a:ext cx="66294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</a:rPr>
              <a:t>Total net cash flow over 30 years: </a:t>
            </a:r>
          </a:p>
          <a:p>
            <a:r>
              <a:rPr lang="en-GB" sz="2800" dirty="0">
                <a:solidFill>
                  <a:srgbClr val="000000"/>
                </a:solidFill>
              </a:rPr>
              <a:t>	-</a:t>
            </a:r>
            <a:r>
              <a:rPr lang="en-US" dirty="0">
                <a:solidFill>
                  <a:srgbClr val="000000"/>
                </a:solidFill>
              </a:rPr>
              <a:t> $510,500,000 + 30 x $70,872,780 = $1,615,683,400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Is this plant profitable enough?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© 2018 D. Kirschen and the University of Washington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 (continued)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Time value of money</a:t>
            </a:r>
          </a:p>
          <a:p>
            <a:pPr lvl="1"/>
            <a:r>
              <a:rPr lang="en-GB" dirty="0"/>
              <a:t>A dollar now is worth more to me than a dollar next year</a:t>
            </a:r>
            <a:br>
              <a:rPr lang="en-GB" dirty="0"/>
            </a:br>
            <a:r>
              <a:rPr lang="en-GB" dirty="0"/>
              <a:t>or</a:t>
            </a:r>
          </a:p>
          <a:p>
            <a:pPr lvl="1"/>
            <a:r>
              <a:rPr lang="en-GB" dirty="0"/>
              <a:t>How much interest should I be paid to invest my dollar for one year rather than spend it now?</a:t>
            </a:r>
          </a:p>
          <a:p>
            <a:pPr lvl="1"/>
            <a:r>
              <a:rPr lang="en-GB" dirty="0"/>
              <a:t>This interest should take inflation into account</a:t>
            </a:r>
          </a:p>
          <a:p>
            <a:r>
              <a:rPr lang="en-GB" dirty="0"/>
              <a:t>Apply this concept to investments</a:t>
            </a:r>
          </a:p>
          <a:p>
            <a:pPr lvl="1"/>
            <a:r>
              <a:rPr lang="en-GB" dirty="0"/>
              <a:t>Calculate Internal Rate of Return (IRR) of net cash flow stream</a:t>
            </a:r>
          </a:p>
          <a:p>
            <a:pPr lvl="2"/>
            <a:r>
              <a:rPr lang="en-GB" dirty="0"/>
              <a:t>Standard accounting formula (use a </a:t>
            </a:r>
            <a:r>
              <a:rPr lang="en-GB" dirty="0" err="1"/>
              <a:t>spreadsheet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Gives more weight to profit in the early years than in the later years</a:t>
            </a:r>
          </a:p>
          <a:p>
            <a:pPr lvl="1"/>
            <a:r>
              <a:rPr lang="en-GB" dirty="0"/>
              <a:t>Example: IRR = 13.58%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CA7CB4-4E00-3D4F-8A3C-C4C5DD057F7F}" type="slidenum">
              <a:rPr lang="en-US"/>
              <a:pPr/>
              <a:t>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1 (continued)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Is an IRR of 13.58% good enough?</a:t>
            </a:r>
          </a:p>
          <a:p>
            <a:pPr lvl="1"/>
            <a:r>
              <a:rPr lang="en-GB" dirty="0"/>
              <a:t>Compare it to the Minimum Acceptable Rate of Return (MARR) of the investor</a:t>
            </a:r>
          </a:p>
          <a:p>
            <a:pPr lvl="1"/>
            <a:r>
              <a:rPr lang="en-GB" dirty="0"/>
              <a:t>If IRR ≥ MARR </a:t>
            </a:r>
            <a:r>
              <a:rPr lang="en-GB" dirty="0">
                <a:sym typeface="Wingdings"/>
              </a:rPr>
              <a:t></a:t>
            </a:r>
            <a:r>
              <a:rPr lang="en-GB" dirty="0">
                <a:sym typeface="Monotype Sorts" charset="0"/>
              </a:rPr>
              <a:t> investment is OK</a:t>
            </a:r>
          </a:p>
          <a:p>
            <a:pPr lvl="1"/>
            <a:r>
              <a:rPr lang="en-GB" dirty="0">
                <a:sym typeface="Monotype Sorts" charset="0"/>
              </a:rPr>
              <a:t>If IRR &lt; MARR </a:t>
            </a:r>
            <a:r>
              <a:rPr lang="en-GB" dirty="0">
                <a:sym typeface="Wingdings"/>
              </a:rPr>
              <a:t></a:t>
            </a:r>
            <a:r>
              <a:rPr lang="en-GB" dirty="0">
                <a:sym typeface="Monotype Sorts" charset="0"/>
              </a:rPr>
              <a:t>investment is not worth making</a:t>
            </a:r>
          </a:p>
          <a:p>
            <a:r>
              <a:rPr lang="en-GB" dirty="0">
                <a:sym typeface="Monotype Sorts" charset="0"/>
              </a:rPr>
              <a:t>How do firms set their MARR?</a:t>
            </a:r>
          </a:p>
          <a:p>
            <a:pPr lvl="1"/>
            <a:r>
              <a:rPr lang="en-GB" dirty="0">
                <a:sym typeface="Monotype Sorts" charset="0"/>
              </a:rPr>
              <a:t>Specializes in high risk investments </a:t>
            </a:r>
          </a:p>
          <a:p>
            <a:pPr marL="457200" lvl="1" indent="0">
              <a:buNone/>
            </a:pPr>
            <a:r>
              <a:rPr lang="en-GB" dirty="0">
                <a:sym typeface="Wingdings"/>
              </a:rPr>
              <a:t>	</a:t>
            </a:r>
            <a:r>
              <a:rPr lang="en-GB" dirty="0">
                <a:sym typeface="Monotype Sorts" charset="0"/>
              </a:rPr>
              <a:t> set MARR high</a:t>
            </a:r>
          </a:p>
          <a:p>
            <a:pPr lvl="1"/>
            <a:r>
              <a:rPr lang="en-GB" dirty="0">
                <a:sym typeface="Monotype Sorts" charset="0"/>
              </a:rPr>
              <a:t>Specializes in low risk investments</a:t>
            </a:r>
          </a:p>
          <a:p>
            <a:pPr marL="457200" lvl="1" indent="0">
              <a:buNone/>
            </a:pPr>
            <a:r>
              <a:rPr lang="en-GB" dirty="0">
                <a:sym typeface="Wingdings"/>
              </a:rPr>
              <a:t>	</a:t>
            </a:r>
            <a:r>
              <a:rPr lang="en-GB" dirty="0">
                <a:sym typeface="Monotype Sorts" charset="0"/>
              </a:rPr>
              <a:t> set MARR lower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CE043-1843-5A4E-9AEB-BCD34DE8BD8C}" type="slidenum">
              <a:rPr lang="en-US"/>
              <a:pPr/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2018 D. Kirschen and the University of Washington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uiExpand="1" build="p"/>
    </p:bldLst>
  </p:timing>
</p:sld>
</file>

<file path=ppt/theme/theme1.xml><?xml version="1.0" encoding="utf-8"?>
<a:theme xmlns:a="http://schemas.openxmlformats.org/drawingml/2006/main" name="My U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UW theme.thmx</Template>
  <TotalTime>2558</TotalTime>
  <Words>1666</Words>
  <Application>Microsoft Macintosh PowerPoint</Application>
  <PresentationFormat>On-screen Show (4:3)</PresentationFormat>
  <Paragraphs>348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ＭＳ Ｐゴシック</vt:lpstr>
      <vt:lpstr>Arial</vt:lpstr>
      <vt:lpstr>Calibri</vt:lpstr>
      <vt:lpstr>Helvetica</vt:lpstr>
      <vt:lpstr>Monotype Sorts</vt:lpstr>
      <vt:lpstr>Times</vt:lpstr>
      <vt:lpstr>Times New Roman</vt:lpstr>
      <vt:lpstr>Wingdings</vt:lpstr>
      <vt:lpstr>My UW theme</vt:lpstr>
      <vt:lpstr>Document</vt:lpstr>
      <vt:lpstr>Worksheet</vt:lpstr>
      <vt:lpstr>Generation Expansion</vt:lpstr>
      <vt:lpstr>The investor’s perspective</vt:lpstr>
      <vt:lpstr>The consumer’s perspective</vt:lpstr>
      <vt:lpstr>PowerPoint Presentation</vt:lpstr>
      <vt:lpstr>Example 1: Investing in a coal plant</vt:lpstr>
      <vt:lpstr>Example 1 (continued)</vt:lpstr>
      <vt:lpstr>Example 1 (continued)</vt:lpstr>
      <vt:lpstr>Example 1 (continued)</vt:lpstr>
      <vt:lpstr>Example 1 (continued)</vt:lpstr>
      <vt:lpstr>Example 1 (continued)</vt:lpstr>
      <vt:lpstr>Example 2: CCGT Plant</vt:lpstr>
      <vt:lpstr>Example 2: CCGT Plant</vt:lpstr>
      <vt:lpstr>Example 2: CCGT Plant</vt:lpstr>
      <vt:lpstr>Example 2: CCGT Plant</vt:lpstr>
      <vt:lpstr>Example 2: CCGT Plant</vt:lpstr>
      <vt:lpstr>Example 3: Wind farm</vt:lpstr>
      <vt:lpstr>Example 3: Wind farm</vt:lpstr>
      <vt:lpstr>Retiring generation capacity</vt:lpstr>
      <vt:lpstr>Effect of a cyclical demand</vt:lpstr>
      <vt:lpstr>Load Duration Curve</vt:lpstr>
      <vt:lpstr>Effect of cyclical demand</vt:lpstr>
      <vt:lpstr>Price duration curve</vt:lpstr>
      <vt:lpstr>What about the most expensive unit?</vt:lpstr>
      <vt:lpstr>What about the most expensive unit?</vt:lpstr>
      <vt:lpstr>Example 4: Retirement</vt:lpstr>
      <vt:lpstr>Example 4: Retirement</vt:lpstr>
      <vt:lpstr>PowerPoint Presentation</vt:lpstr>
      <vt:lpstr>Meeting the peak demand </vt:lpstr>
      <vt:lpstr>Consequences of not meeting the peak demand</vt:lpstr>
      <vt:lpstr>Capacity incentives</vt:lpstr>
      <vt:lpstr>Capacity incentives</vt:lpstr>
    </vt:vector>
  </TitlesOfParts>
  <Company>ɨ쀀ɥ᛼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 Expansion</dc:title>
  <dc:creator>Daniel Kirschen</dc:creator>
  <cp:lastModifiedBy>Daniel S Kirschen</cp:lastModifiedBy>
  <cp:revision>52</cp:revision>
  <cp:lastPrinted>2005-03-09T12:05:31Z</cp:lastPrinted>
  <dcterms:created xsi:type="dcterms:W3CDTF">2005-03-08T16:55:12Z</dcterms:created>
  <dcterms:modified xsi:type="dcterms:W3CDTF">2018-02-01T17:55:04Z</dcterms:modified>
</cp:coreProperties>
</file>